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134960200" r:id="rId2"/>
    <p:sldId id="2134960210" r:id="rId3"/>
    <p:sldId id="2134960201" r:id="rId4"/>
    <p:sldId id="2134960202" r:id="rId5"/>
    <p:sldId id="2134960243" r:id="rId6"/>
    <p:sldId id="2134960203" r:id="rId7"/>
    <p:sldId id="2134960205" r:id="rId8"/>
    <p:sldId id="2134960204" r:id="rId9"/>
    <p:sldId id="2134960185" r:id="rId10"/>
    <p:sldId id="2134960187" r:id="rId11"/>
    <p:sldId id="2134960224" r:id="rId12"/>
    <p:sldId id="2134960225" r:id="rId13"/>
    <p:sldId id="2134960226" r:id="rId14"/>
    <p:sldId id="2134960211" r:id="rId15"/>
    <p:sldId id="2134960247" r:id="rId16"/>
    <p:sldId id="2134960212" r:id="rId17"/>
    <p:sldId id="2134960250" r:id="rId18"/>
    <p:sldId id="2134960222" r:id="rId19"/>
    <p:sldId id="2134960261" r:id="rId20"/>
    <p:sldId id="2134960254" r:id="rId21"/>
    <p:sldId id="2134960255" r:id="rId22"/>
    <p:sldId id="2134960256" r:id="rId23"/>
    <p:sldId id="2134960244" r:id="rId24"/>
    <p:sldId id="2134960239" r:id="rId25"/>
    <p:sldId id="2134960237" r:id="rId26"/>
    <p:sldId id="2134960214" r:id="rId27"/>
    <p:sldId id="2134960252" r:id="rId28"/>
    <p:sldId id="2134960253" r:id="rId29"/>
    <p:sldId id="2134960229" r:id="rId30"/>
    <p:sldId id="2134960228" r:id="rId31"/>
    <p:sldId id="2134960207" r:id="rId32"/>
    <p:sldId id="2134960231" r:id="rId33"/>
    <p:sldId id="2134960245" r:id="rId34"/>
    <p:sldId id="2134960262" r:id="rId35"/>
    <p:sldId id="2134960263" r:id="rId36"/>
    <p:sldId id="2134960264" r:id="rId37"/>
    <p:sldId id="2134960265" r:id="rId38"/>
    <p:sldId id="2134960266" r:id="rId39"/>
    <p:sldId id="2134960209" r:id="rId40"/>
    <p:sldId id="2134960267" r:id="rId41"/>
    <p:sldId id="2134960268" r:id="rId42"/>
    <p:sldId id="2134960269" r:id="rId43"/>
    <p:sldId id="2134960327" r:id="rId44"/>
    <p:sldId id="2134960271" r:id="rId45"/>
    <p:sldId id="2134960272" r:id="rId46"/>
    <p:sldId id="2134960273" r:id="rId47"/>
    <p:sldId id="2134960274" r:id="rId48"/>
    <p:sldId id="2134960275" r:id="rId49"/>
    <p:sldId id="2134960276" r:id="rId50"/>
    <p:sldId id="2134960277" r:id="rId51"/>
    <p:sldId id="2134960278" r:id="rId52"/>
    <p:sldId id="2134960279" r:id="rId53"/>
    <p:sldId id="2134960280" r:id="rId54"/>
    <p:sldId id="2134960281" r:id="rId55"/>
    <p:sldId id="2134960282" r:id="rId56"/>
    <p:sldId id="2134960283" r:id="rId57"/>
    <p:sldId id="2134960284" r:id="rId58"/>
    <p:sldId id="2134960285" r:id="rId59"/>
    <p:sldId id="2134960286" r:id="rId60"/>
    <p:sldId id="2134960287" r:id="rId6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249" autoAdjust="0"/>
  </p:normalViewPr>
  <p:slideViewPr>
    <p:cSldViewPr snapToGrid="0">
      <p:cViewPr>
        <p:scale>
          <a:sx n="80" d="100"/>
          <a:sy n="80" d="100"/>
        </p:scale>
        <p:origin x="-342" y="18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IN"/>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FB9BF8E-B826-44B4-B025-896E80154D63}" type="datetimeFigureOut">
              <a:rPr lang="en-IN" smtClean="0"/>
              <a:t>08-04-2023</a:t>
            </a:fld>
            <a:endParaRPr lang="en-IN"/>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IN"/>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IN"/>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B21E97C-A8AB-417C-AD6E-B47CABD3A8EF}" type="slidenum">
              <a:rPr lang="en-IN" smtClean="0"/>
              <a:t>‹#›</a:t>
            </a:fld>
            <a:endParaRPr lang="en-IN"/>
          </a:p>
        </p:txBody>
      </p:sp>
    </p:spTree>
    <p:extLst>
      <p:ext uri="{BB962C8B-B14F-4D97-AF65-F5344CB8AC3E}">
        <p14:creationId xmlns:p14="http://schemas.microsoft.com/office/powerpoint/2010/main" val="2772358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7</a:t>
            </a:fld>
            <a:endParaRPr lang="en-IN"/>
          </a:p>
        </p:txBody>
      </p:sp>
    </p:spTree>
    <p:extLst>
      <p:ext uri="{BB962C8B-B14F-4D97-AF65-F5344CB8AC3E}">
        <p14:creationId xmlns:p14="http://schemas.microsoft.com/office/powerpoint/2010/main" val="856051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23</a:t>
            </a:fld>
            <a:endParaRPr lang="en-IN"/>
          </a:p>
        </p:txBody>
      </p:sp>
    </p:spTree>
    <p:extLst>
      <p:ext uri="{BB962C8B-B14F-4D97-AF65-F5344CB8AC3E}">
        <p14:creationId xmlns:p14="http://schemas.microsoft.com/office/powerpoint/2010/main" val="2007399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24</a:t>
            </a:fld>
            <a:endParaRPr lang="en-IN"/>
          </a:p>
        </p:txBody>
      </p:sp>
    </p:spTree>
    <p:extLst>
      <p:ext uri="{BB962C8B-B14F-4D97-AF65-F5344CB8AC3E}">
        <p14:creationId xmlns:p14="http://schemas.microsoft.com/office/powerpoint/2010/main" val="1637028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25</a:t>
            </a:fld>
            <a:endParaRPr lang="en-IN"/>
          </a:p>
        </p:txBody>
      </p:sp>
    </p:spTree>
    <p:extLst>
      <p:ext uri="{BB962C8B-B14F-4D97-AF65-F5344CB8AC3E}">
        <p14:creationId xmlns:p14="http://schemas.microsoft.com/office/powerpoint/2010/main" val="3007005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26</a:t>
            </a:fld>
            <a:endParaRPr lang="en-IN"/>
          </a:p>
        </p:txBody>
      </p:sp>
    </p:spTree>
    <p:extLst>
      <p:ext uri="{BB962C8B-B14F-4D97-AF65-F5344CB8AC3E}">
        <p14:creationId xmlns:p14="http://schemas.microsoft.com/office/powerpoint/2010/main" val="2068300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27</a:t>
            </a:fld>
            <a:endParaRPr lang="en-IN"/>
          </a:p>
        </p:txBody>
      </p:sp>
    </p:spTree>
    <p:extLst>
      <p:ext uri="{BB962C8B-B14F-4D97-AF65-F5344CB8AC3E}">
        <p14:creationId xmlns:p14="http://schemas.microsoft.com/office/powerpoint/2010/main" val="1013550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28</a:t>
            </a:fld>
            <a:endParaRPr lang="en-IN"/>
          </a:p>
        </p:txBody>
      </p:sp>
    </p:spTree>
    <p:extLst>
      <p:ext uri="{BB962C8B-B14F-4D97-AF65-F5344CB8AC3E}">
        <p14:creationId xmlns:p14="http://schemas.microsoft.com/office/powerpoint/2010/main" val="1202897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29</a:t>
            </a:fld>
            <a:endParaRPr lang="en-IN"/>
          </a:p>
        </p:txBody>
      </p:sp>
    </p:spTree>
    <p:extLst>
      <p:ext uri="{BB962C8B-B14F-4D97-AF65-F5344CB8AC3E}">
        <p14:creationId xmlns:p14="http://schemas.microsoft.com/office/powerpoint/2010/main" val="3640604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30</a:t>
            </a:fld>
            <a:endParaRPr lang="en-IN"/>
          </a:p>
        </p:txBody>
      </p:sp>
    </p:spTree>
    <p:extLst>
      <p:ext uri="{BB962C8B-B14F-4D97-AF65-F5344CB8AC3E}">
        <p14:creationId xmlns:p14="http://schemas.microsoft.com/office/powerpoint/2010/main" val="4063874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32</a:t>
            </a:fld>
            <a:endParaRPr lang="en-IN"/>
          </a:p>
        </p:txBody>
      </p:sp>
    </p:spTree>
    <p:extLst>
      <p:ext uri="{BB962C8B-B14F-4D97-AF65-F5344CB8AC3E}">
        <p14:creationId xmlns:p14="http://schemas.microsoft.com/office/powerpoint/2010/main" val="2164930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11</a:t>
            </a:fld>
            <a:endParaRPr lang="en-IN"/>
          </a:p>
        </p:txBody>
      </p:sp>
    </p:spTree>
    <p:extLst>
      <p:ext uri="{BB962C8B-B14F-4D97-AF65-F5344CB8AC3E}">
        <p14:creationId xmlns:p14="http://schemas.microsoft.com/office/powerpoint/2010/main" val="1353625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12</a:t>
            </a:fld>
            <a:endParaRPr lang="en-IN"/>
          </a:p>
        </p:txBody>
      </p:sp>
    </p:spTree>
    <p:extLst>
      <p:ext uri="{BB962C8B-B14F-4D97-AF65-F5344CB8AC3E}">
        <p14:creationId xmlns:p14="http://schemas.microsoft.com/office/powerpoint/2010/main" val="2838676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13</a:t>
            </a:fld>
            <a:endParaRPr lang="en-IN"/>
          </a:p>
        </p:txBody>
      </p:sp>
    </p:spTree>
    <p:extLst>
      <p:ext uri="{BB962C8B-B14F-4D97-AF65-F5344CB8AC3E}">
        <p14:creationId xmlns:p14="http://schemas.microsoft.com/office/powerpoint/2010/main" val="262261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18</a:t>
            </a:fld>
            <a:endParaRPr lang="en-IN"/>
          </a:p>
        </p:txBody>
      </p:sp>
    </p:spTree>
    <p:extLst>
      <p:ext uri="{BB962C8B-B14F-4D97-AF65-F5344CB8AC3E}">
        <p14:creationId xmlns:p14="http://schemas.microsoft.com/office/powerpoint/2010/main" val="712916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19</a:t>
            </a:fld>
            <a:endParaRPr lang="en-IN"/>
          </a:p>
        </p:txBody>
      </p:sp>
    </p:spTree>
    <p:extLst>
      <p:ext uri="{BB962C8B-B14F-4D97-AF65-F5344CB8AC3E}">
        <p14:creationId xmlns:p14="http://schemas.microsoft.com/office/powerpoint/2010/main" val="773132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20</a:t>
            </a:fld>
            <a:endParaRPr lang="en-IN"/>
          </a:p>
        </p:txBody>
      </p:sp>
    </p:spTree>
    <p:extLst>
      <p:ext uri="{BB962C8B-B14F-4D97-AF65-F5344CB8AC3E}">
        <p14:creationId xmlns:p14="http://schemas.microsoft.com/office/powerpoint/2010/main" val="773132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21</a:t>
            </a:fld>
            <a:endParaRPr lang="en-IN"/>
          </a:p>
        </p:txBody>
      </p:sp>
    </p:spTree>
    <p:extLst>
      <p:ext uri="{BB962C8B-B14F-4D97-AF65-F5344CB8AC3E}">
        <p14:creationId xmlns:p14="http://schemas.microsoft.com/office/powerpoint/2010/main" val="773132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22</a:t>
            </a:fld>
            <a:endParaRPr lang="en-IN"/>
          </a:p>
        </p:txBody>
      </p:sp>
    </p:spTree>
    <p:extLst>
      <p:ext uri="{BB962C8B-B14F-4D97-AF65-F5344CB8AC3E}">
        <p14:creationId xmlns:p14="http://schemas.microsoft.com/office/powerpoint/2010/main" val="773132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574D62-9177-4290-B02D-696C2C8810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53983414-9EF9-4415-95C2-6EFA5CCA20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307DB11E-6EEB-4382-ADA6-EF988661F6C3}"/>
              </a:ext>
            </a:extLst>
          </p:cNvPr>
          <p:cNvSpPr>
            <a:spLocks noGrp="1"/>
          </p:cNvSpPr>
          <p:nvPr>
            <p:ph type="dt" sz="half" idx="10"/>
          </p:nvPr>
        </p:nvSpPr>
        <p:spPr/>
        <p:txBody>
          <a:bodyPr/>
          <a:lstStyle/>
          <a:p>
            <a:fld id="{52909EA0-424E-4E0D-AEB8-7B3EDCAB6481}" type="datetimeFigureOut">
              <a:rPr lang="en-IN" smtClean="0"/>
              <a:t>08-04-2023</a:t>
            </a:fld>
            <a:endParaRPr lang="en-IN"/>
          </a:p>
        </p:txBody>
      </p:sp>
      <p:sp>
        <p:nvSpPr>
          <p:cNvPr id="5" name="Footer Placeholder 4">
            <a:extLst>
              <a:ext uri="{FF2B5EF4-FFF2-40B4-BE49-F238E27FC236}">
                <a16:creationId xmlns:a16="http://schemas.microsoft.com/office/drawing/2014/main" xmlns="" id="{EAB93423-481E-4422-BD2E-14DD4008175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C20280D2-7912-4022-9DF6-67281D561496}"/>
              </a:ext>
            </a:extLst>
          </p:cNvPr>
          <p:cNvSpPr>
            <a:spLocks noGrp="1"/>
          </p:cNvSpPr>
          <p:nvPr>
            <p:ph type="sldNum" sz="quarter" idx="12"/>
          </p:nvPr>
        </p:nvSpPr>
        <p:spPr/>
        <p:txBody>
          <a:bodyPr/>
          <a:lstStyle/>
          <a:p>
            <a:fld id="{3C9BDF58-9A5F-4FE7-B6B4-5B75E8EE74BB}" type="slidenum">
              <a:rPr lang="en-IN" smtClean="0"/>
              <a:t>‹#›</a:t>
            </a:fld>
            <a:endParaRPr lang="en-IN"/>
          </a:p>
        </p:txBody>
      </p:sp>
    </p:spTree>
    <p:extLst>
      <p:ext uri="{BB962C8B-B14F-4D97-AF65-F5344CB8AC3E}">
        <p14:creationId xmlns:p14="http://schemas.microsoft.com/office/powerpoint/2010/main" val="711781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679A31-92FC-46BF-AB10-55F3EF8DD77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810171A2-6467-4CAA-A63C-55CDFACFAE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776C1607-43A2-44EF-924D-2085194D5F5E}"/>
              </a:ext>
            </a:extLst>
          </p:cNvPr>
          <p:cNvSpPr>
            <a:spLocks noGrp="1"/>
          </p:cNvSpPr>
          <p:nvPr>
            <p:ph type="dt" sz="half" idx="10"/>
          </p:nvPr>
        </p:nvSpPr>
        <p:spPr/>
        <p:txBody>
          <a:bodyPr/>
          <a:lstStyle/>
          <a:p>
            <a:fld id="{52909EA0-424E-4E0D-AEB8-7B3EDCAB6481}" type="datetimeFigureOut">
              <a:rPr lang="en-IN" smtClean="0"/>
              <a:t>08-04-2023</a:t>
            </a:fld>
            <a:endParaRPr lang="en-IN"/>
          </a:p>
        </p:txBody>
      </p:sp>
      <p:sp>
        <p:nvSpPr>
          <p:cNvPr id="5" name="Footer Placeholder 4">
            <a:extLst>
              <a:ext uri="{FF2B5EF4-FFF2-40B4-BE49-F238E27FC236}">
                <a16:creationId xmlns:a16="http://schemas.microsoft.com/office/drawing/2014/main" xmlns="" id="{5F0BA87C-BCAB-4944-8CF4-CB53FA4666D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75801B00-FFBD-4B3E-B3CF-F3F0781E3FD1}"/>
              </a:ext>
            </a:extLst>
          </p:cNvPr>
          <p:cNvSpPr>
            <a:spLocks noGrp="1"/>
          </p:cNvSpPr>
          <p:nvPr>
            <p:ph type="sldNum" sz="quarter" idx="12"/>
          </p:nvPr>
        </p:nvSpPr>
        <p:spPr/>
        <p:txBody>
          <a:bodyPr/>
          <a:lstStyle/>
          <a:p>
            <a:fld id="{3C9BDF58-9A5F-4FE7-B6B4-5B75E8EE74BB}" type="slidenum">
              <a:rPr lang="en-IN" smtClean="0"/>
              <a:t>‹#›</a:t>
            </a:fld>
            <a:endParaRPr lang="en-IN"/>
          </a:p>
        </p:txBody>
      </p:sp>
    </p:spTree>
    <p:extLst>
      <p:ext uri="{BB962C8B-B14F-4D97-AF65-F5344CB8AC3E}">
        <p14:creationId xmlns:p14="http://schemas.microsoft.com/office/powerpoint/2010/main" val="3010306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3B80585-8D87-48C3-90EB-2104808E8E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B83C68E7-BEE4-4F07-AA76-43588BE988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DD9690EB-22D9-4B1B-87F1-96BFE683EF80}"/>
              </a:ext>
            </a:extLst>
          </p:cNvPr>
          <p:cNvSpPr>
            <a:spLocks noGrp="1"/>
          </p:cNvSpPr>
          <p:nvPr>
            <p:ph type="dt" sz="half" idx="10"/>
          </p:nvPr>
        </p:nvSpPr>
        <p:spPr/>
        <p:txBody>
          <a:bodyPr/>
          <a:lstStyle/>
          <a:p>
            <a:fld id="{52909EA0-424E-4E0D-AEB8-7B3EDCAB6481}" type="datetimeFigureOut">
              <a:rPr lang="en-IN" smtClean="0"/>
              <a:t>08-04-2023</a:t>
            </a:fld>
            <a:endParaRPr lang="en-IN"/>
          </a:p>
        </p:txBody>
      </p:sp>
      <p:sp>
        <p:nvSpPr>
          <p:cNvPr id="5" name="Footer Placeholder 4">
            <a:extLst>
              <a:ext uri="{FF2B5EF4-FFF2-40B4-BE49-F238E27FC236}">
                <a16:creationId xmlns:a16="http://schemas.microsoft.com/office/drawing/2014/main" xmlns="" id="{E85D4AE5-0178-40B4-9ECE-222588D9EF7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80B16FAA-37C3-43B9-A07A-C9D177F3391F}"/>
              </a:ext>
            </a:extLst>
          </p:cNvPr>
          <p:cNvSpPr>
            <a:spLocks noGrp="1"/>
          </p:cNvSpPr>
          <p:nvPr>
            <p:ph type="sldNum" sz="quarter" idx="12"/>
          </p:nvPr>
        </p:nvSpPr>
        <p:spPr/>
        <p:txBody>
          <a:bodyPr/>
          <a:lstStyle/>
          <a:p>
            <a:fld id="{3C9BDF58-9A5F-4FE7-B6B4-5B75E8EE74BB}" type="slidenum">
              <a:rPr lang="en-IN" smtClean="0"/>
              <a:t>‹#›</a:t>
            </a:fld>
            <a:endParaRPr lang="en-IN"/>
          </a:p>
        </p:txBody>
      </p:sp>
    </p:spTree>
    <p:extLst>
      <p:ext uri="{BB962C8B-B14F-4D97-AF65-F5344CB8AC3E}">
        <p14:creationId xmlns:p14="http://schemas.microsoft.com/office/powerpoint/2010/main" val="3354413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6BA2CF-EE85-4D7B-8331-BB619E7A442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2A7F938E-8011-416C-AF28-940914EF5D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C8A5BB6A-96FE-4463-85C6-A7AC0A674B75}"/>
              </a:ext>
            </a:extLst>
          </p:cNvPr>
          <p:cNvSpPr>
            <a:spLocks noGrp="1"/>
          </p:cNvSpPr>
          <p:nvPr>
            <p:ph type="dt" sz="half" idx="10"/>
          </p:nvPr>
        </p:nvSpPr>
        <p:spPr/>
        <p:txBody>
          <a:bodyPr/>
          <a:lstStyle/>
          <a:p>
            <a:fld id="{52909EA0-424E-4E0D-AEB8-7B3EDCAB6481}" type="datetimeFigureOut">
              <a:rPr lang="en-IN" smtClean="0"/>
              <a:t>08-04-2023</a:t>
            </a:fld>
            <a:endParaRPr lang="en-IN"/>
          </a:p>
        </p:txBody>
      </p:sp>
      <p:sp>
        <p:nvSpPr>
          <p:cNvPr id="5" name="Footer Placeholder 4">
            <a:extLst>
              <a:ext uri="{FF2B5EF4-FFF2-40B4-BE49-F238E27FC236}">
                <a16:creationId xmlns:a16="http://schemas.microsoft.com/office/drawing/2014/main" xmlns="" id="{616D771F-9615-4085-81B7-5F6651BE5C7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305808C4-0D51-4293-B4EA-CFAED74E990E}"/>
              </a:ext>
            </a:extLst>
          </p:cNvPr>
          <p:cNvSpPr>
            <a:spLocks noGrp="1"/>
          </p:cNvSpPr>
          <p:nvPr>
            <p:ph type="sldNum" sz="quarter" idx="12"/>
          </p:nvPr>
        </p:nvSpPr>
        <p:spPr/>
        <p:txBody>
          <a:bodyPr/>
          <a:lstStyle/>
          <a:p>
            <a:fld id="{3C9BDF58-9A5F-4FE7-B6B4-5B75E8EE74BB}" type="slidenum">
              <a:rPr lang="en-IN" smtClean="0"/>
              <a:t>‹#›</a:t>
            </a:fld>
            <a:endParaRPr lang="en-IN"/>
          </a:p>
        </p:txBody>
      </p:sp>
    </p:spTree>
    <p:extLst>
      <p:ext uri="{BB962C8B-B14F-4D97-AF65-F5344CB8AC3E}">
        <p14:creationId xmlns:p14="http://schemas.microsoft.com/office/powerpoint/2010/main" val="1516651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5DAF1D-CD36-4AE4-A73D-C6E28B1BB7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A355899D-0AAA-4707-8FC5-82BBEC74D6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E26A054-E6D9-40A9-98BE-068546297BCE}"/>
              </a:ext>
            </a:extLst>
          </p:cNvPr>
          <p:cNvSpPr>
            <a:spLocks noGrp="1"/>
          </p:cNvSpPr>
          <p:nvPr>
            <p:ph type="dt" sz="half" idx="10"/>
          </p:nvPr>
        </p:nvSpPr>
        <p:spPr/>
        <p:txBody>
          <a:bodyPr/>
          <a:lstStyle/>
          <a:p>
            <a:fld id="{52909EA0-424E-4E0D-AEB8-7B3EDCAB6481}" type="datetimeFigureOut">
              <a:rPr lang="en-IN" smtClean="0"/>
              <a:t>08-04-2023</a:t>
            </a:fld>
            <a:endParaRPr lang="en-IN"/>
          </a:p>
        </p:txBody>
      </p:sp>
      <p:sp>
        <p:nvSpPr>
          <p:cNvPr id="5" name="Footer Placeholder 4">
            <a:extLst>
              <a:ext uri="{FF2B5EF4-FFF2-40B4-BE49-F238E27FC236}">
                <a16:creationId xmlns:a16="http://schemas.microsoft.com/office/drawing/2014/main" xmlns="" id="{8226EC39-583B-4E30-A5F5-02971A58092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223D6D71-B3E4-4596-808C-ADCA165D798C}"/>
              </a:ext>
            </a:extLst>
          </p:cNvPr>
          <p:cNvSpPr>
            <a:spLocks noGrp="1"/>
          </p:cNvSpPr>
          <p:nvPr>
            <p:ph type="sldNum" sz="quarter" idx="12"/>
          </p:nvPr>
        </p:nvSpPr>
        <p:spPr/>
        <p:txBody>
          <a:bodyPr/>
          <a:lstStyle/>
          <a:p>
            <a:fld id="{3C9BDF58-9A5F-4FE7-B6B4-5B75E8EE74BB}" type="slidenum">
              <a:rPr lang="en-IN" smtClean="0"/>
              <a:t>‹#›</a:t>
            </a:fld>
            <a:endParaRPr lang="en-IN"/>
          </a:p>
        </p:txBody>
      </p:sp>
    </p:spTree>
    <p:extLst>
      <p:ext uri="{BB962C8B-B14F-4D97-AF65-F5344CB8AC3E}">
        <p14:creationId xmlns:p14="http://schemas.microsoft.com/office/powerpoint/2010/main" val="3134065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DF6582-EDE4-417F-8D97-99A147FB979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529990E6-FCBE-46A7-9792-1DCED1C0E8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2C6E4DAD-C244-45CB-AFDF-B7D5BD8022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913FFF38-FA9F-4905-80DD-A667214C1A1E}"/>
              </a:ext>
            </a:extLst>
          </p:cNvPr>
          <p:cNvSpPr>
            <a:spLocks noGrp="1"/>
          </p:cNvSpPr>
          <p:nvPr>
            <p:ph type="dt" sz="half" idx="10"/>
          </p:nvPr>
        </p:nvSpPr>
        <p:spPr/>
        <p:txBody>
          <a:bodyPr/>
          <a:lstStyle/>
          <a:p>
            <a:fld id="{52909EA0-424E-4E0D-AEB8-7B3EDCAB6481}" type="datetimeFigureOut">
              <a:rPr lang="en-IN" smtClean="0"/>
              <a:t>08-04-2023</a:t>
            </a:fld>
            <a:endParaRPr lang="en-IN"/>
          </a:p>
        </p:txBody>
      </p:sp>
      <p:sp>
        <p:nvSpPr>
          <p:cNvPr id="6" name="Footer Placeholder 5">
            <a:extLst>
              <a:ext uri="{FF2B5EF4-FFF2-40B4-BE49-F238E27FC236}">
                <a16:creationId xmlns:a16="http://schemas.microsoft.com/office/drawing/2014/main" xmlns="" id="{934ACF43-F46B-4FF6-8E17-F00F8A3701C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E8A0B117-0102-4F57-A0A8-8CE005B1BE83}"/>
              </a:ext>
            </a:extLst>
          </p:cNvPr>
          <p:cNvSpPr>
            <a:spLocks noGrp="1"/>
          </p:cNvSpPr>
          <p:nvPr>
            <p:ph type="sldNum" sz="quarter" idx="12"/>
          </p:nvPr>
        </p:nvSpPr>
        <p:spPr/>
        <p:txBody>
          <a:bodyPr/>
          <a:lstStyle/>
          <a:p>
            <a:fld id="{3C9BDF58-9A5F-4FE7-B6B4-5B75E8EE74BB}" type="slidenum">
              <a:rPr lang="en-IN" smtClean="0"/>
              <a:t>‹#›</a:t>
            </a:fld>
            <a:endParaRPr lang="en-IN"/>
          </a:p>
        </p:txBody>
      </p:sp>
    </p:spTree>
    <p:extLst>
      <p:ext uri="{BB962C8B-B14F-4D97-AF65-F5344CB8AC3E}">
        <p14:creationId xmlns:p14="http://schemas.microsoft.com/office/powerpoint/2010/main" val="2267019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20EBFB-9C92-49D9-B216-82D9A69A451F}"/>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4126E40F-2AAE-4373-BD5E-7519FFA92E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9D4BE59-94CB-4A75-9C41-6ACE68A82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43F7E077-B3A1-4D44-A9E2-AE50DF864E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CC31110-0792-4DB0-8209-F4B7825911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9CDFC918-9697-4AFE-8AF1-CAD672F04385}"/>
              </a:ext>
            </a:extLst>
          </p:cNvPr>
          <p:cNvSpPr>
            <a:spLocks noGrp="1"/>
          </p:cNvSpPr>
          <p:nvPr>
            <p:ph type="dt" sz="half" idx="10"/>
          </p:nvPr>
        </p:nvSpPr>
        <p:spPr/>
        <p:txBody>
          <a:bodyPr/>
          <a:lstStyle/>
          <a:p>
            <a:fld id="{52909EA0-424E-4E0D-AEB8-7B3EDCAB6481}" type="datetimeFigureOut">
              <a:rPr lang="en-IN" smtClean="0"/>
              <a:t>08-04-2023</a:t>
            </a:fld>
            <a:endParaRPr lang="en-IN"/>
          </a:p>
        </p:txBody>
      </p:sp>
      <p:sp>
        <p:nvSpPr>
          <p:cNvPr id="8" name="Footer Placeholder 7">
            <a:extLst>
              <a:ext uri="{FF2B5EF4-FFF2-40B4-BE49-F238E27FC236}">
                <a16:creationId xmlns:a16="http://schemas.microsoft.com/office/drawing/2014/main" xmlns="" id="{6B127854-8F76-4003-97F8-DED4199330BF}"/>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62FEC44E-BDF7-499E-BEF1-F75A0C80DF04}"/>
              </a:ext>
            </a:extLst>
          </p:cNvPr>
          <p:cNvSpPr>
            <a:spLocks noGrp="1"/>
          </p:cNvSpPr>
          <p:nvPr>
            <p:ph type="sldNum" sz="quarter" idx="12"/>
          </p:nvPr>
        </p:nvSpPr>
        <p:spPr/>
        <p:txBody>
          <a:bodyPr/>
          <a:lstStyle/>
          <a:p>
            <a:fld id="{3C9BDF58-9A5F-4FE7-B6B4-5B75E8EE74BB}" type="slidenum">
              <a:rPr lang="en-IN" smtClean="0"/>
              <a:t>‹#›</a:t>
            </a:fld>
            <a:endParaRPr lang="en-IN"/>
          </a:p>
        </p:txBody>
      </p:sp>
    </p:spTree>
    <p:extLst>
      <p:ext uri="{BB962C8B-B14F-4D97-AF65-F5344CB8AC3E}">
        <p14:creationId xmlns:p14="http://schemas.microsoft.com/office/powerpoint/2010/main" val="3277473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D02B2F-162A-4A3D-97EA-7EA1464AEFB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E2C7A89A-D85A-443F-B93F-4F4066CA57A0}"/>
              </a:ext>
            </a:extLst>
          </p:cNvPr>
          <p:cNvSpPr>
            <a:spLocks noGrp="1"/>
          </p:cNvSpPr>
          <p:nvPr>
            <p:ph type="dt" sz="half" idx="10"/>
          </p:nvPr>
        </p:nvSpPr>
        <p:spPr/>
        <p:txBody>
          <a:bodyPr/>
          <a:lstStyle/>
          <a:p>
            <a:fld id="{52909EA0-424E-4E0D-AEB8-7B3EDCAB6481}" type="datetimeFigureOut">
              <a:rPr lang="en-IN" smtClean="0"/>
              <a:t>08-04-2023</a:t>
            </a:fld>
            <a:endParaRPr lang="en-IN"/>
          </a:p>
        </p:txBody>
      </p:sp>
      <p:sp>
        <p:nvSpPr>
          <p:cNvPr id="4" name="Footer Placeholder 3">
            <a:extLst>
              <a:ext uri="{FF2B5EF4-FFF2-40B4-BE49-F238E27FC236}">
                <a16:creationId xmlns:a16="http://schemas.microsoft.com/office/drawing/2014/main" xmlns="" id="{5A52CB00-ACD5-4DD8-962F-43445959E39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375DEACC-2074-41BD-8323-CC5E85560E9F}"/>
              </a:ext>
            </a:extLst>
          </p:cNvPr>
          <p:cNvSpPr>
            <a:spLocks noGrp="1"/>
          </p:cNvSpPr>
          <p:nvPr>
            <p:ph type="sldNum" sz="quarter" idx="12"/>
          </p:nvPr>
        </p:nvSpPr>
        <p:spPr/>
        <p:txBody>
          <a:bodyPr/>
          <a:lstStyle/>
          <a:p>
            <a:fld id="{3C9BDF58-9A5F-4FE7-B6B4-5B75E8EE74BB}" type="slidenum">
              <a:rPr lang="en-IN" smtClean="0"/>
              <a:t>‹#›</a:t>
            </a:fld>
            <a:endParaRPr lang="en-IN"/>
          </a:p>
        </p:txBody>
      </p:sp>
    </p:spTree>
    <p:extLst>
      <p:ext uri="{BB962C8B-B14F-4D97-AF65-F5344CB8AC3E}">
        <p14:creationId xmlns:p14="http://schemas.microsoft.com/office/powerpoint/2010/main" val="1574715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FBE3BD6-2224-4EB3-AD2C-42C9409712A5}"/>
              </a:ext>
            </a:extLst>
          </p:cNvPr>
          <p:cNvSpPr>
            <a:spLocks noGrp="1"/>
          </p:cNvSpPr>
          <p:nvPr>
            <p:ph type="dt" sz="half" idx="10"/>
          </p:nvPr>
        </p:nvSpPr>
        <p:spPr/>
        <p:txBody>
          <a:bodyPr/>
          <a:lstStyle/>
          <a:p>
            <a:fld id="{52909EA0-424E-4E0D-AEB8-7B3EDCAB6481}" type="datetimeFigureOut">
              <a:rPr lang="en-IN" smtClean="0"/>
              <a:t>08-04-2023</a:t>
            </a:fld>
            <a:endParaRPr lang="en-IN"/>
          </a:p>
        </p:txBody>
      </p:sp>
      <p:sp>
        <p:nvSpPr>
          <p:cNvPr id="3" name="Footer Placeholder 2">
            <a:extLst>
              <a:ext uri="{FF2B5EF4-FFF2-40B4-BE49-F238E27FC236}">
                <a16:creationId xmlns:a16="http://schemas.microsoft.com/office/drawing/2014/main" xmlns="" id="{916D9955-22C3-456C-8466-4A8B842A89A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4970EE19-0738-4D9C-A4BA-9D5B224BB1C3}"/>
              </a:ext>
            </a:extLst>
          </p:cNvPr>
          <p:cNvSpPr>
            <a:spLocks noGrp="1"/>
          </p:cNvSpPr>
          <p:nvPr>
            <p:ph type="sldNum" sz="quarter" idx="12"/>
          </p:nvPr>
        </p:nvSpPr>
        <p:spPr/>
        <p:txBody>
          <a:bodyPr/>
          <a:lstStyle/>
          <a:p>
            <a:fld id="{3C9BDF58-9A5F-4FE7-B6B4-5B75E8EE74BB}" type="slidenum">
              <a:rPr lang="en-IN" smtClean="0"/>
              <a:t>‹#›</a:t>
            </a:fld>
            <a:endParaRPr lang="en-IN"/>
          </a:p>
        </p:txBody>
      </p:sp>
    </p:spTree>
    <p:extLst>
      <p:ext uri="{BB962C8B-B14F-4D97-AF65-F5344CB8AC3E}">
        <p14:creationId xmlns:p14="http://schemas.microsoft.com/office/powerpoint/2010/main" val="133864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E66E61-C345-49D6-9653-4835AAD54A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DA455469-E92C-43A2-87A2-A3C1098399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9226440C-FA16-4E6D-8B46-244D4BEF32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9632B61-224C-4AC7-88EC-411A1F2DF3F2}"/>
              </a:ext>
            </a:extLst>
          </p:cNvPr>
          <p:cNvSpPr>
            <a:spLocks noGrp="1"/>
          </p:cNvSpPr>
          <p:nvPr>
            <p:ph type="dt" sz="half" idx="10"/>
          </p:nvPr>
        </p:nvSpPr>
        <p:spPr/>
        <p:txBody>
          <a:bodyPr/>
          <a:lstStyle/>
          <a:p>
            <a:fld id="{52909EA0-424E-4E0D-AEB8-7B3EDCAB6481}" type="datetimeFigureOut">
              <a:rPr lang="en-IN" smtClean="0"/>
              <a:t>08-04-2023</a:t>
            </a:fld>
            <a:endParaRPr lang="en-IN"/>
          </a:p>
        </p:txBody>
      </p:sp>
      <p:sp>
        <p:nvSpPr>
          <p:cNvPr id="6" name="Footer Placeholder 5">
            <a:extLst>
              <a:ext uri="{FF2B5EF4-FFF2-40B4-BE49-F238E27FC236}">
                <a16:creationId xmlns:a16="http://schemas.microsoft.com/office/drawing/2014/main" xmlns="" id="{0BC79896-0D70-47D4-A0D5-5A736436D48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F6501814-7822-486E-B9E0-0CBE16FC481E}"/>
              </a:ext>
            </a:extLst>
          </p:cNvPr>
          <p:cNvSpPr>
            <a:spLocks noGrp="1"/>
          </p:cNvSpPr>
          <p:nvPr>
            <p:ph type="sldNum" sz="quarter" idx="12"/>
          </p:nvPr>
        </p:nvSpPr>
        <p:spPr/>
        <p:txBody>
          <a:bodyPr/>
          <a:lstStyle/>
          <a:p>
            <a:fld id="{3C9BDF58-9A5F-4FE7-B6B4-5B75E8EE74BB}" type="slidenum">
              <a:rPr lang="en-IN" smtClean="0"/>
              <a:t>‹#›</a:t>
            </a:fld>
            <a:endParaRPr lang="en-IN"/>
          </a:p>
        </p:txBody>
      </p:sp>
    </p:spTree>
    <p:extLst>
      <p:ext uri="{BB962C8B-B14F-4D97-AF65-F5344CB8AC3E}">
        <p14:creationId xmlns:p14="http://schemas.microsoft.com/office/powerpoint/2010/main" val="1773522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5FD6EE-1685-4047-A0CD-2FFAF2B0EC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2BA2AA51-D763-4F88-B849-38F41A21EA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EEF3B48F-1ABE-442D-8EB3-6344214EAC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63AD840-4915-4E48-9453-5128648F9C5F}"/>
              </a:ext>
            </a:extLst>
          </p:cNvPr>
          <p:cNvSpPr>
            <a:spLocks noGrp="1"/>
          </p:cNvSpPr>
          <p:nvPr>
            <p:ph type="dt" sz="half" idx="10"/>
          </p:nvPr>
        </p:nvSpPr>
        <p:spPr/>
        <p:txBody>
          <a:bodyPr/>
          <a:lstStyle/>
          <a:p>
            <a:fld id="{52909EA0-424E-4E0D-AEB8-7B3EDCAB6481}" type="datetimeFigureOut">
              <a:rPr lang="en-IN" smtClean="0"/>
              <a:t>08-04-2023</a:t>
            </a:fld>
            <a:endParaRPr lang="en-IN"/>
          </a:p>
        </p:txBody>
      </p:sp>
      <p:sp>
        <p:nvSpPr>
          <p:cNvPr id="6" name="Footer Placeholder 5">
            <a:extLst>
              <a:ext uri="{FF2B5EF4-FFF2-40B4-BE49-F238E27FC236}">
                <a16:creationId xmlns:a16="http://schemas.microsoft.com/office/drawing/2014/main" xmlns="" id="{A6F6CAD3-4A01-4CE9-8460-A181333C910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52165A4B-CBC8-4B53-9E61-6EC23C4EB209}"/>
              </a:ext>
            </a:extLst>
          </p:cNvPr>
          <p:cNvSpPr>
            <a:spLocks noGrp="1"/>
          </p:cNvSpPr>
          <p:nvPr>
            <p:ph type="sldNum" sz="quarter" idx="12"/>
          </p:nvPr>
        </p:nvSpPr>
        <p:spPr/>
        <p:txBody>
          <a:bodyPr/>
          <a:lstStyle/>
          <a:p>
            <a:fld id="{3C9BDF58-9A5F-4FE7-B6B4-5B75E8EE74BB}" type="slidenum">
              <a:rPr lang="en-IN" smtClean="0"/>
              <a:t>‹#›</a:t>
            </a:fld>
            <a:endParaRPr lang="en-IN"/>
          </a:p>
        </p:txBody>
      </p:sp>
    </p:spTree>
    <p:extLst>
      <p:ext uri="{BB962C8B-B14F-4D97-AF65-F5344CB8AC3E}">
        <p14:creationId xmlns:p14="http://schemas.microsoft.com/office/powerpoint/2010/main" val="4109941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ECB33BE-1F59-418D-B6C0-B1926657C6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9E827DA7-611F-47EC-8861-3CE72031FD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123580C6-AD86-4FAE-AD9D-48B24293FD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909EA0-424E-4E0D-AEB8-7B3EDCAB6481}" type="datetimeFigureOut">
              <a:rPr lang="en-IN" smtClean="0"/>
              <a:t>08-04-2023</a:t>
            </a:fld>
            <a:endParaRPr lang="en-IN"/>
          </a:p>
        </p:txBody>
      </p:sp>
      <p:sp>
        <p:nvSpPr>
          <p:cNvPr id="5" name="Footer Placeholder 4">
            <a:extLst>
              <a:ext uri="{FF2B5EF4-FFF2-40B4-BE49-F238E27FC236}">
                <a16:creationId xmlns:a16="http://schemas.microsoft.com/office/drawing/2014/main" xmlns="" id="{B90DEA97-8C97-4D0A-B0CA-05F95C7F5E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5840D13E-B650-4557-9049-3D2BC4365C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BDF58-9A5F-4FE7-B6B4-5B75E8EE74BB}" type="slidenum">
              <a:rPr lang="en-IN" smtClean="0"/>
              <a:t>‹#›</a:t>
            </a:fld>
            <a:endParaRPr lang="en-IN"/>
          </a:p>
        </p:txBody>
      </p:sp>
    </p:spTree>
    <p:extLst>
      <p:ext uri="{BB962C8B-B14F-4D97-AF65-F5344CB8AC3E}">
        <p14:creationId xmlns:p14="http://schemas.microsoft.com/office/powerpoint/2010/main" val="3692996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5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5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5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5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CDB57588-5018-4FF4-B5E3-A6CA09A71D75}"/>
              </a:ext>
            </a:extLst>
          </p:cNvPr>
          <p:cNvSpPr/>
          <p:nvPr/>
        </p:nvSpPr>
        <p:spPr>
          <a:xfrm>
            <a:off x="0" y="-29928"/>
            <a:ext cx="12192000" cy="21566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9AD366C6-81E9-4F18-BCA8-E4BD8C04286F}"/>
              </a:ext>
            </a:extLst>
          </p:cNvPr>
          <p:cNvSpPr txBox="1"/>
          <p:nvPr/>
        </p:nvSpPr>
        <p:spPr>
          <a:xfrm>
            <a:off x="159587" y="796629"/>
            <a:ext cx="11594123" cy="1200329"/>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a:t>
            </a:r>
            <a:r>
              <a:rPr lang="en-US" sz="3600" dirty="0" smtClean="0">
                <a:solidFill>
                  <a:schemeClr val="bg1"/>
                </a:solidFill>
                <a:effectLst>
                  <a:outerShdw blurRad="38100" dist="38100" dir="2700000" algn="tl">
                    <a:srgbClr val="000000">
                      <a:alpha val="43137"/>
                    </a:srgbClr>
                  </a:outerShdw>
                </a:effectLst>
                <a:latin typeface="Georgia" panose="02040502050405020303" pitchFamily="18" charset="0"/>
              </a:rPr>
              <a:t>SYSTEMS (MIMO)</a:t>
            </a:r>
            <a:endParaRPr lang="en-US" sz="3600" dirty="0">
              <a:solidFill>
                <a:schemeClr val="bg1"/>
              </a:solidFill>
              <a:effectLst>
                <a:outerShdw blurRad="38100" dist="38100" dir="2700000" algn="tl">
                  <a:srgbClr val="000000">
                    <a:alpha val="43137"/>
                  </a:srgbClr>
                </a:outerShdw>
              </a:effectLst>
              <a:latin typeface="Georgia" panose="02040502050405020303" pitchFamily="18" charset="0"/>
            </a:endParaRPr>
          </a:p>
        </p:txBody>
      </p:sp>
      <p:pic>
        <p:nvPicPr>
          <p:cNvPr id="10" name="Picture 9">
            <a:extLst>
              <a:ext uri="{FF2B5EF4-FFF2-40B4-BE49-F238E27FC236}">
                <a16:creationId xmlns:a16="http://schemas.microsoft.com/office/drawing/2014/main" xmlns="" id="{37DEF4AE-43B9-4F00-8957-6922C5F19A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3720" y="2184886"/>
            <a:ext cx="2604560" cy="2604560"/>
          </a:xfrm>
          <a:prstGeom prst="rect">
            <a:avLst/>
          </a:prstGeom>
        </p:spPr>
      </p:pic>
      <p:sp>
        <p:nvSpPr>
          <p:cNvPr id="11" name="Rectangle 10">
            <a:extLst>
              <a:ext uri="{FF2B5EF4-FFF2-40B4-BE49-F238E27FC236}">
                <a16:creationId xmlns:a16="http://schemas.microsoft.com/office/drawing/2014/main" xmlns="" id="{A0F13DB1-8F39-48FB-93C8-4884DBF97ACC}"/>
              </a:ext>
            </a:extLst>
          </p:cNvPr>
          <p:cNvSpPr/>
          <p:nvPr/>
        </p:nvSpPr>
        <p:spPr>
          <a:xfrm>
            <a:off x="0" y="4857908"/>
            <a:ext cx="12206068" cy="20000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E73FF7F6-73FD-4682-AADE-F053AAB16FC9}"/>
              </a:ext>
            </a:extLst>
          </p:cNvPr>
          <p:cNvSpPr txBox="1"/>
          <p:nvPr/>
        </p:nvSpPr>
        <p:spPr>
          <a:xfrm>
            <a:off x="305972" y="5098536"/>
            <a:ext cx="11594123" cy="1661993"/>
          </a:xfrm>
          <a:prstGeom prst="rect">
            <a:avLst/>
          </a:prstGeom>
          <a:noFill/>
        </p:spPr>
        <p:txBody>
          <a:bodyPr wrap="square" rtlCol="0">
            <a:spAutoFit/>
          </a:bodyPr>
          <a:lstStyle/>
          <a:p>
            <a:pPr algn="ctr"/>
            <a:r>
              <a:rPr lang="en-US" sz="3600" dirty="0" err="1">
                <a:solidFill>
                  <a:schemeClr val="bg1"/>
                </a:solidFill>
                <a:effectLst>
                  <a:outerShdw blurRad="38100" dist="38100" dir="2700000" algn="tl">
                    <a:srgbClr val="000000">
                      <a:alpha val="43137"/>
                    </a:srgbClr>
                  </a:outerShdw>
                </a:effectLst>
                <a:latin typeface="Georgia" panose="02040502050405020303" pitchFamily="18" charset="0"/>
              </a:rPr>
              <a:t>Dr.Y.Mallikarjuna</a:t>
            </a:r>
            <a:r>
              <a:rPr lang="en-US" sz="3600" dirty="0">
                <a:solidFill>
                  <a:schemeClr val="bg1"/>
                </a:solidFill>
                <a:effectLst>
                  <a:outerShdw blurRad="38100" dist="38100" dir="2700000" algn="tl">
                    <a:srgbClr val="000000">
                      <a:alpha val="43137"/>
                    </a:srgbClr>
                  </a:outerShdw>
                </a:effectLst>
                <a:latin typeface="Georgia" panose="02040502050405020303" pitchFamily="18" charset="0"/>
              </a:rPr>
              <a:t> Rao </a:t>
            </a:r>
            <a:r>
              <a:rPr lang="en-US" sz="2200" dirty="0">
                <a:solidFill>
                  <a:schemeClr val="bg1"/>
                </a:solidFill>
                <a:effectLst>
                  <a:outerShdw blurRad="38100" dist="38100" dir="2700000" algn="tl">
                    <a:srgbClr val="000000">
                      <a:alpha val="43137"/>
                    </a:srgbClr>
                  </a:outerShdw>
                </a:effectLst>
                <a:latin typeface="Georgia" panose="02040502050405020303" pitchFamily="18" charset="0"/>
              </a:rPr>
              <a:t>M.Tech., </a:t>
            </a:r>
            <a:r>
              <a:rPr lang="en-US" sz="2200" dirty="0" err="1">
                <a:solidFill>
                  <a:schemeClr val="bg1"/>
                </a:solidFill>
                <a:effectLst>
                  <a:outerShdw blurRad="38100" dist="38100" dir="2700000" algn="tl">
                    <a:srgbClr val="000000">
                      <a:alpha val="43137"/>
                    </a:srgbClr>
                  </a:outerShdw>
                </a:effectLst>
                <a:latin typeface="Georgia" panose="02040502050405020303" pitchFamily="18" charset="0"/>
              </a:rPr>
              <a:t>Ph.D</a:t>
            </a:r>
            <a:endParaRPr lang="en-US" sz="2200" dirty="0">
              <a:solidFill>
                <a:schemeClr val="bg1"/>
              </a:solidFill>
              <a:effectLst>
                <a:outerShdw blurRad="38100" dist="38100" dir="2700000" algn="tl">
                  <a:srgbClr val="000000">
                    <a:alpha val="43137"/>
                  </a:srgbClr>
                </a:outerShdw>
              </a:effectLst>
              <a:latin typeface="Georgia" panose="02040502050405020303" pitchFamily="18" charset="0"/>
            </a:endParaRPr>
          </a:p>
          <a:p>
            <a:pPr algn="ctr"/>
            <a:r>
              <a:rPr lang="en-US" sz="2200" dirty="0">
                <a:solidFill>
                  <a:schemeClr val="bg1"/>
                </a:solidFill>
                <a:effectLst>
                  <a:outerShdw blurRad="38100" dist="38100" dir="2700000" algn="tl">
                    <a:srgbClr val="000000">
                      <a:alpha val="43137"/>
                    </a:srgbClr>
                  </a:outerShdw>
                </a:effectLst>
                <a:latin typeface="Georgia" panose="02040502050405020303" pitchFamily="18" charset="0"/>
              </a:rPr>
              <a:t>Professor &amp; Head of ECE</a:t>
            </a:r>
          </a:p>
          <a:p>
            <a:pPr algn="ctr"/>
            <a:r>
              <a:rPr lang="en-US" sz="2200" dirty="0">
                <a:solidFill>
                  <a:schemeClr val="bg1"/>
                </a:solidFill>
                <a:effectLst>
                  <a:outerShdw blurRad="38100" dist="38100" dir="2700000" algn="tl">
                    <a:srgbClr val="000000">
                      <a:alpha val="43137"/>
                    </a:srgbClr>
                  </a:outerShdw>
                </a:effectLst>
                <a:latin typeface="Georgia" panose="02040502050405020303" pitchFamily="18" charset="0"/>
              </a:rPr>
              <a:t>Santhiram Engineering College</a:t>
            </a:r>
          </a:p>
          <a:p>
            <a:pPr algn="ctr"/>
            <a:r>
              <a:rPr lang="en-US" sz="2200" dirty="0">
                <a:solidFill>
                  <a:schemeClr val="bg1"/>
                </a:solidFill>
                <a:effectLst>
                  <a:outerShdw blurRad="38100" dist="38100" dir="2700000" algn="tl">
                    <a:srgbClr val="000000">
                      <a:alpha val="43137"/>
                    </a:srgbClr>
                  </a:outerShdw>
                </a:effectLst>
                <a:latin typeface="Georgia" panose="02040502050405020303" pitchFamily="18" charset="0"/>
              </a:rPr>
              <a:t>hod.ece@srecnandyal.edu.in</a:t>
            </a:r>
          </a:p>
        </p:txBody>
      </p:sp>
    </p:spTree>
    <p:extLst>
      <p:ext uri="{BB962C8B-B14F-4D97-AF65-F5344CB8AC3E}">
        <p14:creationId xmlns:p14="http://schemas.microsoft.com/office/powerpoint/2010/main" val="3582780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141983" y="6346091"/>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08/58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9" name="Picture 8">
            <a:extLst>
              <a:ext uri="{FF2B5EF4-FFF2-40B4-BE49-F238E27FC236}">
                <a16:creationId xmlns:a16="http://schemas.microsoft.com/office/drawing/2014/main" xmlns="" id="{4639759D-06AE-471A-9C07-435F86F5FDA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63808" y="905663"/>
                <a:ext cx="11699133" cy="5180817"/>
              </a:xfrm>
            </p:spPr>
            <p:txBody>
              <a:bodyPr>
                <a:normAutofit lnSpcReduction="10000"/>
              </a:bodyPr>
              <a:lstStyle/>
              <a:p>
                <a:pPr>
                  <a:buFont typeface="Wingdings" pitchFamily="2" charset="2"/>
                  <a:buChar char="Ø"/>
                </a:pPr>
                <a:r>
                  <a:rPr lang="en-US" sz="2000" dirty="0" smtClean="0">
                    <a:latin typeface="Times New Roman" pitchFamily="18" charset="0"/>
                    <a:cs typeface="Times New Roman" pitchFamily="18" charset="0"/>
                  </a:rPr>
                  <a:t>Hence, one can resort to choosing the vector </a:t>
                </a:r>
                <a:r>
                  <a:rPr lang="en-US" sz="2000" b="1" dirty="0">
                    <a:latin typeface="Times New Roman" pitchFamily="18" charset="0"/>
                    <a:cs typeface="Times New Roman" pitchFamily="18" charset="0"/>
                  </a:rPr>
                  <a:t>x</a:t>
                </a:r>
                <a:r>
                  <a:rPr lang="en-US" sz="2000" dirty="0">
                    <a:latin typeface="Times New Roman" pitchFamily="18" charset="0"/>
                    <a:cs typeface="Times New Roman" pitchFamily="18" charset="0"/>
                  </a:rPr>
                  <a:t> which minimizes the estimation </a:t>
                </a:r>
                <a:r>
                  <a:rPr lang="en-US" sz="2000" dirty="0" smtClean="0">
                    <a:latin typeface="Times New Roman" pitchFamily="18" charset="0"/>
                    <a:cs typeface="Times New Roman" pitchFamily="18" charset="0"/>
                  </a:rPr>
                  <a:t>error </a:t>
                </a:r>
                <a14:m>
                  <m:oMath xmlns:m="http://schemas.openxmlformats.org/officeDocument/2006/math">
                    <m:r>
                      <a:rPr lang="en-US" sz="2000" b="0" i="1" smtClean="0">
                        <a:latin typeface="Cambria Math"/>
                        <a:cs typeface="Times New Roman" pitchFamily="18" charset="0"/>
                      </a:rPr>
                      <m:t>𝑓</m:t>
                    </m:r>
                    <m:d>
                      <m:dPr>
                        <m:ctrlPr>
                          <a:rPr lang="en-US" sz="2000" b="0" i="1" smtClean="0">
                            <a:latin typeface="Cambria Math"/>
                            <a:cs typeface="Times New Roman" pitchFamily="18" charset="0"/>
                          </a:rPr>
                        </m:ctrlPr>
                      </m:dPr>
                      <m:e>
                        <m:acc>
                          <m:accPr>
                            <m:chr m:val="̃"/>
                            <m:ctrlPr>
                              <a:rPr lang="en-US" sz="2000" b="0" i="1" smtClean="0">
                                <a:latin typeface="Cambria Math"/>
                                <a:cs typeface="Times New Roman" pitchFamily="18" charset="0"/>
                              </a:rPr>
                            </m:ctrlPr>
                          </m:accPr>
                          <m:e>
                            <m:r>
                              <a:rPr lang="en-US" sz="2000" b="0" i="1" smtClean="0">
                                <a:latin typeface="Cambria Math"/>
                                <a:cs typeface="Times New Roman" pitchFamily="18" charset="0"/>
                              </a:rPr>
                              <m:t>𝑥</m:t>
                            </m:r>
                          </m:e>
                        </m:acc>
                      </m:e>
                    </m:d>
                  </m:oMath>
                </a14:m>
                <a:endParaRPr lang="en-IN"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𝑓</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𝑥</m:t>
                          </m:r>
                        </m:e>
                      </m:d>
                      <m:r>
                        <a:rPr lang="en-US" sz="2000" b="0" i="1" smtClean="0">
                          <a:latin typeface="Cambria Math"/>
                          <a:ea typeface="Cambria Math"/>
                          <a:cs typeface="Times New Roman" pitchFamily="18" charset="0"/>
                        </a:rPr>
                        <m:t>=</m:t>
                      </m:r>
                      <m:sSup>
                        <m:sSupPr>
                          <m:ctrlPr>
                            <a:rPr lang="en-US" sz="2000" b="0" i="1" smtClean="0">
                              <a:latin typeface="Cambria Math"/>
                              <a:ea typeface="Cambria Math"/>
                              <a:cs typeface="Times New Roman" pitchFamily="18" charset="0"/>
                            </a:rPr>
                          </m:ctrlPr>
                        </m:sSupPr>
                        <m:e>
                          <m:d>
                            <m:dPr>
                              <m:begChr m:val="‖"/>
                              <m:endChr m:val="‖"/>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𝒚</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𝑯</m:t>
                              </m:r>
                              <m:r>
                                <a:rPr lang="en-US" sz="2000" b="0" i="1" smtClean="0">
                                  <a:latin typeface="Cambria Math"/>
                                  <a:ea typeface="Cambria Math"/>
                                  <a:cs typeface="Times New Roman" pitchFamily="18" charset="0"/>
                                </a:rPr>
                                <m:t>𝑥</m:t>
                              </m:r>
                            </m:e>
                          </m:d>
                        </m:e>
                        <m:sup>
                          <m:r>
                            <a:rPr lang="en-US" sz="2000" b="0" i="1" smtClean="0">
                              <a:latin typeface="Cambria Math"/>
                              <a:ea typeface="Cambria Math"/>
                              <a:cs typeface="Times New Roman" pitchFamily="18" charset="0"/>
                            </a:rPr>
                            <m:t>2</m:t>
                          </m:r>
                        </m:sup>
                      </m:sSup>
                    </m:oMath>
                  </m:oMathPara>
                </a14:m>
                <a:endParaRPr lang="en-IN" sz="2000" dirty="0" smtClean="0">
                  <a:latin typeface="Times New Roman" pitchFamily="18" charset="0"/>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The above error function is also termed the least-squares error function and the resulting estimator is termed the least-squares estimator. To simplify the analysis going forward, we consider real vectors/matrices </a:t>
                </a:r>
                <a:r>
                  <a:rPr lang="en-US" sz="2000" dirty="0" err="1">
                    <a:latin typeface="Times New Roman" pitchFamily="18" charset="0"/>
                    <a:cs typeface="Times New Roman" pitchFamily="18" charset="0"/>
                  </a:rPr>
                  <a:t>y,x</a:t>
                </a:r>
                <a:r>
                  <a:rPr lang="en-US" sz="2000" dirty="0">
                    <a:latin typeface="Times New Roman" pitchFamily="18" charset="0"/>
                    <a:cs typeface="Times New Roman" pitchFamily="18" charset="0"/>
                  </a:rPr>
                  <a:t>, H. The case for complex quantities will be dealt later. The above error </a:t>
                </a:r>
                <a:r>
                  <a:rPr lang="en-US" sz="2000" dirty="0" smtClean="0">
                    <a:latin typeface="Times New Roman" pitchFamily="18" charset="0"/>
                    <a:cs typeface="Times New Roman" pitchFamily="18" charset="0"/>
                  </a:rPr>
                  <a:t>function </a:t>
                </a:r>
                <a:r>
                  <a:rPr lang="en-US" sz="2000" dirty="0">
                    <a:latin typeface="Times New Roman" pitchFamily="18" charset="0"/>
                    <a:cs typeface="Times New Roman" pitchFamily="18" charset="0"/>
                  </a:rPr>
                  <a:t>can be expanded </a:t>
                </a:r>
                <a:r>
                  <a:rPr lang="en-US" sz="2000" dirty="0" smtClean="0"/>
                  <a:t>as</a:t>
                </a:r>
              </a:p>
              <a:p>
                <a:pPr marL="0" indent="0" algn="just">
                  <a:buNone/>
                </a:pPr>
                <a14:m>
                  <m:oMathPara xmlns:m="http://schemas.openxmlformats.org/officeDocument/2006/math">
                    <m:oMathParaPr>
                      <m:jc m:val="centerGroup"/>
                    </m:oMathParaPr>
                    <m:oMath xmlns:m="http://schemas.openxmlformats.org/officeDocument/2006/math">
                      <m:r>
                        <a:rPr lang="en-US" sz="2000" i="1">
                          <a:latin typeface="Cambria Math"/>
                          <a:cs typeface="Times New Roman" pitchFamily="18" charset="0"/>
                        </a:rPr>
                        <m:t>𝑓</m:t>
                      </m:r>
                      <m:d>
                        <m:dPr>
                          <m:ctrlPr>
                            <a:rPr lang="en-US" sz="2000" i="1">
                              <a:latin typeface="Cambria Math"/>
                              <a:cs typeface="Times New Roman" pitchFamily="18" charset="0"/>
                            </a:rPr>
                          </m:ctrlPr>
                        </m:dPr>
                        <m:e>
                          <m:r>
                            <a:rPr lang="en-US" sz="2000" i="1">
                              <a:latin typeface="Cambria Math"/>
                              <a:cs typeface="Times New Roman" pitchFamily="18" charset="0"/>
                            </a:rPr>
                            <m:t>𝑥</m:t>
                          </m:r>
                        </m:e>
                      </m:d>
                      <m:r>
                        <a:rPr lang="en-US" sz="2000" i="1">
                          <a:latin typeface="Cambria Math"/>
                          <a:ea typeface="Cambria Math"/>
                          <a:cs typeface="Times New Roman" pitchFamily="18" charset="0"/>
                        </a:rPr>
                        <m:t>=</m:t>
                      </m:r>
                      <m:sSup>
                        <m:sSupPr>
                          <m:ctrlPr>
                            <a:rPr lang="en-US" sz="2000" i="1">
                              <a:latin typeface="Cambria Math"/>
                              <a:ea typeface="Cambria Math"/>
                              <a:cs typeface="Times New Roman" pitchFamily="18" charset="0"/>
                            </a:rPr>
                          </m:ctrlPr>
                        </m:sSupPr>
                        <m:e>
                          <m:d>
                            <m:dPr>
                              <m:begChr m:val="‖"/>
                              <m:endChr m:val="‖"/>
                              <m:ctrlPr>
                                <a:rPr lang="en-US" sz="2000" i="1">
                                  <a:latin typeface="Cambria Math"/>
                                  <a:ea typeface="Cambria Math"/>
                                  <a:cs typeface="Times New Roman" pitchFamily="18" charset="0"/>
                                </a:rPr>
                              </m:ctrlPr>
                            </m:dPr>
                            <m:e>
                              <m:r>
                                <a:rPr lang="en-US" sz="2000" i="1">
                                  <a:latin typeface="Cambria Math"/>
                                  <a:ea typeface="Cambria Math"/>
                                  <a:cs typeface="Times New Roman" pitchFamily="18" charset="0"/>
                                </a:rPr>
                                <m:t>𝒚</m:t>
                              </m:r>
                              <m:r>
                                <a:rPr lang="en-US" sz="2000" i="1">
                                  <a:latin typeface="Cambria Math"/>
                                  <a:ea typeface="Cambria Math"/>
                                  <a:cs typeface="Times New Roman" pitchFamily="18" charset="0"/>
                                </a:rPr>
                                <m:t>−</m:t>
                              </m:r>
                              <m:r>
                                <a:rPr lang="en-US" sz="2000" i="1">
                                  <a:latin typeface="Cambria Math"/>
                                  <a:ea typeface="Cambria Math"/>
                                  <a:cs typeface="Times New Roman" pitchFamily="18" charset="0"/>
                                </a:rPr>
                                <m:t>𝑯</m:t>
                              </m:r>
                              <m:r>
                                <a:rPr lang="en-US" sz="2000" i="1">
                                  <a:latin typeface="Cambria Math"/>
                                  <a:ea typeface="Cambria Math"/>
                                  <a:cs typeface="Times New Roman" pitchFamily="18" charset="0"/>
                                </a:rPr>
                                <m:t>𝑥</m:t>
                              </m:r>
                            </m:e>
                          </m:d>
                        </m:e>
                        <m:sup>
                          <m:r>
                            <a:rPr lang="en-US" sz="2000" i="1">
                              <a:latin typeface="Cambria Math"/>
                              <a:ea typeface="Cambria Math"/>
                              <a:cs typeface="Times New Roman" pitchFamily="18" charset="0"/>
                            </a:rPr>
                            <m:t>2</m:t>
                          </m:r>
                        </m:sup>
                      </m:sSup>
                    </m:oMath>
                  </m:oMathPara>
                </a14:m>
                <a:endParaRPr lang="en-IN" sz="2000" dirty="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sSup>
                        <m:sSupPr>
                          <m:ctrlPr>
                            <a:rPr lang="en-IN" sz="2000" i="1" smtClean="0">
                              <a:latin typeface="Cambria Math"/>
                              <a:ea typeface="Cambria Math"/>
                              <a:cs typeface="Times New Roman" pitchFamily="18" charset="0"/>
                            </a:rPr>
                          </m:ctrlPr>
                        </m:sSupPr>
                        <m:e>
                          <m:d>
                            <m:dPr>
                              <m:ctrlPr>
                                <a:rPr lang="en-IN" sz="2000" i="1" smtClean="0">
                                  <a:latin typeface="Cambria Math"/>
                                  <a:ea typeface="Cambria Math"/>
                                  <a:cs typeface="Times New Roman" pitchFamily="18" charset="0"/>
                                </a:rPr>
                              </m:ctrlPr>
                            </m:dPr>
                            <m:e>
                              <m:r>
                                <a:rPr lang="en-IN" sz="2000" i="1" smtClean="0">
                                  <a:latin typeface="Cambria Math"/>
                                  <a:ea typeface="Cambria Math"/>
                                  <a:cs typeface="Times New Roman" pitchFamily="18" charset="0"/>
                                </a:rPr>
                                <m:t>𝒚</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𝑯</m:t>
                              </m:r>
                              <m:r>
                                <a:rPr lang="en-US" sz="2000" b="0" i="1" smtClean="0">
                                  <a:latin typeface="Cambria Math"/>
                                  <a:ea typeface="Cambria Math"/>
                                  <a:cs typeface="Times New Roman" pitchFamily="18" charset="0"/>
                                </a:rPr>
                                <m:t>𝑥</m:t>
                              </m:r>
                            </m:e>
                          </m:d>
                        </m:e>
                        <m:sup>
                          <m:r>
                            <a:rPr lang="en-US" sz="2000" b="0" i="1" smtClean="0">
                              <a:latin typeface="Cambria Math"/>
                              <a:ea typeface="Cambria Math"/>
                              <a:cs typeface="Times New Roman" pitchFamily="18" charset="0"/>
                            </a:rPr>
                            <m:t>𝑇</m:t>
                          </m:r>
                        </m:sup>
                      </m:sSup>
                      <m:d>
                        <m:dPr>
                          <m:ctrlPr>
                            <a:rPr lang="en-IN" sz="2000" i="1" smtClean="0">
                              <a:latin typeface="Cambria Math"/>
                              <a:ea typeface="Cambria Math"/>
                              <a:cs typeface="Times New Roman" pitchFamily="18" charset="0"/>
                            </a:rPr>
                          </m:ctrlPr>
                        </m:dPr>
                        <m:e>
                          <m:r>
                            <a:rPr lang="en-IN" sz="2000" i="1" smtClean="0">
                              <a:latin typeface="Cambria Math"/>
                              <a:ea typeface="Cambria Math"/>
                              <a:cs typeface="Times New Roman" pitchFamily="18" charset="0"/>
                            </a:rPr>
                            <m:t>𝒚</m:t>
                          </m:r>
                          <m:r>
                            <a:rPr lang="en-IN" sz="2000" i="1" smtClean="0">
                              <a:latin typeface="Cambria Math"/>
                              <a:ea typeface="Cambria Math"/>
                              <a:cs typeface="Times New Roman" pitchFamily="18" charset="0"/>
                            </a:rPr>
                            <m:t>¬</m:t>
                          </m:r>
                          <m:r>
                            <a:rPr lang="en-IN" sz="2000" i="1" smtClean="0">
                              <a:latin typeface="Cambria Math"/>
                              <a:ea typeface="Cambria Math"/>
                              <a:cs typeface="Times New Roman" pitchFamily="18" charset="0"/>
                            </a:rPr>
                            <m:t>𝑯𝒙</m:t>
                          </m:r>
                        </m:e>
                      </m:d>
                      <m:r>
                        <a:rPr lang="en-US" sz="2000" b="0" i="1" smtClean="0">
                          <a:latin typeface="Cambria Math"/>
                          <a:ea typeface="Cambria Math"/>
                          <a:cs typeface="Times New Roman" pitchFamily="18" charset="0"/>
                        </a:rPr>
                        <m:t>=</m:t>
                      </m:r>
                      <m:d>
                        <m:dPr>
                          <m:ctrlPr>
                            <a:rPr lang="en-US" sz="2000" b="0" i="1" smtClean="0">
                              <a:latin typeface="Cambria Math"/>
                              <a:ea typeface="Cambria Math"/>
                              <a:cs typeface="Times New Roman" pitchFamily="18" charset="0"/>
                            </a:rPr>
                          </m:ctrlPr>
                        </m:dPr>
                        <m:e>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𝒚</m:t>
                              </m:r>
                            </m:e>
                            <m:sup>
                              <m:r>
                                <a:rPr lang="en-US" sz="2000" b="0" i="1" smtClean="0">
                                  <a:latin typeface="Cambria Math"/>
                                  <a:ea typeface="Cambria Math"/>
                                  <a:cs typeface="Times New Roman" pitchFamily="18" charset="0"/>
                                </a:rPr>
                                <m:t>𝑇</m:t>
                              </m:r>
                            </m:sup>
                          </m:sSup>
                          <m:r>
                            <a:rPr lang="en-US" sz="2000" b="0" i="1" smtClean="0">
                              <a:latin typeface="Cambria Math"/>
                              <a:ea typeface="Cambria Math"/>
                              <a:cs typeface="Times New Roman" pitchFamily="18" charset="0"/>
                            </a:rPr>
                            <m:t>−</m:t>
                          </m:r>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𝑯</m:t>
                              </m:r>
                            </m:e>
                            <m:sup>
                              <m:r>
                                <a:rPr lang="en-US" sz="2000" b="0" i="1" smtClean="0">
                                  <a:latin typeface="Cambria Math"/>
                                  <a:ea typeface="Cambria Math"/>
                                  <a:cs typeface="Times New Roman" pitchFamily="18" charset="0"/>
                                </a:rPr>
                                <m:t>𝑇</m:t>
                              </m:r>
                            </m:sup>
                          </m:sSup>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𝒙</m:t>
                              </m:r>
                            </m:e>
                            <m:sup>
                              <m:r>
                                <a:rPr lang="en-US" sz="2000" b="0" i="1" smtClean="0">
                                  <a:latin typeface="Cambria Math"/>
                                  <a:ea typeface="Cambria Math"/>
                                  <a:cs typeface="Times New Roman" pitchFamily="18" charset="0"/>
                                </a:rPr>
                                <m:t>𝑇</m:t>
                              </m:r>
                            </m:sup>
                          </m:sSup>
                        </m:e>
                      </m:d>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𝒚</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𝑯𝒙</m:t>
                          </m:r>
                        </m:e>
                      </m:d>
                    </m:oMath>
                  </m:oMathPara>
                </a14:m>
                <a:endParaRPr lang="en-IN"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sSup>
                        <m:sSupPr>
                          <m:ctrlPr>
                            <a:rPr lang="en-IN" sz="2000" i="1" smtClean="0">
                              <a:latin typeface="Cambria Math"/>
                              <a:ea typeface="Cambria Math"/>
                              <a:cs typeface="Times New Roman" pitchFamily="18" charset="0"/>
                            </a:rPr>
                          </m:ctrlPr>
                        </m:sSupPr>
                        <m:e>
                          <m:r>
                            <a:rPr lang="en-IN" sz="2000" i="1" smtClean="0">
                              <a:latin typeface="Cambria Math"/>
                              <a:ea typeface="Cambria Math"/>
                              <a:cs typeface="Times New Roman" pitchFamily="18" charset="0"/>
                            </a:rPr>
                            <m:t>𝒚</m:t>
                          </m:r>
                        </m:e>
                        <m:sup>
                          <m:r>
                            <a:rPr lang="en-US" sz="2000" b="0" i="1" smtClean="0">
                              <a:latin typeface="Cambria Math"/>
                              <a:ea typeface="Cambria Math"/>
                              <a:cs typeface="Times New Roman" pitchFamily="18" charset="0"/>
                            </a:rPr>
                            <m:t>𝑇</m:t>
                          </m:r>
                        </m:sup>
                      </m:sSup>
                      <m:r>
                        <a:rPr lang="en-US" sz="2000" b="0" i="1" smtClean="0">
                          <a:latin typeface="Cambria Math"/>
                          <a:ea typeface="Cambria Math"/>
                          <a:cs typeface="Times New Roman" pitchFamily="18" charset="0"/>
                        </a:rPr>
                        <m:t>𝑦</m:t>
                      </m:r>
                      <m:r>
                        <a:rPr lang="en-US" sz="2000" b="0" i="1" smtClean="0">
                          <a:latin typeface="Cambria Math"/>
                          <a:ea typeface="Cambria Math"/>
                          <a:cs typeface="Times New Roman" pitchFamily="18" charset="0"/>
                        </a:rPr>
                        <m:t>−2</m:t>
                      </m:r>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𝒙</m:t>
                          </m:r>
                        </m:e>
                        <m:sup>
                          <m:r>
                            <a:rPr lang="en-US" sz="2000" b="0" i="1" smtClean="0">
                              <a:latin typeface="Cambria Math"/>
                              <a:ea typeface="Cambria Math"/>
                              <a:cs typeface="Times New Roman" pitchFamily="18" charset="0"/>
                            </a:rPr>
                            <m:t>𝑇</m:t>
                          </m:r>
                        </m:sup>
                      </m:sSup>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𝑯</m:t>
                          </m:r>
                        </m:e>
                        <m:sup>
                          <m:r>
                            <a:rPr lang="en-US" sz="2000" b="0" i="1" smtClean="0">
                              <a:latin typeface="Cambria Math"/>
                              <a:ea typeface="Cambria Math"/>
                              <a:cs typeface="Times New Roman" pitchFamily="18" charset="0"/>
                            </a:rPr>
                            <m:t>𝑇</m:t>
                          </m:r>
                        </m:sup>
                      </m:sSup>
                      <m:r>
                        <a:rPr lang="en-US" sz="2000" b="0" i="1" smtClean="0">
                          <a:latin typeface="Cambria Math"/>
                          <a:ea typeface="Cambria Math"/>
                          <a:cs typeface="Times New Roman" pitchFamily="18" charset="0"/>
                        </a:rPr>
                        <m:t>𝒚</m:t>
                      </m:r>
                      <m:r>
                        <a:rPr lang="en-US" sz="2000" b="0" i="1" smtClean="0">
                          <a:latin typeface="Cambria Math"/>
                          <a:ea typeface="Cambria Math"/>
                          <a:cs typeface="Times New Roman" pitchFamily="18" charset="0"/>
                        </a:rPr>
                        <m:t>+</m:t>
                      </m:r>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𝒙</m:t>
                          </m:r>
                        </m:e>
                        <m:sup>
                          <m:r>
                            <a:rPr lang="en-US" sz="2000" b="0" i="1" smtClean="0">
                              <a:latin typeface="Cambria Math"/>
                              <a:ea typeface="Cambria Math"/>
                              <a:cs typeface="Times New Roman" pitchFamily="18" charset="0"/>
                            </a:rPr>
                            <m:t>𝑇</m:t>
                          </m:r>
                        </m:sup>
                      </m:sSup>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𝑯</m:t>
                          </m:r>
                        </m:e>
                        <m:sup>
                          <m:r>
                            <a:rPr lang="en-US" sz="2000" b="0" i="1" smtClean="0">
                              <a:latin typeface="Cambria Math"/>
                              <a:ea typeface="Cambria Math"/>
                              <a:cs typeface="Times New Roman" pitchFamily="18" charset="0"/>
                            </a:rPr>
                            <m:t>𝑇</m:t>
                          </m:r>
                        </m:sup>
                      </m:sSup>
                      <m:r>
                        <a:rPr lang="en-US" sz="2000" b="0" i="1" smtClean="0">
                          <a:latin typeface="Cambria Math"/>
                          <a:ea typeface="Cambria Math"/>
                          <a:cs typeface="Times New Roman" pitchFamily="18" charset="0"/>
                        </a:rPr>
                        <m:t>𝑯𝒙</m:t>
                      </m:r>
                      <m:r>
                        <a:rPr lang="en-US" sz="2000" b="0" i="1" smtClean="0">
                          <a:latin typeface="Cambria Math"/>
                          <a:ea typeface="Cambria Math"/>
                          <a:cs typeface="Times New Roman" pitchFamily="18" charset="0"/>
                        </a:rPr>
                        <m:t>−−−−−1</m:t>
                      </m:r>
                    </m:oMath>
                  </m:oMathPara>
                </a14:m>
                <a:endParaRPr lang="en-IN" sz="2000" dirty="0" smtClean="0">
                  <a:latin typeface="Times New Roman" pitchFamily="18" charset="0"/>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Consider a multidimensional function </a:t>
                </a:r>
                <a:r>
                  <a:rPr lang="en-US" sz="2000" i="1" dirty="0">
                    <a:latin typeface="Times New Roman" pitchFamily="18" charset="0"/>
                    <a:cs typeface="Times New Roman" pitchFamily="18" charset="0"/>
                  </a:rPr>
                  <a:t>g (x)</a:t>
                </a:r>
                <a:r>
                  <a:rPr lang="en-US" sz="2000" dirty="0">
                    <a:latin typeface="Times New Roman" pitchFamily="18" charset="0"/>
                    <a:cs typeface="Times New Roman" pitchFamily="18" charset="0"/>
                  </a:rPr>
                  <a:t>. The vector derivative of </a:t>
                </a:r>
                <a:r>
                  <a:rPr lang="en-US" sz="2000" i="1" dirty="0">
                    <a:latin typeface="Times New Roman" pitchFamily="18" charset="0"/>
                    <a:cs typeface="Times New Roman" pitchFamily="18" charset="0"/>
                  </a:rPr>
                  <a:t>g (x)</a:t>
                </a:r>
                <a:r>
                  <a:rPr lang="en-US" sz="2000" dirty="0">
                    <a:latin typeface="Times New Roman" pitchFamily="18" charset="0"/>
                    <a:cs typeface="Times New Roman" pitchFamily="18" charset="0"/>
                  </a:rPr>
                  <a:t> with respect to </a:t>
                </a:r>
                <a:r>
                  <a:rPr lang="en-US" sz="2000" i="1" dirty="0">
                    <a:latin typeface="Times New Roman" pitchFamily="18" charset="0"/>
                    <a:cs typeface="Times New Roman" pitchFamily="18" charset="0"/>
                  </a:rPr>
                  <a:t>x</a:t>
                </a:r>
                <a:r>
                  <a:rPr lang="en-US" sz="2000" dirty="0">
                    <a:latin typeface="Times New Roman" pitchFamily="18" charset="0"/>
                    <a:cs typeface="Times New Roman" pitchFamily="18" charset="0"/>
                  </a:rPr>
                  <a:t> is defined </a:t>
                </a:r>
                <a:r>
                  <a:rPr lang="en-US" sz="2000" dirty="0" smtClean="0">
                    <a:latin typeface="Times New Roman" pitchFamily="18" charset="0"/>
                    <a:cs typeface="Times New Roman" pitchFamily="18" charset="0"/>
                  </a:rPr>
                  <a:t>as</a:t>
                </a:r>
              </a:p>
              <a:p>
                <a:pPr marL="0" indent="0" algn="just">
                  <a:buNone/>
                </a:pPr>
                <a:endParaRPr lang="en-US"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f>
                        <m:fPr>
                          <m:ctrlPr>
                            <a:rPr lang="en-IN" sz="2000" i="1" smtClean="0">
                              <a:latin typeface="Cambria Math"/>
                              <a:cs typeface="Times New Roman" pitchFamily="18" charset="0"/>
                            </a:rPr>
                          </m:ctrlPr>
                        </m:fPr>
                        <m:num>
                          <m:r>
                            <a:rPr lang="en-IN"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𝑔</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𝑥</m:t>
                              </m:r>
                            </m:e>
                          </m:d>
                        </m:num>
                        <m:den>
                          <m:r>
                            <a:rPr lang="en-IN"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𝑥</m:t>
                          </m:r>
                        </m:den>
                      </m:f>
                      <m:r>
                        <a:rPr lang="en-IN" sz="2000" i="1" smtClean="0">
                          <a:latin typeface="Cambria Math"/>
                          <a:ea typeface="Cambria Math"/>
                          <a:cs typeface="Times New Roman" pitchFamily="18" charset="0"/>
                        </a:rPr>
                        <m:t>=</m:t>
                      </m:r>
                      <m:d>
                        <m:dPr>
                          <m:begChr m:val="["/>
                          <m:endChr m:val="]"/>
                          <m:ctrlPr>
                            <a:rPr lang="en-IN" sz="2000" i="1" smtClean="0">
                              <a:latin typeface="Cambria Math"/>
                              <a:ea typeface="Cambria Math"/>
                              <a:cs typeface="Times New Roman" pitchFamily="18" charset="0"/>
                            </a:rPr>
                          </m:ctrlPr>
                        </m:dPr>
                        <m:e>
                          <m:m>
                            <m:mPr>
                              <m:mcs>
                                <m:mc>
                                  <m:mcPr>
                                    <m:count m:val="1"/>
                                    <m:mcJc m:val="center"/>
                                  </m:mcPr>
                                </m:mc>
                              </m:mcs>
                              <m:ctrlPr>
                                <a:rPr lang="en-IN" sz="2000" i="1" smtClean="0">
                                  <a:latin typeface="Cambria Math"/>
                                  <a:ea typeface="Cambria Math"/>
                                  <a:cs typeface="Times New Roman" pitchFamily="18" charset="0"/>
                                </a:rPr>
                              </m:ctrlPr>
                            </m:mPr>
                            <m:mr>
                              <m:e>
                                <m:f>
                                  <m:fPr>
                                    <m:ctrlPr>
                                      <a:rPr lang="en-IN" sz="2000" i="1" smtClean="0">
                                        <a:latin typeface="Cambria Math"/>
                                        <a:ea typeface="Cambria Math"/>
                                        <a:cs typeface="Times New Roman" pitchFamily="18" charset="0"/>
                                      </a:rPr>
                                    </m:ctrlPr>
                                  </m:fPr>
                                  <m:num>
                                    <m:r>
                                      <a:rPr lang="en-IN"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𝑔</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𝑥</m:t>
                                        </m:r>
                                      </m:e>
                                    </m:d>
                                  </m:num>
                                  <m:den>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𝑥</m:t>
                                        </m:r>
                                      </m:e>
                                      <m:sub>
                                        <m:r>
                                          <a:rPr lang="en-US" sz="2000" b="0" i="1" smtClean="0">
                                            <a:latin typeface="Cambria Math"/>
                                            <a:ea typeface="Cambria Math"/>
                                            <a:cs typeface="Times New Roman" pitchFamily="18" charset="0"/>
                                          </a:rPr>
                                          <m:t>1</m:t>
                                        </m:r>
                                      </m:sub>
                                    </m:sSub>
                                  </m:den>
                                </m:f>
                              </m:e>
                            </m:mr>
                            <m:mr>
                              <m:e>
                                <m:m>
                                  <m:mPr>
                                    <m:mcs>
                                      <m:mc>
                                        <m:mcPr>
                                          <m:count m:val="1"/>
                                          <m:mcJc m:val="center"/>
                                        </m:mcPr>
                                      </m:mc>
                                    </m:mcs>
                                    <m:ctrlPr>
                                      <a:rPr lang="en-IN" sz="2000" i="1" smtClean="0">
                                        <a:latin typeface="Cambria Math"/>
                                        <a:ea typeface="Cambria Math"/>
                                        <a:cs typeface="Times New Roman" pitchFamily="18" charset="0"/>
                                      </a:rPr>
                                    </m:ctrlPr>
                                  </m:mPr>
                                  <m:mr>
                                    <m:e>
                                      <m:f>
                                        <m:fPr>
                                          <m:ctrlPr>
                                            <a:rPr lang="en-IN" sz="2000" i="1" smtClean="0">
                                              <a:latin typeface="Cambria Math"/>
                                              <a:ea typeface="Cambria Math"/>
                                              <a:cs typeface="Times New Roman" pitchFamily="18" charset="0"/>
                                            </a:rPr>
                                          </m:ctrlPr>
                                        </m:fPr>
                                        <m:num>
                                          <m:r>
                                            <a:rPr lang="en-IN"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𝑔</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𝑥</m:t>
                                              </m:r>
                                            </m:e>
                                          </m:d>
                                        </m:num>
                                        <m:den>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𝑥</m:t>
                                              </m:r>
                                            </m:e>
                                            <m:sub>
                                              <m:r>
                                                <a:rPr lang="en-US" sz="2000" b="0" i="1" smtClean="0">
                                                  <a:latin typeface="Cambria Math"/>
                                                  <a:ea typeface="Cambria Math"/>
                                                  <a:cs typeface="Times New Roman" pitchFamily="18" charset="0"/>
                                                </a:rPr>
                                                <m:t>2</m:t>
                                              </m:r>
                                            </m:sub>
                                          </m:sSub>
                                        </m:den>
                                      </m:f>
                                    </m:e>
                                  </m:mr>
                                  <m:mr>
                                    <m:e>
                                      <m:r>
                                        <a:rPr lang="en-IN" sz="2000" i="1" smtClean="0">
                                          <a:latin typeface="Cambria Math"/>
                                          <a:ea typeface="Cambria Math"/>
                                          <a:cs typeface="Times New Roman" pitchFamily="18" charset="0"/>
                                        </a:rPr>
                                        <m:t>⋮</m:t>
                                      </m:r>
                                    </m:e>
                                  </m:mr>
                                  <m:mr>
                                    <m:e>
                                      <m:f>
                                        <m:fPr>
                                          <m:ctrlPr>
                                            <a:rPr lang="en-IN" sz="2000" i="1" smtClean="0">
                                              <a:latin typeface="Cambria Math"/>
                                              <a:ea typeface="Cambria Math"/>
                                              <a:cs typeface="Times New Roman" pitchFamily="18" charset="0"/>
                                            </a:rPr>
                                          </m:ctrlPr>
                                        </m:fPr>
                                        <m:num>
                                          <m:r>
                                            <a:rPr lang="en-IN"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𝑔</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𝑥</m:t>
                                              </m:r>
                                            </m:e>
                                          </m:d>
                                        </m:num>
                                        <m:den>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𝑥</m:t>
                                              </m:r>
                                            </m:e>
                                            <m:sub>
                                              <m:r>
                                                <a:rPr lang="en-US" sz="2000" b="0" i="1" smtClean="0">
                                                  <a:latin typeface="Cambria Math"/>
                                                  <a:ea typeface="Cambria Math"/>
                                                  <a:cs typeface="Times New Roman" pitchFamily="18" charset="0"/>
                                                </a:rPr>
                                                <m:t>𝑡</m:t>
                                              </m:r>
                                            </m:sub>
                                          </m:sSub>
                                        </m:den>
                                      </m:f>
                                    </m:e>
                                  </m:mr>
                                </m:m>
                              </m:e>
                            </m:mr>
                          </m:m>
                        </m:e>
                      </m:d>
                    </m:oMath>
                  </m:oMathPara>
                </a14:m>
                <a:endParaRPr lang="en-IN" sz="2000" dirty="0" smtClean="0">
                  <a:latin typeface="Times New Roman" pitchFamily="18" charset="0"/>
                  <a:cs typeface="Times New Roman" pitchFamily="18" charset="0"/>
                </a:endParaRPr>
              </a:p>
              <a:p>
                <a:pPr marL="0" indent="0" algn="just">
                  <a:buNone/>
                </a:pPr>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63808" y="905663"/>
                <a:ext cx="11699133" cy="5180817"/>
              </a:xfrm>
              <a:blipFill rotWithShape="1">
                <a:blip r:embed="rId3"/>
                <a:stretch>
                  <a:fillRect l="-469" t="-1767" r="-521"/>
                </a:stretch>
              </a:blipFill>
            </p:spPr>
            <p:txBody>
              <a:bodyPr/>
              <a:lstStyle/>
              <a:p>
                <a:r>
                  <a:rPr lang="en-IN">
                    <a:noFill/>
                  </a:rPr>
                  <a:t> </a:t>
                </a:r>
              </a:p>
            </p:txBody>
          </p:sp>
        </mc:Fallback>
      </mc:AlternateContent>
    </p:spTree>
    <p:extLst>
      <p:ext uri="{BB962C8B-B14F-4D97-AF65-F5344CB8AC3E}">
        <p14:creationId xmlns:p14="http://schemas.microsoft.com/office/powerpoint/2010/main" val="1708127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77176" y="0"/>
            <a:ext cx="11798225" cy="954107"/>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p>
          <a:p>
            <a:r>
              <a:rPr lang="en-US" sz="2800" dirty="0" smtClean="0">
                <a:solidFill>
                  <a:schemeClr val="bg1"/>
                </a:solidFill>
                <a:effectLst>
                  <a:outerShdw blurRad="38100" dist="38100" dir="2700000" algn="tl">
                    <a:srgbClr val="000000">
                      <a:alpha val="43137"/>
                    </a:srgbClr>
                  </a:outerShdw>
                </a:effectLst>
                <a:latin typeface="Georgia" panose="02040502050405020303" pitchFamily="18" charset="0"/>
              </a:rPr>
              <a:t> </a:t>
            </a:r>
            <a:endParaRPr lang="en-US" sz="2800" dirty="0">
              <a:solidFill>
                <a:schemeClr val="bg1"/>
              </a:solidFill>
              <a:effectLst>
                <a:outerShdw blurRad="38100" dist="38100" dir="2700000" algn="tl">
                  <a:srgbClr val="000000">
                    <a:alpha val="43137"/>
                  </a:srgbClr>
                </a:outerShdw>
              </a:effectLst>
              <a:latin typeface="Georgia" panose="02040502050405020303" pitchFamily="18" charset="0"/>
            </a:endParaRP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18982" y="6350168"/>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09/58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8" y="899349"/>
                <a:ext cx="11709654" cy="5275819"/>
              </a:xfrm>
            </p:spPr>
            <p:txBody>
              <a:bodyPr>
                <a:normAutofit/>
              </a:bodyPr>
              <a:lstStyle/>
              <a:p>
                <a:pPr>
                  <a:buFont typeface="Wingdings" pitchFamily="2" charset="2"/>
                  <a:buChar char="Ø"/>
                </a:pPr>
                <a:r>
                  <a:rPr lang="en-US" sz="1800" dirty="0" smtClean="0">
                    <a:latin typeface="Times New Roman" pitchFamily="18" charset="0"/>
                    <a:cs typeface="Times New Roman" pitchFamily="18" charset="0"/>
                  </a:rPr>
                  <a:t>Consider any vector</a:t>
                </a:r>
                <a14:m>
                  <m:oMath xmlns:m="http://schemas.openxmlformats.org/officeDocument/2006/math">
                    <m:sSup>
                      <m:sSupPr>
                        <m:ctrlPr>
                          <a:rPr lang="en-US" sz="1800" i="1" smtClean="0">
                            <a:latin typeface="Cambria Math"/>
                            <a:cs typeface="Times New Roman" pitchFamily="18" charset="0"/>
                          </a:rPr>
                        </m:ctrlPr>
                      </m:sSupPr>
                      <m:e>
                        <m:d>
                          <m:dPr>
                            <m:begChr m:val="["/>
                            <m:endChr m:val="]"/>
                            <m:ctrlPr>
                              <a:rPr lang="en-US" sz="1800" i="1" smtClean="0">
                                <a:latin typeface="Cambria Math"/>
                                <a:cs typeface="Times New Roman" pitchFamily="18" charset="0"/>
                              </a:rPr>
                            </m:ctrlPr>
                          </m:dPr>
                          <m:e>
                            <m:sSub>
                              <m:sSubPr>
                                <m:ctrlPr>
                                  <a:rPr lang="en-US" sz="1800" i="1" smtClean="0">
                                    <a:latin typeface="Cambria Math"/>
                                    <a:cs typeface="Times New Roman" pitchFamily="18" charset="0"/>
                                  </a:rPr>
                                </m:ctrlPr>
                              </m:sSubPr>
                              <m:e>
                                <m:r>
                                  <a:rPr lang="en-US" sz="1800" b="0" i="1" smtClean="0">
                                    <a:latin typeface="Cambria Math"/>
                                    <a:cs typeface="Times New Roman" pitchFamily="18" charset="0"/>
                                  </a:rPr>
                                  <m:t>𝑐</m:t>
                                </m:r>
                              </m:e>
                              <m:sub>
                                <m:r>
                                  <a:rPr lang="en-US" sz="1800" b="0" i="1" smtClean="0">
                                    <a:latin typeface="Cambria Math"/>
                                    <a:cs typeface="Times New Roman" pitchFamily="18" charset="0"/>
                                  </a:rPr>
                                  <m:t>1</m:t>
                                </m:r>
                              </m:sub>
                            </m:sSub>
                            <m:r>
                              <a:rPr lang="en-US" sz="1800" b="0" i="1" smtClean="0">
                                <a:latin typeface="Cambria Math"/>
                                <a:cs typeface="Times New Roman" pitchFamily="18" charset="0"/>
                              </a:rPr>
                              <m:t>,</m:t>
                            </m:r>
                            <m:sSub>
                              <m:sSubPr>
                                <m:ctrlPr>
                                  <a:rPr lang="en-US" sz="1800" b="0" i="1" smtClean="0">
                                    <a:latin typeface="Cambria Math"/>
                                    <a:cs typeface="Times New Roman" pitchFamily="18" charset="0"/>
                                  </a:rPr>
                                </m:ctrlPr>
                              </m:sSubPr>
                              <m:e>
                                <m:r>
                                  <a:rPr lang="en-US" sz="1800" b="0" i="1" smtClean="0">
                                    <a:latin typeface="Cambria Math"/>
                                    <a:cs typeface="Times New Roman" pitchFamily="18" charset="0"/>
                                  </a:rPr>
                                  <m:t>𝑐</m:t>
                                </m:r>
                              </m:e>
                              <m:sub>
                                <m:r>
                                  <a:rPr lang="en-US" sz="1800" b="0" i="1" smtClean="0">
                                    <a:latin typeface="Cambria Math"/>
                                    <a:cs typeface="Times New Roman" pitchFamily="18" charset="0"/>
                                  </a:rPr>
                                  <m:t>2</m:t>
                                </m:r>
                              </m:sub>
                            </m:sSub>
                            <m:r>
                              <a:rPr lang="en-US" sz="1800" b="0" i="1" smtClean="0">
                                <a:latin typeface="Cambria Math"/>
                                <a:cs typeface="Times New Roman" pitchFamily="18" charset="0"/>
                              </a:rPr>
                              <m:t>,…</m:t>
                            </m:r>
                            <m:sSub>
                              <m:sSubPr>
                                <m:ctrlPr>
                                  <a:rPr lang="en-US" sz="1800" b="0" i="1" smtClean="0">
                                    <a:latin typeface="Cambria Math"/>
                                    <a:cs typeface="Times New Roman" pitchFamily="18" charset="0"/>
                                  </a:rPr>
                                </m:ctrlPr>
                              </m:sSubPr>
                              <m:e>
                                <m:r>
                                  <a:rPr lang="en-US" sz="1800" b="0" i="1" smtClean="0">
                                    <a:latin typeface="Cambria Math"/>
                                    <a:cs typeface="Times New Roman" pitchFamily="18" charset="0"/>
                                  </a:rPr>
                                  <m:t>𝑐</m:t>
                                </m:r>
                              </m:e>
                              <m:sub>
                                <m:r>
                                  <a:rPr lang="en-US" sz="1800" b="0" i="1" smtClean="0">
                                    <a:latin typeface="Cambria Math"/>
                                    <a:cs typeface="Times New Roman" pitchFamily="18" charset="0"/>
                                  </a:rPr>
                                  <m:t>𝑡</m:t>
                                </m:r>
                              </m:sub>
                            </m:sSub>
                          </m:e>
                        </m:d>
                      </m:e>
                      <m:sup/>
                    </m:sSup>
                  </m:oMath>
                </a14:m>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Let the function </a:t>
                </a:r>
                <a:r>
                  <a:rPr lang="en-US" sz="1800" dirty="0" smtClean="0">
                    <a:latin typeface="Cambria Math"/>
                    <a:ea typeface="Cambria Math"/>
                    <a:cs typeface="Times New Roman" pitchFamily="18" charset="0"/>
                  </a:rPr>
                  <a:t>𝒈</a:t>
                </a:r>
                <a14:m>
                  <m:oMath xmlns:m="http://schemas.openxmlformats.org/officeDocument/2006/math">
                    <m:d>
                      <m:dPr>
                        <m:ctrlPr>
                          <a:rPr lang="en-US" sz="1800" i="1" smtClean="0">
                            <a:latin typeface="Cambria Math"/>
                            <a:ea typeface="Cambria Math"/>
                            <a:cs typeface="Times New Roman" pitchFamily="18" charset="0"/>
                          </a:rPr>
                        </m:ctrlPr>
                      </m:dPr>
                      <m:e>
                        <m:r>
                          <a:rPr lang="en-US" sz="1800" b="0" i="1" smtClean="0">
                            <a:latin typeface="Cambria Math"/>
                            <a:ea typeface="Cambria Math"/>
                            <a:cs typeface="Times New Roman" pitchFamily="18" charset="0"/>
                          </a:rPr>
                          <m:t>𝑥</m:t>
                        </m:r>
                      </m:e>
                    </m:d>
                  </m:oMath>
                </a14:m>
                <a:r>
                  <a:rPr lang="en-US" sz="1800" dirty="0" smtClean="0">
                    <a:latin typeface="Times New Roman" pitchFamily="18" charset="0"/>
                    <a:cs typeface="Times New Roman" pitchFamily="18" charset="0"/>
                  </a:rPr>
                  <a:t>be </a:t>
                </a:r>
                <a:r>
                  <a:rPr lang="en-US" sz="1800" dirty="0">
                    <a:latin typeface="Times New Roman" pitchFamily="18" charset="0"/>
                    <a:cs typeface="Times New Roman" pitchFamily="18" charset="0"/>
                  </a:rPr>
                  <a:t>defined </a:t>
                </a:r>
                <a:r>
                  <a:rPr lang="en-US" sz="18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r>
                        <m:rPr>
                          <m:nor/>
                        </m:rPr>
                        <a:rPr lang="en-US" sz="1800" dirty="0">
                          <a:latin typeface="Cambria Math"/>
                          <a:ea typeface="Cambria Math"/>
                          <a:cs typeface="Times New Roman" pitchFamily="18" charset="0"/>
                        </a:rPr>
                        <m:t>𝒈</m:t>
                      </m:r>
                      <m:d>
                        <m:dPr>
                          <m:ctrlPr>
                            <a:rPr lang="en-US" sz="1800" i="1">
                              <a:latin typeface="Cambria Math"/>
                              <a:ea typeface="Cambria Math"/>
                              <a:cs typeface="Times New Roman" pitchFamily="18" charset="0"/>
                            </a:rPr>
                          </m:ctrlPr>
                        </m:dPr>
                        <m:e>
                          <m:r>
                            <a:rPr lang="en-US" sz="1800" i="1">
                              <a:latin typeface="Cambria Math"/>
                              <a:ea typeface="Cambria Math"/>
                              <a:cs typeface="Times New Roman" pitchFamily="18" charset="0"/>
                            </a:rPr>
                            <m:t>𝑥</m:t>
                          </m:r>
                        </m:e>
                      </m:d>
                      <m:r>
                        <a:rPr lang="en-US" sz="1800" i="1" smtClean="0">
                          <a:latin typeface="Cambria Math"/>
                          <a:ea typeface="Cambria Math"/>
                          <a:cs typeface="Times New Roman" pitchFamily="18" charset="0"/>
                        </a:rPr>
                        <m:t>=</m:t>
                      </m:r>
                      <m:sSup>
                        <m:sSupPr>
                          <m:ctrlPr>
                            <a:rPr lang="en-US" sz="1800" i="1" smtClean="0">
                              <a:latin typeface="Cambria Math"/>
                              <a:ea typeface="Cambria Math"/>
                              <a:cs typeface="Times New Roman" pitchFamily="18" charset="0"/>
                            </a:rPr>
                          </m:ctrlPr>
                        </m:sSupPr>
                        <m:e>
                          <m:r>
                            <a:rPr lang="en-US" sz="1800" i="1" smtClean="0">
                              <a:latin typeface="Cambria Math"/>
                              <a:ea typeface="Cambria Math"/>
                              <a:cs typeface="Times New Roman" pitchFamily="18" charset="0"/>
                            </a:rPr>
                            <m:t>𝒄</m:t>
                          </m:r>
                        </m:e>
                        <m:sup>
                          <m:r>
                            <a:rPr lang="en-US" sz="1800" b="0" i="1" smtClean="0">
                              <a:latin typeface="Cambria Math"/>
                              <a:ea typeface="Cambria Math"/>
                              <a:cs typeface="Times New Roman" pitchFamily="18" charset="0"/>
                            </a:rPr>
                            <m:t>𝑇</m:t>
                          </m:r>
                        </m:sup>
                      </m:sSup>
                      <m:r>
                        <a:rPr lang="en-US" sz="1800" b="0" i="1" smtClean="0">
                          <a:latin typeface="Cambria Math"/>
                          <a:ea typeface="Cambria Math"/>
                          <a:cs typeface="Times New Roman" pitchFamily="18" charset="0"/>
                        </a:rPr>
                        <m:t>𝑥</m:t>
                      </m:r>
                      <m:r>
                        <a:rPr lang="en-US" sz="1800" b="0" i="1" smtClean="0">
                          <a:latin typeface="Cambria Math"/>
                          <a:ea typeface="Cambria Math"/>
                          <a:cs typeface="Times New Roman" pitchFamily="18" charset="0"/>
                        </a:rPr>
                        <m:t>=</m:t>
                      </m:r>
                      <m:sSub>
                        <m:sSubPr>
                          <m:ctrlPr>
                            <a:rPr lang="en-US" sz="1800" b="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𝑐</m:t>
                          </m:r>
                        </m:e>
                        <m:sub>
                          <m:r>
                            <a:rPr lang="en-US" sz="1800" b="0" i="1" smtClean="0">
                              <a:latin typeface="Cambria Math"/>
                              <a:ea typeface="Cambria Math"/>
                              <a:cs typeface="Times New Roman" pitchFamily="18" charset="0"/>
                            </a:rPr>
                            <m:t>1</m:t>
                          </m:r>
                        </m:sub>
                      </m:sSub>
                      <m:sSub>
                        <m:sSubPr>
                          <m:ctrlPr>
                            <a:rPr lang="en-US" sz="1800" b="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𝑥</m:t>
                          </m:r>
                        </m:e>
                        <m:sub>
                          <m:r>
                            <a:rPr lang="en-US" sz="1800" b="0" i="1" smtClean="0">
                              <a:latin typeface="Cambria Math"/>
                              <a:ea typeface="Cambria Math"/>
                              <a:cs typeface="Times New Roman" pitchFamily="18" charset="0"/>
                            </a:rPr>
                            <m:t>1</m:t>
                          </m:r>
                        </m:sub>
                      </m:sSub>
                      <m:r>
                        <a:rPr lang="en-US" sz="1800" b="0" i="1" smtClean="0">
                          <a:latin typeface="Cambria Math"/>
                          <a:ea typeface="Cambria Math"/>
                          <a:cs typeface="Times New Roman" pitchFamily="18" charset="0"/>
                        </a:rPr>
                        <m:t>+</m:t>
                      </m:r>
                      <m:sSub>
                        <m:sSubPr>
                          <m:ctrlPr>
                            <a:rPr lang="en-US" sz="1800" b="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𝑐</m:t>
                          </m:r>
                        </m:e>
                        <m:sub>
                          <m:r>
                            <a:rPr lang="en-US" sz="1800" b="0" i="1" smtClean="0">
                              <a:latin typeface="Cambria Math"/>
                              <a:ea typeface="Cambria Math"/>
                              <a:cs typeface="Times New Roman" pitchFamily="18" charset="0"/>
                            </a:rPr>
                            <m:t>2</m:t>
                          </m:r>
                        </m:sub>
                      </m:sSub>
                      <m:sSub>
                        <m:sSubPr>
                          <m:ctrlPr>
                            <a:rPr lang="en-US" sz="1800" b="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𝑥</m:t>
                          </m:r>
                        </m:e>
                        <m:sub>
                          <m:r>
                            <a:rPr lang="en-US" sz="1800" b="0" i="1" smtClean="0">
                              <a:latin typeface="Cambria Math"/>
                              <a:ea typeface="Cambria Math"/>
                              <a:cs typeface="Times New Roman" pitchFamily="18" charset="0"/>
                            </a:rPr>
                            <m:t>2</m:t>
                          </m:r>
                        </m:sub>
                      </m:sSub>
                      <m:r>
                        <a:rPr lang="en-US" sz="1800" b="0" i="1" smtClean="0">
                          <a:latin typeface="Cambria Math"/>
                          <a:ea typeface="Cambria Math"/>
                          <a:cs typeface="Times New Roman" pitchFamily="18" charset="0"/>
                        </a:rPr>
                        <m:t>+…</m:t>
                      </m:r>
                      <m:sSub>
                        <m:sSubPr>
                          <m:ctrlPr>
                            <a:rPr lang="en-US" sz="1800" b="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𝑐</m:t>
                          </m:r>
                        </m:e>
                        <m:sub>
                          <m:r>
                            <a:rPr lang="en-US" sz="1800" b="0" i="1" smtClean="0">
                              <a:latin typeface="Cambria Math"/>
                              <a:ea typeface="Cambria Math"/>
                              <a:cs typeface="Times New Roman" pitchFamily="18" charset="0"/>
                            </a:rPr>
                            <m:t>𝑡</m:t>
                          </m:r>
                        </m:sub>
                      </m:sSub>
                      <m:sSub>
                        <m:sSubPr>
                          <m:ctrlPr>
                            <a:rPr lang="en-US" sz="1800" b="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𝑥</m:t>
                          </m:r>
                        </m:e>
                        <m:sub>
                          <m:r>
                            <a:rPr lang="en-US" sz="1800" b="0" i="1" smtClean="0">
                              <a:latin typeface="Cambria Math"/>
                              <a:ea typeface="Cambria Math"/>
                              <a:cs typeface="Times New Roman" pitchFamily="18" charset="0"/>
                            </a:rPr>
                            <m:t>𝑡</m:t>
                          </m:r>
                        </m:sub>
                      </m:sSub>
                    </m:oMath>
                  </m:oMathPara>
                </a14:m>
                <a:endParaRPr lang="en-US" sz="1800" dirty="0" smtClean="0">
                  <a:latin typeface="Times New Roman" pitchFamily="18" charset="0"/>
                  <a:cs typeface="Times New Roman" pitchFamily="18" charset="0"/>
                </a:endParaRPr>
              </a:p>
              <a:p>
                <a:pPr marL="0" indent="0">
                  <a:buNone/>
                </a:pPr>
                <a:r>
                  <a:rPr lang="en-US" sz="1800" dirty="0">
                    <a:latin typeface="Times New Roman" pitchFamily="18" charset="0"/>
                    <a:cs typeface="Times New Roman" pitchFamily="18" charset="0"/>
                  </a:rPr>
                  <a:t>Hence, it can be seen </a:t>
                </a:r>
                <a:r>
                  <a:rPr lang="en-US" sz="1800" dirty="0" smtClean="0">
                    <a:latin typeface="Times New Roman" pitchFamily="18" charset="0"/>
                    <a:cs typeface="Times New Roman" pitchFamily="18" charset="0"/>
                  </a:rPr>
                  <a:t>that,</a:t>
                </a:r>
                <a14:m>
                  <m:oMath xmlns:m="http://schemas.openxmlformats.org/officeDocument/2006/math">
                    <m:f>
                      <m:fPr>
                        <m:ctrlPr>
                          <a:rPr lang="en-US" sz="1800" i="1" smtClean="0">
                            <a:latin typeface="Cambria Math"/>
                            <a:cs typeface="Times New Roman" pitchFamily="18" charset="0"/>
                          </a:rPr>
                        </m:ctrlPr>
                      </m:fPr>
                      <m:num>
                        <m:r>
                          <a:rPr lang="en-IN" sz="1800" i="1">
                            <a:latin typeface="Cambria Math"/>
                            <a:ea typeface="Cambria Math"/>
                            <a:cs typeface="Times New Roman" pitchFamily="18" charset="0"/>
                          </a:rPr>
                          <m:t>𝜕</m:t>
                        </m:r>
                        <m:r>
                          <a:rPr lang="en-US" sz="1800" i="1">
                            <a:latin typeface="Cambria Math"/>
                            <a:ea typeface="Cambria Math"/>
                            <a:cs typeface="Times New Roman" pitchFamily="18" charset="0"/>
                          </a:rPr>
                          <m:t>𝑔</m:t>
                        </m:r>
                        <m:d>
                          <m:dPr>
                            <m:ctrlPr>
                              <a:rPr lang="en-US" sz="1800" i="1">
                                <a:latin typeface="Cambria Math"/>
                                <a:ea typeface="Cambria Math"/>
                                <a:cs typeface="Times New Roman" pitchFamily="18" charset="0"/>
                              </a:rPr>
                            </m:ctrlPr>
                          </m:dPr>
                          <m:e>
                            <m:r>
                              <a:rPr lang="en-US" sz="1800" i="1">
                                <a:latin typeface="Cambria Math"/>
                                <a:ea typeface="Cambria Math"/>
                                <a:cs typeface="Times New Roman" pitchFamily="18" charset="0"/>
                              </a:rPr>
                              <m:t>𝑥</m:t>
                            </m:r>
                          </m:e>
                        </m:d>
                      </m:num>
                      <m:den>
                        <m:r>
                          <a:rPr lang="en-US" sz="1800" i="1" smtClean="0">
                            <a:latin typeface="Cambria Math"/>
                            <a:ea typeface="Cambria Math"/>
                            <a:cs typeface="Times New Roman" pitchFamily="18" charset="0"/>
                          </a:rPr>
                          <m:t>𝜕</m:t>
                        </m:r>
                        <m:sSub>
                          <m:sSubPr>
                            <m:ctrlPr>
                              <a:rPr lang="en-US" sz="180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𝑥</m:t>
                            </m:r>
                          </m:e>
                          <m:sub>
                            <m:r>
                              <a:rPr lang="en-US" sz="1800" b="0" i="1" smtClean="0">
                                <a:latin typeface="Cambria Math"/>
                                <a:ea typeface="Cambria Math"/>
                                <a:cs typeface="Times New Roman" pitchFamily="18" charset="0"/>
                              </a:rPr>
                              <m:t>𝑖</m:t>
                            </m:r>
                          </m:sub>
                        </m:sSub>
                      </m:den>
                    </m:f>
                    <m:r>
                      <a:rPr lang="en-US" sz="1800" i="1" smtClean="0">
                        <a:latin typeface="Cambria Math"/>
                        <a:ea typeface="Cambria Math"/>
                        <a:cs typeface="Times New Roman" pitchFamily="18" charset="0"/>
                      </a:rPr>
                      <m:t>=</m:t>
                    </m:r>
                    <m:sSub>
                      <m:sSubPr>
                        <m:ctrlPr>
                          <a:rPr lang="en-US" sz="180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𝑐</m:t>
                        </m:r>
                      </m:e>
                      <m:sub>
                        <m:r>
                          <a:rPr lang="en-US" sz="1800" b="0" i="1" smtClean="0">
                            <a:latin typeface="Cambria Math"/>
                            <a:ea typeface="Cambria Math"/>
                            <a:cs typeface="Times New Roman" pitchFamily="18" charset="0"/>
                          </a:rPr>
                          <m:t>𝑖</m:t>
                        </m:r>
                      </m:sub>
                    </m:sSub>
                  </m:oMath>
                </a14:m>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Therefore, it can be readily </a:t>
                </a:r>
                <a:r>
                  <a:rPr lang="en-US" sz="1800" dirty="0" smtClean="0">
                    <a:latin typeface="Times New Roman" pitchFamily="18" charset="0"/>
                    <a:cs typeface="Times New Roman" pitchFamily="18" charset="0"/>
                  </a:rPr>
                  <a:t>deduced </a:t>
                </a:r>
                <a:r>
                  <a:rPr lang="en-US" sz="1800" dirty="0">
                    <a:latin typeface="Times New Roman" pitchFamily="18" charset="0"/>
                    <a:cs typeface="Times New Roman" pitchFamily="18" charset="0"/>
                  </a:rPr>
                  <a:t>that in this </a:t>
                </a:r>
                <a:r>
                  <a:rPr lang="en-US" sz="1800" dirty="0" smtClean="0">
                    <a:latin typeface="Times New Roman" pitchFamily="18" charset="0"/>
                    <a:cs typeface="Times New Roman" pitchFamily="18" charset="0"/>
                  </a:rPr>
                  <a:t>case</a:t>
                </a:r>
              </a:p>
              <a:p>
                <a:pPr marL="0" indent="0">
                  <a:buNone/>
                </a:pPr>
                <a14:m>
                  <m:oMathPara xmlns:m="http://schemas.openxmlformats.org/officeDocument/2006/math">
                    <m:oMathParaPr>
                      <m:jc m:val="centerGroup"/>
                    </m:oMathParaPr>
                    <m:oMath xmlns:m="http://schemas.openxmlformats.org/officeDocument/2006/math">
                      <m:f>
                        <m:fPr>
                          <m:ctrlPr>
                            <a:rPr lang="en-US" sz="1800" i="1" smtClean="0">
                              <a:latin typeface="Cambria Math"/>
                              <a:cs typeface="Times New Roman" pitchFamily="18" charset="0"/>
                            </a:rPr>
                          </m:ctrlPr>
                        </m:fPr>
                        <m:num>
                          <m:r>
                            <a:rPr lang="en-US" sz="1800" i="1" smtClean="0">
                              <a:latin typeface="Cambria Math"/>
                              <a:ea typeface="Cambria Math"/>
                              <a:cs typeface="Times New Roman" pitchFamily="18" charset="0"/>
                            </a:rPr>
                            <m:t>𝜕</m:t>
                          </m:r>
                          <m:r>
                            <a:rPr lang="en-US" sz="1800" b="0" i="1" smtClean="0">
                              <a:latin typeface="Cambria Math"/>
                              <a:ea typeface="Cambria Math"/>
                              <a:cs typeface="Times New Roman" pitchFamily="18" charset="0"/>
                            </a:rPr>
                            <m:t>𝑔</m:t>
                          </m:r>
                          <m:d>
                            <m:dPr>
                              <m:ctrlPr>
                                <a:rPr lang="en-US" sz="1800" b="0" i="1" smtClean="0">
                                  <a:latin typeface="Cambria Math"/>
                                  <a:ea typeface="Cambria Math"/>
                                  <a:cs typeface="Times New Roman" pitchFamily="18" charset="0"/>
                                </a:rPr>
                              </m:ctrlPr>
                            </m:dPr>
                            <m:e>
                              <m:r>
                                <a:rPr lang="en-US" sz="1800" b="0" i="1" smtClean="0">
                                  <a:latin typeface="Cambria Math"/>
                                  <a:ea typeface="Cambria Math"/>
                                  <a:cs typeface="Times New Roman" pitchFamily="18" charset="0"/>
                                </a:rPr>
                                <m:t>𝒙</m:t>
                              </m:r>
                            </m:e>
                          </m:d>
                        </m:num>
                        <m:den>
                          <m:r>
                            <a:rPr lang="en-US" sz="1800" i="1" smtClean="0">
                              <a:latin typeface="Cambria Math"/>
                              <a:ea typeface="Cambria Math"/>
                              <a:cs typeface="Times New Roman" pitchFamily="18" charset="0"/>
                            </a:rPr>
                            <m:t>𝜕</m:t>
                          </m:r>
                          <m:r>
                            <a:rPr lang="en-US" sz="1800" i="1" smtClean="0">
                              <a:latin typeface="Cambria Math"/>
                              <a:ea typeface="Cambria Math"/>
                              <a:cs typeface="Times New Roman" pitchFamily="18" charset="0"/>
                            </a:rPr>
                            <m:t>𝒙</m:t>
                          </m:r>
                        </m:den>
                      </m:f>
                      <m:r>
                        <a:rPr lang="en-US" sz="1800" b="0" i="1" smtClean="0">
                          <a:latin typeface="Cambria Math"/>
                          <a:cs typeface="Times New Roman" pitchFamily="18" charset="0"/>
                        </a:rPr>
                        <m:t>=</m:t>
                      </m:r>
                      <m:d>
                        <m:dPr>
                          <m:begChr m:val="["/>
                          <m:endChr m:val="]"/>
                          <m:ctrlPr>
                            <a:rPr lang="en-US" sz="1800" b="0" i="1" smtClean="0">
                              <a:latin typeface="Cambria Math"/>
                              <a:cs typeface="Times New Roman" pitchFamily="18" charset="0"/>
                            </a:rPr>
                          </m:ctrlPr>
                        </m:dPr>
                        <m:e>
                          <m:m>
                            <m:mPr>
                              <m:mcs>
                                <m:mc>
                                  <m:mcPr>
                                    <m:count m:val="1"/>
                                    <m:mcJc m:val="center"/>
                                  </m:mcPr>
                                </m:mc>
                              </m:mcs>
                              <m:ctrlPr>
                                <a:rPr lang="en-IN" sz="1800" i="1">
                                  <a:latin typeface="Cambria Math"/>
                                  <a:ea typeface="Cambria Math"/>
                                  <a:cs typeface="Times New Roman" pitchFamily="18" charset="0"/>
                                </a:rPr>
                              </m:ctrlPr>
                            </m:mPr>
                            <m:mr>
                              <m:e>
                                <m:f>
                                  <m:fPr>
                                    <m:ctrlPr>
                                      <a:rPr lang="en-IN" sz="1800" i="1">
                                        <a:latin typeface="Cambria Math"/>
                                        <a:ea typeface="Cambria Math"/>
                                        <a:cs typeface="Times New Roman" pitchFamily="18" charset="0"/>
                                      </a:rPr>
                                    </m:ctrlPr>
                                  </m:fPr>
                                  <m:num>
                                    <m:r>
                                      <a:rPr lang="en-IN" sz="1800" i="1">
                                        <a:latin typeface="Cambria Math"/>
                                        <a:ea typeface="Cambria Math"/>
                                        <a:cs typeface="Times New Roman" pitchFamily="18" charset="0"/>
                                      </a:rPr>
                                      <m:t>𝜕</m:t>
                                    </m:r>
                                    <m:r>
                                      <a:rPr lang="en-US" sz="1800" i="1">
                                        <a:latin typeface="Cambria Math"/>
                                        <a:ea typeface="Cambria Math"/>
                                        <a:cs typeface="Times New Roman" pitchFamily="18" charset="0"/>
                                      </a:rPr>
                                      <m:t>𝑔</m:t>
                                    </m:r>
                                    <m:d>
                                      <m:dPr>
                                        <m:ctrlPr>
                                          <a:rPr lang="en-US" sz="1800" i="1">
                                            <a:latin typeface="Cambria Math"/>
                                            <a:ea typeface="Cambria Math"/>
                                            <a:cs typeface="Times New Roman" pitchFamily="18" charset="0"/>
                                          </a:rPr>
                                        </m:ctrlPr>
                                      </m:dPr>
                                      <m:e>
                                        <m:r>
                                          <a:rPr lang="en-US" sz="1800" i="1">
                                            <a:latin typeface="Cambria Math"/>
                                            <a:ea typeface="Cambria Math"/>
                                            <a:cs typeface="Times New Roman" pitchFamily="18" charset="0"/>
                                          </a:rPr>
                                          <m:t>𝑥</m:t>
                                        </m:r>
                                      </m:e>
                                    </m:d>
                                  </m:num>
                                  <m:den>
                                    <m:r>
                                      <a:rPr lang="en-IN" sz="1800" i="1">
                                        <a:latin typeface="Cambria Math"/>
                                        <a:ea typeface="Cambria Math"/>
                                        <a:cs typeface="Times New Roman" pitchFamily="18" charset="0"/>
                                      </a:rPr>
                                      <m:t>𝜕</m:t>
                                    </m:r>
                                    <m:sSub>
                                      <m:sSubPr>
                                        <m:ctrlPr>
                                          <a:rPr lang="en-IN" sz="1800" i="1">
                                            <a:latin typeface="Cambria Math"/>
                                            <a:ea typeface="Cambria Math"/>
                                            <a:cs typeface="Times New Roman" pitchFamily="18" charset="0"/>
                                          </a:rPr>
                                        </m:ctrlPr>
                                      </m:sSubPr>
                                      <m:e>
                                        <m:r>
                                          <a:rPr lang="en-US" sz="1800" i="1">
                                            <a:latin typeface="Cambria Math"/>
                                            <a:ea typeface="Cambria Math"/>
                                            <a:cs typeface="Times New Roman" pitchFamily="18" charset="0"/>
                                          </a:rPr>
                                          <m:t>𝑥</m:t>
                                        </m:r>
                                      </m:e>
                                      <m:sub>
                                        <m:r>
                                          <a:rPr lang="en-US" sz="1800" i="1">
                                            <a:latin typeface="Cambria Math"/>
                                            <a:ea typeface="Cambria Math"/>
                                            <a:cs typeface="Times New Roman" pitchFamily="18" charset="0"/>
                                          </a:rPr>
                                          <m:t>1</m:t>
                                        </m:r>
                                      </m:sub>
                                    </m:sSub>
                                  </m:den>
                                </m:f>
                              </m:e>
                            </m:mr>
                            <m:mr>
                              <m:e>
                                <m:m>
                                  <m:mPr>
                                    <m:mcs>
                                      <m:mc>
                                        <m:mcPr>
                                          <m:count m:val="1"/>
                                          <m:mcJc m:val="center"/>
                                        </m:mcPr>
                                      </m:mc>
                                    </m:mcs>
                                    <m:ctrlPr>
                                      <a:rPr lang="en-IN" sz="1800" i="1">
                                        <a:latin typeface="Cambria Math"/>
                                        <a:ea typeface="Cambria Math"/>
                                        <a:cs typeface="Times New Roman" pitchFamily="18" charset="0"/>
                                      </a:rPr>
                                    </m:ctrlPr>
                                  </m:mPr>
                                  <m:mr>
                                    <m:e>
                                      <m:f>
                                        <m:fPr>
                                          <m:ctrlPr>
                                            <a:rPr lang="en-IN" sz="1800" i="1">
                                              <a:latin typeface="Cambria Math"/>
                                              <a:ea typeface="Cambria Math"/>
                                              <a:cs typeface="Times New Roman" pitchFamily="18" charset="0"/>
                                            </a:rPr>
                                          </m:ctrlPr>
                                        </m:fPr>
                                        <m:num>
                                          <m:r>
                                            <a:rPr lang="en-IN" sz="1800" i="1">
                                              <a:latin typeface="Cambria Math"/>
                                              <a:ea typeface="Cambria Math"/>
                                              <a:cs typeface="Times New Roman" pitchFamily="18" charset="0"/>
                                            </a:rPr>
                                            <m:t>𝜕</m:t>
                                          </m:r>
                                          <m:r>
                                            <a:rPr lang="en-US" sz="1800" i="1">
                                              <a:latin typeface="Cambria Math"/>
                                              <a:ea typeface="Cambria Math"/>
                                              <a:cs typeface="Times New Roman" pitchFamily="18" charset="0"/>
                                            </a:rPr>
                                            <m:t>𝑔</m:t>
                                          </m:r>
                                          <m:d>
                                            <m:dPr>
                                              <m:ctrlPr>
                                                <a:rPr lang="en-US" sz="1800" i="1">
                                                  <a:latin typeface="Cambria Math"/>
                                                  <a:ea typeface="Cambria Math"/>
                                                  <a:cs typeface="Times New Roman" pitchFamily="18" charset="0"/>
                                                </a:rPr>
                                              </m:ctrlPr>
                                            </m:dPr>
                                            <m:e>
                                              <m:r>
                                                <a:rPr lang="en-US" sz="1800" i="1">
                                                  <a:latin typeface="Cambria Math"/>
                                                  <a:ea typeface="Cambria Math"/>
                                                  <a:cs typeface="Times New Roman" pitchFamily="18" charset="0"/>
                                                </a:rPr>
                                                <m:t>𝑥</m:t>
                                              </m:r>
                                            </m:e>
                                          </m:d>
                                        </m:num>
                                        <m:den>
                                          <m:r>
                                            <a:rPr lang="en-IN" sz="1800" i="1">
                                              <a:latin typeface="Cambria Math"/>
                                              <a:ea typeface="Cambria Math"/>
                                              <a:cs typeface="Times New Roman" pitchFamily="18" charset="0"/>
                                            </a:rPr>
                                            <m:t>𝜕</m:t>
                                          </m:r>
                                          <m:sSub>
                                            <m:sSubPr>
                                              <m:ctrlPr>
                                                <a:rPr lang="en-IN" sz="1800" i="1">
                                                  <a:latin typeface="Cambria Math"/>
                                                  <a:ea typeface="Cambria Math"/>
                                                  <a:cs typeface="Times New Roman" pitchFamily="18" charset="0"/>
                                                </a:rPr>
                                              </m:ctrlPr>
                                            </m:sSubPr>
                                            <m:e>
                                              <m:r>
                                                <a:rPr lang="en-US" sz="1800" i="1">
                                                  <a:latin typeface="Cambria Math"/>
                                                  <a:ea typeface="Cambria Math"/>
                                                  <a:cs typeface="Times New Roman" pitchFamily="18" charset="0"/>
                                                </a:rPr>
                                                <m:t>𝑥</m:t>
                                              </m:r>
                                            </m:e>
                                            <m:sub>
                                              <m:r>
                                                <a:rPr lang="en-US" sz="1800" i="1">
                                                  <a:latin typeface="Cambria Math"/>
                                                  <a:ea typeface="Cambria Math"/>
                                                  <a:cs typeface="Times New Roman" pitchFamily="18" charset="0"/>
                                                </a:rPr>
                                                <m:t>2</m:t>
                                              </m:r>
                                            </m:sub>
                                          </m:sSub>
                                        </m:den>
                                      </m:f>
                                    </m:e>
                                  </m:mr>
                                  <m:mr>
                                    <m:e>
                                      <m:r>
                                        <a:rPr lang="en-IN" sz="1800" i="1">
                                          <a:latin typeface="Cambria Math"/>
                                          <a:ea typeface="Cambria Math"/>
                                          <a:cs typeface="Times New Roman" pitchFamily="18" charset="0"/>
                                        </a:rPr>
                                        <m:t>⋮</m:t>
                                      </m:r>
                                    </m:e>
                                  </m:mr>
                                  <m:mr>
                                    <m:e>
                                      <m:f>
                                        <m:fPr>
                                          <m:ctrlPr>
                                            <a:rPr lang="en-IN" sz="1800" i="1">
                                              <a:latin typeface="Cambria Math"/>
                                              <a:ea typeface="Cambria Math"/>
                                              <a:cs typeface="Times New Roman" pitchFamily="18" charset="0"/>
                                            </a:rPr>
                                          </m:ctrlPr>
                                        </m:fPr>
                                        <m:num>
                                          <m:r>
                                            <a:rPr lang="en-IN" sz="1800" i="1">
                                              <a:latin typeface="Cambria Math"/>
                                              <a:ea typeface="Cambria Math"/>
                                              <a:cs typeface="Times New Roman" pitchFamily="18" charset="0"/>
                                            </a:rPr>
                                            <m:t>𝜕</m:t>
                                          </m:r>
                                          <m:r>
                                            <a:rPr lang="en-US" sz="1800" i="1">
                                              <a:latin typeface="Cambria Math"/>
                                              <a:ea typeface="Cambria Math"/>
                                              <a:cs typeface="Times New Roman" pitchFamily="18" charset="0"/>
                                            </a:rPr>
                                            <m:t>𝑔</m:t>
                                          </m:r>
                                          <m:d>
                                            <m:dPr>
                                              <m:ctrlPr>
                                                <a:rPr lang="en-US" sz="1800" i="1">
                                                  <a:latin typeface="Cambria Math"/>
                                                  <a:ea typeface="Cambria Math"/>
                                                  <a:cs typeface="Times New Roman" pitchFamily="18" charset="0"/>
                                                </a:rPr>
                                              </m:ctrlPr>
                                            </m:dPr>
                                            <m:e>
                                              <m:r>
                                                <a:rPr lang="en-US" sz="1800" i="1">
                                                  <a:latin typeface="Cambria Math"/>
                                                  <a:ea typeface="Cambria Math"/>
                                                  <a:cs typeface="Times New Roman" pitchFamily="18" charset="0"/>
                                                </a:rPr>
                                                <m:t>𝑥</m:t>
                                              </m:r>
                                            </m:e>
                                          </m:d>
                                        </m:num>
                                        <m:den>
                                          <m:r>
                                            <a:rPr lang="en-IN" sz="1800" i="1">
                                              <a:latin typeface="Cambria Math"/>
                                              <a:ea typeface="Cambria Math"/>
                                              <a:cs typeface="Times New Roman" pitchFamily="18" charset="0"/>
                                            </a:rPr>
                                            <m:t>𝜕</m:t>
                                          </m:r>
                                          <m:sSub>
                                            <m:sSubPr>
                                              <m:ctrlPr>
                                                <a:rPr lang="en-IN" sz="1800" i="1">
                                                  <a:latin typeface="Cambria Math"/>
                                                  <a:ea typeface="Cambria Math"/>
                                                  <a:cs typeface="Times New Roman" pitchFamily="18" charset="0"/>
                                                </a:rPr>
                                              </m:ctrlPr>
                                            </m:sSubPr>
                                            <m:e>
                                              <m:r>
                                                <a:rPr lang="en-US" sz="1800" i="1">
                                                  <a:latin typeface="Cambria Math"/>
                                                  <a:ea typeface="Cambria Math"/>
                                                  <a:cs typeface="Times New Roman" pitchFamily="18" charset="0"/>
                                                </a:rPr>
                                                <m:t>𝑥</m:t>
                                              </m:r>
                                            </m:e>
                                            <m:sub>
                                              <m:r>
                                                <a:rPr lang="en-US" sz="1800" i="1">
                                                  <a:latin typeface="Cambria Math"/>
                                                  <a:ea typeface="Cambria Math"/>
                                                  <a:cs typeface="Times New Roman" pitchFamily="18" charset="0"/>
                                                </a:rPr>
                                                <m:t>𝑡</m:t>
                                              </m:r>
                                            </m:sub>
                                          </m:sSub>
                                        </m:den>
                                      </m:f>
                                    </m:e>
                                  </m:mr>
                                </m:m>
                              </m:e>
                            </m:mr>
                          </m:m>
                        </m:e>
                      </m:d>
                      <m:d>
                        <m:dPr>
                          <m:begChr m:val="["/>
                          <m:endChr m:val="]"/>
                          <m:ctrlPr>
                            <a:rPr lang="en-US" sz="1800" b="0" i="1" smtClean="0">
                              <a:latin typeface="Cambria Math"/>
                              <a:cs typeface="Times New Roman" pitchFamily="18" charset="0"/>
                            </a:rPr>
                          </m:ctrlPr>
                        </m:dPr>
                        <m:e>
                          <m:m>
                            <m:mPr>
                              <m:mcs>
                                <m:mc>
                                  <m:mcPr>
                                    <m:count m:val="1"/>
                                    <m:mcJc m:val="center"/>
                                  </m:mcPr>
                                </m:mc>
                              </m:mcs>
                              <m:ctrlPr>
                                <a:rPr lang="en-US" sz="1800" b="0" i="1" smtClean="0">
                                  <a:latin typeface="Cambria Math"/>
                                  <a:cs typeface="Times New Roman" pitchFamily="18" charset="0"/>
                                </a:rPr>
                              </m:ctrlPr>
                            </m:mPr>
                            <m:mr>
                              <m:e>
                                <m:sSub>
                                  <m:sSubPr>
                                    <m:ctrlPr>
                                      <a:rPr lang="en-US" sz="1800" b="0" i="1" smtClean="0">
                                        <a:latin typeface="Cambria Math"/>
                                        <a:cs typeface="Times New Roman" pitchFamily="18" charset="0"/>
                                      </a:rPr>
                                    </m:ctrlPr>
                                  </m:sSubPr>
                                  <m:e>
                                    <m:r>
                                      <a:rPr lang="en-US" sz="1800" b="0" i="1" smtClean="0">
                                        <a:latin typeface="Cambria Math"/>
                                        <a:cs typeface="Times New Roman" pitchFamily="18" charset="0"/>
                                      </a:rPr>
                                      <m:t>𝑐</m:t>
                                    </m:r>
                                  </m:e>
                                  <m:sub>
                                    <m:r>
                                      <a:rPr lang="en-US" sz="1800" b="0" i="1" smtClean="0">
                                        <a:latin typeface="Cambria Math"/>
                                        <a:cs typeface="Times New Roman" pitchFamily="18" charset="0"/>
                                      </a:rPr>
                                      <m:t>1</m:t>
                                    </m:r>
                                  </m:sub>
                                </m:sSub>
                              </m:e>
                            </m:mr>
                            <m:mr>
                              <m:e>
                                <m:sSub>
                                  <m:sSubPr>
                                    <m:ctrlPr>
                                      <a:rPr lang="en-US" sz="1800" b="0" i="1" smtClean="0">
                                        <a:latin typeface="Cambria Math"/>
                                        <a:cs typeface="Times New Roman" pitchFamily="18" charset="0"/>
                                      </a:rPr>
                                    </m:ctrlPr>
                                  </m:sSubPr>
                                  <m:e>
                                    <m:r>
                                      <a:rPr lang="en-US" sz="1800" b="0" i="1" smtClean="0">
                                        <a:latin typeface="Cambria Math"/>
                                        <a:cs typeface="Times New Roman" pitchFamily="18" charset="0"/>
                                      </a:rPr>
                                      <m:t>𝑐</m:t>
                                    </m:r>
                                  </m:e>
                                  <m:sub>
                                    <m:r>
                                      <a:rPr lang="en-US" sz="1800" b="0" i="1" smtClean="0">
                                        <a:latin typeface="Cambria Math"/>
                                        <a:cs typeface="Times New Roman" pitchFamily="18" charset="0"/>
                                      </a:rPr>
                                      <m:t>2</m:t>
                                    </m:r>
                                  </m:sub>
                                </m:sSub>
                              </m:e>
                            </m:mr>
                            <m:mr>
                              <m:e>
                                <m:m>
                                  <m:mPr>
                                    <m:mcs>
                                      <m:mc>
                                        <m:mcPr>
                                          <m:count m:val="1"/>
                                          <m:mcJc m:val="center"/>
                                        </m:mcPr>
                                      </m:mc>
                                    </m:mcs>
                                    <m:ctrlPr>
                                      <a:rPr lang="en-US" sz="1800" b="0" i="1" smtClean="0">
                                        <a:latin typeface="Cambria Math"/>
                                        <a:cs typeface="Times New Roman" pitchFamily="18" charset="0"/>
                                      </a:rPr>
                                    </m:ctrlPr>
                                  </m:mPr>
                                  <m:mr>
                                    <m:e>
                                      <m:r>
                                        <m:rPr>
                                          <m:brk m:alnAt="7"/>
                                        </m:rPr>
                                        <a:rPr lang="en-US" sz="1800" b="0" i="1" smtClean="0">
                                          <a:latin typeface="Cambria Math"/>
                                          <a:cs typeface="Times New Roman" pitchFamily="18" charset="0"/>
                                        </a:rPr>
                                        <m:t>⋮</m:t>
                                      </m:r>
                                    </m:e>
                                  </m:mr>
                                  <m:mr>
                                    <m:e>
                                      <m:sSub>
                                        <m:sSubPr>
                                          <m:ctrlPr>
                                            <a:rPr lang="en-US" sz="1800" b="0" i="1" smtClean="0">
                                              <a:latin typeface="Cambria Math"/>
                                              <a:cs typeface="Times New Roman" pitchFamily="18" charset="0"/>
                                            </a:rPr>
                                          </m:ctrlPr>
                                        </m:sSubPr>
                                        <m:e>
                                          <m:r>
                                            <a:rPr lang="en-US" sz="1800" b="0" i="1" smtClean="0">
                                              <a:latin typeface="Cambria Math"/>
                                              <a:cs typeface="Times New Roman" pitchFamily="18" charset="0"/>
                                            </a:rPr>
                                            <m:t>𝑐</m:t>
                                          </m:r>
                                        </m:e>
                                        <m:sub>
                                          <m:r>
                                            <a:rPr lang="en-US" sz="1800" b="0" i="1" smtClean="0">
                                              <a:latin typeface="Cambria Math"/>
                                              <a:cs typeface="Times New Roman" pitchFamily="18" charset="0"/>
                                            </a:rPr>
                                            <m:t>𝑡</m:t>
                                          </m:r>
                                        </m:sub>
                                      </m:sSub>
                                    </m:e>
                                  </m:mr>
                                </m:m>
                              </m:e>
                            </m:mr>
                          </m:m>
                        </m:e>
                      </m:d>
                      <m:r>
                        <a:rPr lang="en-US" sz="1800" b="0" i="1" smtClean="0">
                          <a:latin typeface="Cambria Math"/>
                          <a:ea typeface="Cambria Math"/>
                          <a:cs typeface="Times New Roman" pitchFamily="18" charset="0"/>
                        </a:rPr>
                        <m:t>=</m:t>
                      </m:r>
                      <m:r>
                        <a:rPr lang="en-US" sz="1800" b="0" i="1" smtClean="0">
                          <a:latin typeface="Cambria Math"/>
                          <a:ea typeface="Cambria Math"/>
                          <a:cs typeface="Times New Roman" pitchFamily="18" charset="0"/>
                        </a:rPr>
                        <m:t>𝒄</m:t>
                      </m:r>
                    </m:oMath>
                  </m:oMathPara>
                </a14:m>
                <a:endParaRPr lang="en-US" sz="1800" dirty="0" smtClean="0">
                  <a:latin typeface="Times New Roman" pitchFamily="18" charset="0"/>
                  <a:cs typeface="Times New Roman" pitchFamily="18" charset="0"/>
                </a:endParaRPr>
              </a:p>
              <a:p>
                <a:pPr marL="0" indent="0">
                  <a:buNone/>
                </a:pPr>
                <a:r>
                  <a:rPr lang="en-US" sz="1800" dirty="0">
                    <a:latin typeface="Times New Roman" pitchFamily="18" charset="0"/>
                    <a:cs typeface="Times New Roman" pitchFamily="18" charset="0"/>
                  </a:rPr>
                  <a:t>In fact, it can also be seen that </a:t>
                </a:r>
                <a:r>
                  <a:rPr lang="en-US" sz="1800" dirty="0" smtClean="0">
                    <a:latin typeface="Times New Roman" pitchFamily="18" charset="0"/>
                    <a:cs typeface="Times New Roman" pitchFamily="18" charset="0"/>
                  </a:rPr>
                  <a:t>since</a:t>
                </a:r>
                <a14:m>
                  <m:oMath xmlns:m="http://schemas.openxmlformats.org/officeDocument/2006/math">
                    <m:sSup>
                      <m:sSupPr>
                        <m:ctrlPr>
                          <a:rPr lang="en-US" sz="1800" i="1" smtClean="0">
                            <a:latin typeface="Cambria Math"/>
                            <a:cs typeface="Times New Roman" pitchFamily="18" charset="0"/>
                          </a:rPr>
                        </m:ctrlPr>
                      </m:sSupPr>
                      <m:e>
                        <m:r>
                          <a:rPr lang="en-US" sz="1800" b="0" i="1" smtClean="0">
                            <a:latin typeface="Cambria Math"/>
                            <a:cs typeface="Times New Roman" pitchFamily="18" charset="0"/>
                          </a:rPr>
                          <m:t> </m:t>
                        </m:r>
                        <m:r>
                          <a:rPr lang="en-US" sz="1800" i="1" smtClean="0">
                            <a:latin typeface="Cambria Math"/>
                            <a:ea typeface="Cambria Math"/>
                            <a:cs typeface="Times New Roman" pitchFamily="18" charset="0"/>
                          </a:rPr>
                          <m:t>𝒄</m:t>
                        </m:r>
                      </m:e>
                      <m:sup>
                        <m:r>
                          <a:rPr lang="en-US" sz="1800" b="0" i="1" smtClean="0">
                            <a:latin typeface="Cambria Math"/>
                            <a:cs typeface="Times New Roman" pitchFamily="18" charset="0"/>
                          </a:rPr>
                          <m:t>𝑇</m:t>
                        </m:r>
                      </m:sup>
                    </m:sSup>
                    <m:r>
                      <a:rPr lang="en-US" sz="1800" i="1" smtClean="0">
                        <a:latin typeface="Cambria Math"/>
                        <a:ea typeface="Cambria Math"/>
                        <a:cs typeface="Times New Roman" pitchFamily="18" charset="0"/>
                      </a:rPr>
                      <m:t>𝒙</m:t>
                    </m:r>
                    <m:r>
                      <a:rPr lang="en-US" sz="1800" i="1" smtClean="0">
                        <a:latin typeface="Cambria Math"/>
                        <a:ea typeface="Cambria Math"/>
                        <a:cs typeface="Times New Roman" pitchFamily="18" charset="0"/>
                      </a:rPr>
                      <m:t>=</m:t>
                    </m:r>
                    <m:sSup>
                      <m:sSupPr>
                        <m:ctrlPr>
                          <a:rPr lang="en-US" sz="1800" i="1" smtClean="0">
                            <a:latin typeface="Cambria Math"/>
                            <a:ea typeface="Cambria Math"/>
                            <a:cs typeface="Times New Roman" pitchFamily="18" charset="0"/>
                          </a:rPr>
                        </m:ctrlPr>
                      </m:sSupPr>
                      <m:e>
                        <m:r>
                          <a:rPr lang="en-US" sz="1800" b="0" i="1" smtClean="0">
                            <a:latin typeface="Cambria Math"/>
                            <a:ea typeface="Cambria Math"/>
                            <a:cs typeface="Times New Roman" pitchFamily="18" charset="0"/>
                          </a:rPr>
                          <m:t>𝑥</m:t>
                        </m:r>
                      </m:e>
                      <m:sup>
                        <m:r>
                          <a:rPr lang="en-US" sz="1800" b="0" i="1" smtClean="0">
                            <a:latin typeface="Cambria Math"/>
                            <a:ea typeface="Cambria Math"/>
                            <a:cs typeface="Times New Roman" pitchFamily="18" charset="0"/>
                          </a:rPr>
                          <m:t>𝑇</m:t>
                        </m:r>
                      </m:sup>
                    </m:sSup>
                  </m:oMath>
                </a14:m>
                <a:r>
                  <a:rPr lang="en-US" sz="1800" dirty="0" smtClean="0">
                    <a:latin typeface="Cambria Math"/>
                    <a:ea typeface="Cambria Math"/>
                    <a:cs typeface="Times New Roman" pitchFamily="18" charset="0"/>
                  </a:rPr>
                  <a:t>𝒄</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we </a:t>
                </a:r>
                <a:r>
                  <a:rPr lang="en-US" sz="1800" dirty="0" smtClean="0">
                    <a:latin typeface="Times New Roman" pitchFamily="18" charset="0"/>
                    <a:cs typeface="Times New Roman" pitchFamily="18" charset="0"/>
                  </a:rPr>
                  <a:t>have</a:t>
                </a:r>
              </a:p>
              <a:p>
                <a:pPr marL="0" indent="0">
                  <a:buNone/>
                </a:pPr>
                <a14:m>
                  <m:oMathPara xmlns:m="http://schemas.openxmlformats.org/officeDocument/2006/math">
                    <m:oMathParaPr>
                      <m:jc m:val="centerGroup"/>
                    </m:oMathParaPr>
                    <m:oMath xmlns:m="http://schemas.openxmlformats.org/officeDocument/2006/math">
                      <m:f>
                        <m:fPr>
                          <m:ctrlPr>
                            <a:rPr lang="en-US" sz="1800" i="1" smtClean="0">
                              <a:latin typeface="Cambria Math"/>
                              <a:cs typeface="Times New Roman" pitchFamily="18" charset="0"/>
                            </a:rPr>
                          </m:ctrlPr>
                        </m:fPr>
                        <m:num>
                          <m:r>
                            <a:rPr lang="en-US" sz="1800" i="1" smtClean="0">
                              <a:latin typeface="Cambria Math"/>
                              <a:ea typeface="Cambria Math"/>
                              <a:cs typeface="Times New Roman" pitchFamily="18" charset="0"/>
                            </a:rPr>
                            <m:t>𝜕</m:t>
                          </m:r>
                          <m:sSup>
                            <m:sSupPr>
                              <m:ctrlPr>
                                <a:rPr lang="en-US" sz="1800" i="1" smtClean="0">
                                  <a:latin typeface="Cambria Math"/>
                                  <a:ea typeface="Cambria Math"/>
                                  <a:cs typeface="Times New Roman" pitchFamily="18" charset="0"/>
                                </a:rPr>
                              </m:ctrlPr>
                            </m:sSupPr>
                            <m:e>
                              <m:r>
                                <a:rPr lang="en-US" sz="1800" i="1" smtClean="0">
                                  <a:latin typeface="Cambria Math"/>
                                  <a:ea typeface="Cambria Math"/>
                                  <a:cs typeface="Times New Roman" pitchFamily="18" charset="0"/>
                                </a:rPr>
                                <m:t>𝒄</m:t>
                              </m:r>
                            </m:e>
                            <m:sup>
                              <m:r>
                                <a:rPr lang="en-US" sz="1800" b="0" i="1" smtClean="0">
                                  <a:latin typeface="Cambria Math"/>
                                  <a:ea typeface="Cambria Math"/>
                                  <a:cs typeface="Times New Roman" pitchFamily="18" charset="0"/>
                                </a:rPr>
                                <m:t>𝑇</m:t>
                              </m:r>
                            </m:sup>
                          </m:sSup>
                          <m:r>
                            <a:rPr lang="en-US" sz="1800" i="1" smtClean="0">
                              <a:latin typeface="Cambria Math"/>
                              <a:ea typeface="Cambria Math"/>
                              <a:cs typeface="Times New Roman" pitchFamily="18" charset="0"/>
                            </a:rPr>
                            <m:t>𝒙</m:t>
                          </m:r>
                        </m:num>
                        <m:den>
                          <m:r>
                            <a:rPr lang="en-US" sz="1800" i="1" smtClean="0">
                              <a:latin typeface="Cambria Math"/>
                              <a:ea typeface="Cambria Math"/>
                              <a:cs typeface="Times New Roman" pitchFamily="18" charset="0"/>
                            </a:rPr>
                            <m:t>𝜕</m:t>
                          </m:r>
                          <m:r>
                            <a:rPr lang="en-US" sz="1800" i="1" smtClean="0">
                              <a:latin typeface="Cambria Math"/>
                              <a:ea typeface="Cambria Math"/>
                              <a:cs typeface="Times New Roman" pitchFamily="18" charset="0"/>
                            </a:rPr>
                            <m:t>𝒙</m:t>
                          </m:r>
                        </m:den>
                      </m:f>
                      <m:r>
                        <a:rPr lang="en-US" sz="1800" i="1" smtClean="0">
                          <a:latin typeface="Cambria Math"/>
                          <a:ea typeface="Cambria Math"/>
                          <a:cs typeface="Times New Roman" pitchFamily="18" charset="0"/>
                        </a:rPr>
                        <m:t>=</m:t>
                      </m:r>
                      <m:f>
                        <m:fPr>
                          <m:ctrlPr>
                            <a:rPr lang="en-US" sz="1800" i="1" smtClean="0">
                              <a:latin typeface="Cambria Math"/>
                              <a:ea typeface="Cambria Math"/>
                              <a:cs typeface="Times New Roman" pitchFamily="18" charset="0"/>
                            </a:rPr>
                          </m:ctrlPr>
                        </m:fPr>
                        <m:num>
                          <m:r>
                            <a:rPr lang="en-US" sz="1800" i="1" smtClean="0">
                              <a:latin typeface="Cambria Math"/>
                              <a:ea typeface="Cambria Math"/>
                              <a:cs typeface="Times New Roman" pitchFamily="18" charset="0"/>
                            </a:rPr>
                            <m:t>𝜕</m:t>
                          </m:r>
                          <m:sSup>
                            <m:sSupPr>
                              <m:ctrlPr>
                                <a:rPr lang="en-US" sz="1800" i="1" smtClean="0">
                                  <a:latin typeface="Cambria Math"/>
                                  <a:ea typeface="Cambria Math"/>
                                  <a:cs typeface="Times New Roman" pitchFamily="18" charset="0"/>
                                </a:rPr>
                              </m:ctrlPr>
                            </m:sSupPr>
                            <m:e>
                              <m:r>
                                <a:rPr lang="en-US" sz="1800" i="1" smtClean="0">
                                  <a:latin typeface="Cambria Math"/>
                                  <a:ea typeface="Cambria Math"/>
                                  <a:cs typeface="Times New Roman" pitchFamily="18" charset="0"/>
                                </a:rPr>
                                <m:t>𝒙</m:t>
                              </m:r>
                            </m:e>
                            <m:sup>
                              <m:r>
                                <a:rPr lang="en-US" sz="1800" b="0" i="1" smtClean="0">
                                  <a:latin typeface="Cambria Math"/>
                                  <a:ea typeface="Cambria Math"/>
                                  <a:cs typeface="Times New Roman" pitchFamily="18" charset="0"/>
                                </a:rPr>
                                <m:t>𝑇</m:t>
                              </m:r>
                            </m:sup>
                          </m:sSup>
                          <m:r>
                            <a:rPr lang="en-US" sz="1800" i="1" smtClean="0">
                              <a:latin typeface="Cambria Math"/>
                              <a:ea typeface="Cambria Math"/>
                              <a:cs typeface="Times New Roman" pitchFamily="18" charset="0"/>
                            </a:rPr>
                            <m:t>𝒄</m:t>
                          </m:r>
                        </m:num>
                        <m:den>
                          <m:r>
                            <a:rPr lang="en-US" sz="1800" i="1" smtClean="0">
                              <a:latin typeface="Cambria Math"/>
                              <a:ea typeface="Cambria Math"/>
                              <a:cs typeface="Times New Roman" pitchFamily="18" charset="0"/>
                            </a:rPr>
                            <m:t>𝜕</m:t>
                          </m:r>
                          <m:r>
                            <a:rPr lang="en-US" sz="1800" i="1" smtClean="0">
                              <a:latin typeface="Cambria Math"/>
                              <a:ea typeface="Cambria Math"/>
                              <a:cs typeface="Times New Roman" pitchFamily="18" charset="0"/>
                            </a:rPr>
                            <m:t>𝒙</m:t>
                          </m:r>
                        </m:den>
                      </m:f>
                      <m:r>
                        <a:rPr lang="en-US" sz="1800" i="1" smtClean="0">
                          <a:latin typeface="Cambria Math"/>
                          <a:ea typeface="Cambria Math"/>
                          <a:cs typeface="Times New Roman" pitchFamily="18" charset="0"/>
                        </a:rPr>
                        <m:t>=</m:t>
                      </m:r>
                      <m:r>
                        <a:rPr lang="en-US" sz="1800" i="1" smtClean="0">
                          <a:latin typeface="Cambria Math"/>
                          <a:ea typeface="Cambria Math"/>
                          <a:cs typeface="Times New Roman" pitchFamily="18" charset="0"/>
                        </a:rPr>
                        <m:t>𝒄</m:t>
                      </m:r>
                    </m:oMath>
                  </m:oMathPara>
                </a14:m>
                <a:endParaRPr lang="en-US" sz="1800" dirty="0" smtClean="0">
                  <a:latin typeface="Times New Roman" pitchFamily="18" charset="0"/>
                  <a:cs typeface="Times New Roman" pitchFamily="18" charset="0"/>
                </a:endParaRPr>
              </a:p>
              <a:p>
                <a:pPr marL="0" indent="0">
                  <a:buNone/>
                </a:pPr>
                <a:r>
                  <a:rPr lang="en-US" sz="1800" dirty="0">
                    <a:latin typeface="Times New Roman" pitchFamily="18" charset="0"/>
                    <a:cs typeface="Times New Roman" pitchFamily="18" charset="0"/>
                  </a:rPr>
                  <a:t>Now, consider the last </a:t>
                </a:r>
                <a:r>
                  <a:rPr lang="en-US" sz="1800" dirty="0" smtClean="0">
                    <a:latin typeface="Times New Roman" pitchFamily="18" charset="0"/>
                    <a:cs typeface="Times New Roman" pitchFamily="18" charset="0"/>
                  </a:rPr>
                  <a:t>component</a:t>
                </a:r>
                <a14:m>
                  <m:oMath xmlns:m="http://schemas.openxmlformats.org/officeDocument/2006/math">
                    <m:sSup>
                      <m:sSupPr>
                        <m:ctrlPr>
                          <a:rPr lang="en-US" sz="1800" i="1" smtClean="0">
                            <a:latin typeface="Cambria Math"/>
                            <a:cs typeface="Times New Roman" pitchFamily="18" charset="0"/>
                          </a:rPr>
                        </m:ctrlPr>
                      </m:sSupPr>
                      <m:e>
                        <m:r>
                          <a:rPr lang="en-US" sz="1800" b="0" i="1" smtClean="0">
                            <a:latin typeface="Cambria Math"/>
                            <a:cs typeface="Times New Roman" pitchFamily="18" charset="0"/>
                          </a:rPr>
                          <m:t>  </m:t>
                        </m:r>
                        <m:r>
                          <a:rPr lang="en-US" sz="1800" b="0" i="1" smtClean="0">
                            <a:latin typeface="Cambria Math"/>
                            <a:cs typeface="Times New Roman" pitchFamily="18" charset="0"/>
                          </a:rPr>
                          <m:t>𝑥</m:t>
                        </m:r>
                      </m:e>
                      <m:sup>
                        <m:r>
                          <a:rPr lang="en-US" sz="1800" b="0" i="1" smtClean="0">
                            <a:latin typeface="Cambria Math"/>
                            <a:cs typeface="Times New Roman" pitchFamily="18" charset="0"/>
                          </a:rPr>
                          <m:t>𝑇</m:t>
                        </m:r>
                      </m:sup>
                    </m:sSup>
                    <m:sSup>
                      <m:sSupPr>
                        <m:ctrlPr>
                          <a:rPr lang="en-US" sz="1800" i="1" smtClean="0">
                            <a:latin typeface="Cambria Math"/>
                            <a:cs typeface="Times New Roman" pitchFamily="18" charset="0"/>
                          </a:rPr>
                        </m:ctrlPr>
                      </m:sSupPr>
                      <m:e>
                        <m:r>
                          <a:rPr lang="en-US" sz="1800" i="1" smtClean="0">
                            <a:latin typeface="Cambria Math"/>
                            <a:ea typeface="Cambria Math"/>
                            <a:cs typeface="Times New Roman" pitchFamily="18" charset="0"/>
                          </a:rPr>
                          <m:t>𝑯</m:t>
                        </m:r>
                      </m:e>
                      <m:sup>
                        <m:r>
                          <a:rPr lang="en-US" sz="1800" b="0" i="1" smtClean="0">
                            <a:latin typeface="Cambria Math"/>
                            <a:cs typeface="Times New Roman" pitchFamily="18" charset="0"/>
                          </a:rPr>
                          <m:t>𝑇</m:t>
                        </m:r>
                      </m:sup>
                    </m:sSup>
                    <m:r>
                      <a:rPr lang="en-US" sz="1800" i="1" smtClean="0">
                        <a:latin typeface="Cambria Math"/>
                        <a:ea typeface="Cambria Math"/>
                        <a:cs typeface="Times New Roman" pitchFamily="18" charset="0"/>
                      </a:rPr>
                      <m:t>𝑯𝒙</m:t>
                    </m:r>
                  </m:oMath>
                </a14:m>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This can be differentiated employing the product rule </a:t>
                </a:r>
                <a:r>
                  <a:rPr lang="en-US" sz="1800" dirty="0" smtClean="0">
                    <a:latin typeface="Times New Roman" pitchFamily="18" charset="0"/>
                    <a:cs typeface="Times New Roman" pitchFamily="18" charset="0"/>
                  </a:rPr>
                  <a:t>as</a:t>
                </a:r>
              </a:p>
              <a:p>
                <a:pPr marL="0" indent="0">
                  <a:buNone/>
                </a:pPr>
                <a:endParaRPr lang="en-US" sz="18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sz="1800" i="1" smtClean="0">
                              <a:latin typeface="Cambria Math"/>
                              <a:cs typeface="Times New Roman" pitchFamily="18" charset="0"/>
                            </a:rPr>
                          </m:ctrlPr>
                        </m:fPr>
                        <m:num>
                          <m:r>
                            <a:rPr lang="en-US" sz="1800" i="1" smtClean="0">
                              <a:latin typeface="Cambria Math"/>
                              <a:ea typeface="Cambria Math"/>
                              <a:cs typeface="Times New Roman" pitchFamily="18" charset="0"/>
                            </a:rPr>
                            <m:t>𝜕</m:t>
                          </m:r>
                          <m:d>
                            <m:dPr>
                              <m:ctrlPr>
                                <a:rPr lang="en-US" sz="1800" i="1" smtClean="0">
                                  <a:latin typeface="Cambria Math"/>
                                  <a:ea typeface="Cambria Math"/>
                                  <a:cs typeface="Times New Roman" pitchFamily="18" charset="0"/>
                                </a:rPr>
                              </m:ctrlPr>
                            </m:dPr>
                            <m:e>
                              <m:sSup>
                                <m:sSupPr>
                                  <m:ctrlPr>
                                    <a:rPr lang="en-US" sz="1800" i="1">
                                      <a:latin typeface="Cambria Math"/>
                                      <a:cs typeface="Times New Roman" pitchFamily="18" charset="0"/>
                                    </a:rPr>
                                  </m:ctrlPr>
                                </m:sSupPr>
                                <m:e>
                                  <m:r>
                                    <a:rPr lang="en-US" sz="1800" i="1">
                                      <a:latin typeface="Cambria Math"/>
                                      <a:cs typeface="Times New Roman" pitchFamily="18" charset="0"/>
                                    </a:rPr>
                                    <m:t>  </m:t>
                                  </m:r>
                                  <m:r>
                                    <a:rPr lang="en-US" sz="1800" i="1">
                                      <a:latin typeface="Cambria Math"/>
                                      <a:cs typeface="Times New Roman" pitchFamily="18" charset="0"/>
                                    </a:rPr>
                                    <m:t>𝑥</m:t>
                                  </m:r>
                                </m:e>
                                <m:sup>
                                  <m:r>
                                    <a:rPr lang="en-US" sz="1800" i="1">
                                      <a:latin typeface="Cambria Math"/>
                                      <a:cs typeface="Times New Roman" pitchFamily="18" charset="0"/>
                                    </a:rPr>
                                    <m:t>𝑇</m:t>
                                  </m:r>
                                </m:sup>
                              </m:sSup>
                              <m:sSup>
                                <m:sSupPr>
                                  <m:ctrlPr>
                                    <a:rPr lang="en-US" sz="1800" i="1">
                                      <a:latin typeface="Cambria Math"/>
                                      <a:cs typeface="Times New Roman" pitchFamily="18" charset="0"/>
                                    </a:rPr>
                                  </m:ctrlPr>
                                </m:sSupPr>
                                <m:e>
                                  <m:r>
                                    <a:rPr lang="en-US" sz="1800" i="1">
                                      <a:latin typeface="Cambria Math"/>
                                      <a:ea typeface="Cambria Math"/>
                                      <a:cs typeface="Times New Roman" pitchFamily="18" charset="0"/>
                                    </a:rPr>
                                    <m:t>𝑯</m:t>
                                  </m:r>
                                </m:e>
                                <m:sup>
                                  <m:r>
                                    <a:rPr lang="en-US" sz="1800" i="1">
                                      <a:latin typeface="Cambria Math"/>
                                      <a:cs typeface="Times New Roman" pitchFamily="18" charset="0"/>
                                    </a:rPr>
                                    <m:t>𝑇</m:t>
                                  </m:r>
                                </m:sup>
                              </m:sSup>
                              <m:r>
                                <a:rPr lang="en-US" sz="1800" i="1">
                                  <a:latin typeface="Cambria Math"/>
                                  <a:ea typeface="Cambria Math"/>
                                  <a:cs typeface="Times New Roman" pitchFamily="18" charset="0"/>
                                </a:rPr>
                                <m:t>𝑯𝒙</m:t>
                              </m:r>
                            </m:e>
                          </m:d>
                        </m:num>
                        <m:den>
                          <m:r>
                            <a:rPr lang="en-US" sz="1800" i="1" smtClean="0">
                              <a:latin typeface="Cambria Math"/>
                              <a:ea typeface="Cambria Math"/>
                              <a:cs typeface="Times New Roman" pitchFamily="18" charset="0"/>
                            </a:rPr>
                            <m:t>𝜕</m:t>
                          </m:r>
                          <m:r>
                            <a:rPr lang="en-US" sz="1800" i="1" smtClean="0">
                              <a:latin typeface="Cambria Math"/>
                              <a:ea typeface="Cambria Math"/>
                              <a:cs typeface="Times New Roman" pitchFamily="18" charset="0"/>
                            </a:rPr>
                            <m:t>𝒙</m:t>
                          </m:r>
                        </m:den>
                      </m:f>
                      <m:r>
                        <a:rPr lang="en-US" sz="1800" b="0" i="1" smtClean="0">
                          <a:latin typeface="Cambria Math"/>
                          <a:cs typeface="Times New Roman" pitchFamily="18" charset="0"/>
                        </a:rPr>
                        <m:t>=</m:t>
                      </m:r>
                      <m:sSup>
                        <m:sSupPr>
                          <m:ctrlPr>
                            <a:rPr lang="en-US" sz="1800" b="0" i="1" smtClean="0">
                              <a:latin typeface="Cambria Math"/>
                              <a:cs typeface="Times New Roman" pitchFamily="18" charset="0"/>
                            </a:rPr>
                          </m:ctrlPr>
                        </m:sSupPr>
                        <m:e>
                          <m:r>
                            <a:rPr lang="en-US" sz="1800" b="0" i="1" smtClean="0">
                              <a:latin typeface="Cambria Math"/>
                              <a:ea typeface="Cambria Math"/>
                              <a:cs typeface="Times New Roman" pitchFamily="18" charset="0"/>
                            </a:rPr>
                            <m:t>𝑯</m:t>
                          </m:r>
                        </m:e>
                        <m:sup>
                          <m:r>
                            <a:rPr lang="en-US" sz="1800" b="0" i="1" smtClean="0">
                              <a:latin typeface="Cambria Math"/>
                              <a:cs typeface="Times New Roman" pitchFamily="18" charset="0"/>
                            </a:rPr>
                            <m:t>𝑇</m:t>
                          </m:r>
                        </m:sup>
                      </m:sSup>
                      <m:r>
                        <a:rPr lang="en-US" sz="1800" b="0" i="1" smtClean="0">
                          <a:latin typeface="Cambria Math"/>
                          <a:ea typeface="Cambria Math"/>
                          <a:cs typeface="Times New Roman" pitchFamily="18" charset="0"/>
                        </a:rPr>
                        <m:t>𝑯𝒙</m:t>
                      </m:r>
                      <m:r>
                        <a:rPr lang="en-US" sz="1800" b="0" i="1" smtClean="0">
                          <a:latin typeface="Cambria Math"/>
                          <a:ea typeface="Cambria Math"/>
                          <a:cs typeface="Times New Roman" pitchFamily="18" charset="0"/>
                        </a:rPr>
                        <m:t>+</m:t>
                      </m:r>
                      <m:sSup>
                        <m:sSupPr>
                          <m:ctrlPr>
                            <a:rPr lang="en-US" sz="1800" b="0" i="1" smtClean="0">
                              <a:latin typeface="Cambria Math"/>
                              <a:ea typeface="Cambria Math"/>
                              <a:cs typeface="Times New Roman" pitchFamily="18" charset="0"/>
                            </a:rPr>
                          </m:ctrlPr>
                        </m:sSupPr>
                        <m:e>
                          <m:d>
                            <m:dPr>
                              <m:ctrlPr>
                                <a:rPr lang="en-US" sz="1800" b="0" i="1" smtClean="0">
                                  <a:latin typeface="Cambria Math"/>
                                  <a:ea typeface="Cambria Math"/>
                                  <a:cs typeface="Times New Roman" pitchFamily="18" charset="0"/>
                                </a:rPr>
                              </m:ctrlPr>
                            </m:dPr>
                            <m:e>
                              <m:sSup>
                                <m:sSupPr>
                                  <m:ctrlPr>
                                    <a:rPr lang="en-US" sz="1800" b="0" i="1" smtClean="0">
                                      <a:latin typeface="Cambria Math"/>
                                      <a:ea typeface="Cambria Math"/>
                                      <a:cs typeface="Times New Roman" pitchFamily="18" charset="0"/>
                                    </a:rPr>
                                  </m:ctrlPr>
                                </m:sSupPr>
                                <m:e>
                                  <m:r>
                                    <a:rPr lang="en-US" sz="1800" b="0" i="1" smtClean="0">
                                      <a:latin typeface="Cambria Math"/>
                                      <a:ea typeface="Cambria Math"/>
                                      <a:cs typeface="Times New Roman" pitchFamily="18" charset="0"/>
                                    </a:rPr>
                                    <m:t>𝑥</m:t>
                                  </m:r>
                                </m:e>
                                <m:sup>
                                  <m:r>
                                    <a:rPr lang="en-US" sz="1800" b="0" i="1" smtClean="0">
                                      <a:latin typeface="Cambria Math"/>
                                      <a:ea typeface="Cambria Math"/>
                                      <a:cs typeface="Times New Roman" pitchFamily="18" charset="0"/>
                                    </a:rPr>
                                    <m:t>𝑇</m:t>
                                  </m:r>
                                </m:sup>
                              </m:sSup>
                              <m:sSup>
                                <m:sSupPr>
                                  <m:ctrlPr>
                                    <a:rPr lang="en-US" sz="1800" b="0" i="1" smtClean="0">
                                      <a:latin typeface="Cambria Math"/>
                                      <a:ea typeface="Cambria Math"/>
                                      <a:cs typeface="Times New Roman" pitchFamily="18" charset="0"/>
                                    </a:rPr>
                                  </m:ctrlPr>
                                </m:sSupPr>
                                <m:e>
                                  <m:r>
                                    <a:rPr lang="en-US" sz="1800" b="0" i="1" smtClean="0">
                                      <a:latin typeface="Cambria Math"/>
                                      <a:ea typeface="Cambria Math"/>
                                      <a:cs typeface="Times New Roman" pitchFamily="18" charset="0"/>
                                    </a:rPr>
                                    <m:t>𝑯</m:t>
                                  </m:r>
                                </m:e>
                                <m:sup>
                                  <m:r>
                                    <a:rPr lang="en-US" sz="1800" b="0" i="1" smtClean="0">
                                      <a:latin typeface="Cambria Math"/>
                                      <a:ea typeface="Cambria Math"/>
                                      <a:cs typeface="Times New Roman" pitchFamily="18" charset="0"/>
                                    </a:rPr>
                                    <m:t>𝑇</m:t>
                                  </m:r>
                                </m:sup>
                              </m:sSup>
                              <m:r>
                                <a:rPr lang="en-US" sz="1800" b="0" i="1" smtClean="0">
                                  <a:latin typeface="Cambria Math"/>
                                  <a:ea typeface="Cambria Math"/>
                                  <a:cs typeface="Times New Roman" pitchFamily="18" charset="0"/>
                                </a:rPr>
                                <m:t>𝑯</m:t>
                              </m:r>
                            </m:e>
                          </m:d>
                        </m:e>
                        <m:sup>
                          <m:r>
                            <a:rPr lang="en-US" sz="1800" b="0" i="1" smtClean="0">
                              <a:latin typeface="Cambria Math"/>
                              <a:ea typeface="Cambria Math"/>
                              <a:cs typeface="Times New Roman" pitchFamily="18" charset="0"/>
                            </a:rPr>
                            <m:t>𝑇</m:t>
                          </m:r>
                        </m:sup>
                      </m:sSup>
                      <m:r>
                        <a:rPr lang="en-US" sz="1800" b="0" i="1" smtClean="0">
                          <a:latin typeface="Cambria Math"/>
                          <a:ea typeface="Cambria Math"/>
                          <a:cs typeface="Times New Roman" pitchFamily="18" charset="0"/>
                        </a:rPr>
                        <m:t>=2</m:t>
                      </m:r>
                      <m:sSup>
                        <m:sSupPr>
                          <m:ctrlPr>
                            <a:rPr lang="en-US" sz="1800" b="0" i="1" smtClean="0">
                              <a:latin typeface="Cambria Math"/>
                              <a:ea typeface="Cambria Math"/>
                              <a:cs typeface="Times New Roman" pitchFamily="18" charset="0"/>
                            </a:rPr>
                          </m:ctrlPr>
                        </m:sSupPr>
                        <m:e>
                          <m:r>
                            <a:rPr lang="en-US" sz="1800" b="0" i="1" smtClean="0">
                              <a:latin typeface="Cambria Math"/>
                              <a:ea typeface="Cambria Math"/>
                              <a:cs typeface="Times New Roman" pitchFamily="18" charset="0"/>
                            </a:rPr>
                            <m:t>𝑯</m:t>
                          </m:r>
                        </m:e>
                        <m:sup>
                          <m:r>
                            <a:rPr lang="en-US" sz="1800" b="0" i="1" smtClean="0">
                              <a:latin typeface="Cambria Math"/>
                              <a:ea typeface="Cambria Math"/>
                              <a:cs typeface="Times New Roman" pitchFamily="18" charset="0"/>
                            </a:rPr>
                            <m:t>𝑇</m:t>
                          </m:r>
                        </m:sup>
                      </m:sSup>
                      <m:r>
                        <a:rPr lang="en-US" sz="1800" b="0" i="1" smtClean="0">
                          <a:latin typeface="Cambria Math"/>
                          <a:ea typeface="Cambria Math"/>
                          <a:cs typeface="Times New Roman" pitchFamily="18" charset="0"/>
                        </a:rPr>
                        <m:t>𝑯𝒙</m:t>
                      </m:r>
                    </m:oMath>
                  </m:oMathPara>
                </a14:m>
                <a:endParaRPr lang="en-US" sz="1800" dirty="0" smtClean="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8" y="899349"/>
                <a:ext cx="11709654" cy="5275819"/>
              </a:xfrm>
              <a:blipFill rotWithShape="1">
                <a:blip r:embed="rId4"/>
                <a:stretch>
                  <a:fillRect l="-469" t="-809"/>
                </a:stretch>
              </a:blipFill>
            </p:spPr>
            <p:txBody>
              <a:bodyPr/>
              <a:lstStyle/>
              <a:p>
                <a:r>
                  <a:rPr lang="en-IN">
                    <a:noFill/>
                  </a:rPr>
                  <a:t> </a:t>
                </a:r>
              </a:p>
            </p:txBody>
          </p:sp>
        </mc:Fallback>
      </mc:AlternateContent>
    </p:spTree>
    <p:extLst>
      <p:ext uri="{BB962C8B-B14F-4D97-AF65-F5344CB8AC3E}">
        <p14:creationId xmlns:p14="http://schemas.microsoft.com/office/powerpoint/2010/main" val="596091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954107"/>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p>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 </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141983" y="6346091"/>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10/58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37" name="Shape 2723">
            <a:extLst>
              <a:ext uri="{FF2B5EF4-FFF2-40B4-BE49-F238E27FC236}">
                <a16:creationId xmlns:a16="http://schemas.microsoft.com/office/drawing/2014/main" xmlns="" id="{39BC3AC1-C97C-40CA-86C6-C53DE00FA29C}"/>
              </a:ext>
            </a:extLst>
          </p:cNvPr>
          <p:cNvSpPr/>
          <p:nvPr/>
        </p:nvSpPr>
        <p:spPr>
          <a:xfrm>
            <a:off x="954935" y="2421639"/>
            <a:ext cx="342898" cy="34289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8345" y="10309"/>
                </a:moveTo>
                <a:lnTo>
                  <a:pt x="7899" y="10309"/>
                </a:lnTo>
                <a:cubicBezTo>
                  <a:pt x="7974" y="9863"/>
                  <a:pt x="8153" y="9453"/>
                  <a:pt x="8405" y="9099"/>
                </a:cubicBezTo>
                <a:lnTo>
                  <a:pt x="8717" y="9412"/>
                </a:lnTo>
                <a:cubicBezTo>
                  <a:pt x="8909" y="9604"/>
                  <a:pt x="9220" y="9604"/>
                  <a:pt x="9412" y="9412"/>
                </a:cubicBezTo>
                <a:cubicBezTo>
                  <a:pt x="9603" y="9220"/>
                  <a:pt x="9603" y="8909"/>
                  <a:pt x="9412" y="8717"/>
                </a:cubicBezTo>
                <a:lnTo>
                  <a:pt x="9101" y="8407"/>
                </a:lnTo>
                <a:cubicBezTo>
                  <a:pt x="9454" y="8157"/>
                  <a:pt x="9864" y="7979"/>
                  <a:pt x="10309" y="7904"/>
                </a:cubicBezTo>
                <a:lnTo>
                  <a:pt x="10309" y="8345"/>
                </a:lnTo>
                <a:cubicBezTo>
                  <a:pt x="10309" y="8617"/>
                  <a:pt x="10529" y="8836"/>
                  <a:pt x="10800" y="8836"/>
                </a:cubicBezTo>
                <a:cubicBezTo>
                  <a:pt x="11071" y="8836"/>
                  <a:pt x="11291" y="8617"/>
                  <a:pt x="11291" y="8345"/>
                </a:cubicBezTo>
                <a:lnTo>
                  <a:pt x="11291" y="7904"/>
                </a:lnTo>
                <a:cubicBezTo>
                  <a:pt x="11737" y="7979"/>
                  <a:pt x="12146" y="8157"/>
                  <a:pt x="12499" y="8407"/>
                </a:cubicBezTo>
                <a:lnTo>
                  <a:pt x="12188" y="8717"/>
                </a:lnTo>
                <a:cubicBezTo>
                  <a:pt x="11997" y="8909"/>
                  <a:pt x="11997" y="9220"/>
                  <a:pt x="12188" y="9412"/>
                </a:cubicBezTo>
                <a:cubicBezTo>
                  <a:pt x="12380" y="9604"/>
                  <a:pt x="12691" y="9604"/>
                  <a:pt x="12883" y="9412"/>
                </a:cubicBezTo>
                <a:lnTo>
                  <a:pt x="13195" y="9099"/>
                </a:lnTo>
                <a:cubicBezTo>
                  <a:pt x="13447" y="9453"/>
                  <a:pt x="13626" y="9863"/>
                  <a:pt x="13701" y="10309"/>
                </a:cubicBezTo>
                <a:lnTo>
                  <a:pt x="13255" y="10309"/>
                </a:lnTo>
                <a:cubicBezTo>
                  <a:pt x="12983" y="10309"/>
                  <a:pt x="12764" y="10529"/>
                  <a:pt x="12764" y="10800"/>
                </a:cubicBezTo>
                <a:cubicBezTo>
                  <a:pt x="12764" y="11071"/>
                  <a:pt x="12983" y="11291"/>
                  <a:pt x="13255" y="11291"/>
                </a:cubicBezTo>
                <a:lnTo>
                  <a:pt x="13701" y="11291"/>
                </a:lnTo>
                <a:cubicBezTo>
                  <a:pt x="13626" y="11738"/>
                  <a:pt x="13447" y="12147"/>
                  <a:pt x="13195" y="12501"/>
                </a:cubicBezTo>
                <a:lnTo>
                  <a:pt x="12883" y="12188"/>
                </a:lnTo>
                <a:cubicBezTo>
                  <a:pt x="12691" y="11997"/>
                  <a:pt x="12380" y="11997"/>
                  <a:pt x="12188" y="12188"/>
                </a:cubicBezTo>
                <a:cubicBezTo>
                  <a:pt x="11997" y="12380"/>
                  <a:pt x="11997" y="12691"/>
                  <a:pt x="12188" y="12883"/>
                </a:cubicBezTo>
                <a:lnTo>
                  <a:pt x="12499" y="13193"/>
                </a:lnTo>
                <a:cubicBezTo>
                  <a:pt x="12146" y="13444"/>
                  <a:pt x="11737" y="13621"/>
                  <a:pt x="11291" y="13696"/>
                </a:cubicBezTo>
                <a:lnTo>
                  <a:pt x="11291" y="13255"/>
                </a:lnTo>
                <a:cubicBezTo>
                  <a:pt x="11291" y="12983"/>
                  <a:pt x="11071" y="12764"/>
                  <a:pt x="10800" y="12764"/>
                </a:cubicBezTo>
                <a:cubicBezTo>
                  <a:pt x="10529" y="12764"/>
                  <a:pt x="10309" y="12983"/>
                  <a:pt x="10309" y="13255"/>
                </a:cubicBezTo>
                <a:lnTo>
                  <a:pt x="10309" y="13696"/>
                </a:lnTo>
                <a:cubicBezTo>
                  <a:pt x="9864" y="13621"/>
                  <a:pt x="9454" y="13444"/>
                  <a:pt x="9101" y="13193"/>
                </a:cubicBezTo>
                <a:lnTo>
                  <a:pt x="9412" y="12883"/>
                </a:lnTo>
                <a:cubicBezTo>
                  <a:pt x="9603" y="12691"/>
                  <a:pt x="9603" y="12380"/>
                  <a:pt x="9412" y="12188"/>
                </a:cubicBezTo>
                <a:cubicBezTo>
                  <a:pt x="9220" y="11997"/>
                  <a:pt x="8909" y="11997"/>
                  <a:pt x="8717" y="12188"/>
                </a:cubicBezTo>
                <a:lnTo>
                  <a:pt x="8405" y="12501"/>
                </a:lnTo>
                <a:cubicBezTo>
                  <a:pt x="8153" y="12147"/>
                  <a:pt x="7974" y="11738"/>
                  <a:pt x="7899" y="11291"/>
                </a:cubicBezTo>
                <a:lnTo>
                  <a:pt x="8345" y="11291"/>
                </a:lnTo>
                <a:cubicBezTo>
                  <a:pt x="8617" y="11291"/>
                  <a:pt x="8836" y="11071"/>
                  <a:pt x="8836" y="10800"/>
                </a:cubicBezTo>
                <a:cubicBezTo>
                  <a:pt x="8836" y="10529"/>
                  <a:pt x="8617" y="10309"/>
                  <a:pt x="8345" y="10309"/>
                </a:cubicBezTo>
                <a:moveTo>
                  <a:pt x="8023" y="13577"/>
                </a:moveTo>
                <a:lnTo>
                  <a:pt x="8023" y="13578"/>
                </a:lnTo>
                <a:cubicBezTo>
                  <a:pt x="8734" y="14288"/>
                  <a:pt x="9716" y="14727"/>
                  <a:pt x="10800" y="14727"/>
                </a:cubicBezTo>
                <a:cubicBezTo>
                  <a:pt x="11884" y="14727"/>
                  <a:pt x="12866" y="14288"/>
                  <a:pt x="13577" y="13578"/>
                </a:cubicBezTo>
                <a:lnTo>
                  <a:pt x="13577" y="13577"/>
                </a:lnTo>
                <a:lnTo>
                  <a:pt x="13577" y="13577"/>
                </a:lnTo>
                <a:cubicBezTo>
                  <a:pt x="14288" y="12866"/>
                  <a:pt x="14727" y="11884"/>
                  <a:pt x="14727" y="10800"/>
                </a:cubicBezTo>
                <a:cubicBezTo>
                  <a:pt x="14727" y="8631"/>
                  <a:pt x="12969" y="6873"/>
                  <a:pt x="10800" y="6873"/>
                </a:cubicBezTo>
                <a:cubicBezTo>
                  <a:pt x="8631" y="6873"/>
                  <a:pt x="6873" y="8631"/>
                  <a:pt x="6873" y="10800"/>
                </a:cubicBezTo>
                <a:cubicBezTo>
                  <a:pt x="6873" y="11884"/>
                  <a:pt x="7311" y="12866"/>
                  <a:pt x="8023" y="13577"/>
                </a:cubicBezTo>
                <a:cubicBezTo>
                  <a:pt x="8023" y="13577"/>
                  <a:pt x="8023" y="13577"/>
                  <a:pt x="8023" y="13577"/>
                </a:cubicBezTo>
                <a:close/>
                <a:moveTo>
                  <a:pt x="10800" y="11782"/>
                </a:moveTo>
                <a:cubicBezTo>
                  <a:pt x="11342" y="11782"/>
                  <a:pt x="11782" y="11342"/>
                  <a:pt x="11782" y="10800"/>
                </a:cubicBezTo>
                <a:cubicBezTo>
                  <a:pt x="11782" y="10258"/>
                  <a:pt x="11342" y="9818"/>
                  <a:pt x="10800" y="9818"/>
                </a:cubicBezTo>
                <a:cubicBezTo>
                  <a:pt x="10258" y="9818"/>
                  <a:pt x="9818" y="10258"/>
                  <a:pt x="9818" y="10800"/>
                </a:cubicBezTo>
                <a:cubicBezTo>
                  <a:pt x="9818" y="11342"/>
                  <a:pt x="10258" y="11782"/>
                  <a:pt x="10800" y="11782"/>
                </a:cubicBezTo>
                <a:moveTo>
                  <a:pt x="17673" y="5891"/>
                </a:moveTo>
                <a:cubicBezTo>
                  <a:pt x="17131" y="5891"/>
                  <a:pt x="16691" y="6331"/>
                  <a:pt x="16691" y="6873"/>
                </a:cubicBezTo>
                <a:lnTo>
                  <a:pt x="16691" y="7855"/>
                </a:lnTo>
                <a:cubicBezTo>
                  <a:pt x="16691" y="8396"/>
                  <a:pt x="17131" y="8836"/>
                  <a:pt x="17673" y="8836"/>
                </a:cubicBezTo>
                <a:lnTo>
                  <a:pt x="17673" y="12764"/>
                </a:lnTo>
                <a:cubicBezTo>
                  <a:pt x="17131" y="12764"/>
                  <a:pt x="16691" y="13204"/>
                  <a:pt x="16691" y="13745"/>
                </a:cubicBezTo>
                <a:lnTo>
                  <a:pt x="16691" y="14727"/>
                </a:lnTo>
                <a:cubicBezTo>
                  <a:pt x="16691" y="15270"/>
                  <a:pt x="17131" y="15709"/>
                  <a:pt x="17673" y="15709"/>
                </a:cubicBezTo>
                <a:lnTo>
                  <a:pt x="17673" y="17673"/>
                </a:lnTo>
                <a:lnTo>
                  <a:pt x="3927" y="17673"/>
                </a:lnTo>
                <a:lnTo>
                  <a:pt x="3927" y="3927"/>
                </a:lnTo>
                <a:lnTo>
                  <a:pt x="17673" y="3927"/>
                </a:lnTo>
                <a:cubicBezTo>
                  <a:pt x="17673" y="3927"/>
                  <a:pt x="17673" y="5891"/>
                  <a:pt x="17673" y="5891"/>
                </a:cubicBezTo>
                <a:close/>
                <a:moveTo>
                  <a:pt x="18655" y="5891"/>
                </a:moveTo>
                <a:lnTo>
                  <a:pt x="18655" y="2945"/>
                </a:lnTo>
                <a:lnTo>
                  <a:pt x="2945" y="2945"/>
                </a:lnTo>
                <a:lnTo>
                  <a:pt x="2945" y="18655"/>
                </a:lnTo>
                <a:lnTo>
                  <a:pt x="18655" y="18655"/>
                </a:lnTo>
                <a:lnTo>
                  <a:pt x="18655" y="15709"/>
                </a:lnTo>
                <a:cubicBezTo>
                  <a:pt x="19196" y="15709"/>
                  <a:pt x="19636" y="15270"/>
                  <a:pt x="19636" y="14727"/>
                </a:cubicBezTo>
                <a:lnTo>
                  <a:pt x="19636" y="13745"/>
                </a:lnTo>
                <a:cubicBezTo>
                  <a:pt x="19636" y="13204"/>
                  <a:pt x="19196" y="12764"/>
                  <a:pt x="18655" y="12764"/>
                </a:cubicBezTo>
                <a:lnTo>
                  <a:pt x="18655" y="8836"/>
                </a:lnTo>
                <a:cubicBezTo>
                  <a:pt x="19196" y="8836"/>
                  <a:pt x="19636" y="8396"/>
                  <a:pt x="19636" y="7855"/>
                </a:cubicBezTo>
                <a:lnTo>
                  <a:pt x="19636" y="6873"/>
                </a:lnTo>
                <a:cubicBezTo>
                  <a:pt x="19636" y="6331"/>
                  <a:pt x="19196" y="5891"/>
                  <a:pt x="18655" y="5891"/>
                </a:cubicBezTo>
              </a:path>
            </a:pathLst>
          </a:custGeom>
          <a:solidFill>
            <a:schemeClr val="bg1"/>
          </a:solidFill>
          <a:ln w="12700">
            <a:miter lim="400000"/>
          </a:ln>
        </p:spPr>
        <p:txBody>
          <a:bodyPr lIns="19045" tIns="19045" rIns="19045" bIns="19045" anchor="ctr"/>
          <a:lstStyle/>
          <a:p>
            <a:pPr marL="0" marR="0" lvl="0" indent="0" algn="ctr"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Source Sans Pro Light" charset="0"/>
              <a:cs typeface="Arial" panose="020B0604020202020204" pitchFamily="34" charset="0"/>
              <a:sym typeface="Gill Sans"/>
            </a:endParaRPr>
          </a:p>
        </p:txBody>
      </p:sp>
      <p:sp>
        <p:nvSpPr>
          <p:cNvPr id="38" name="Shape 2778">
            <a:extLst>
              <a:ext uri="{FF2B5EF4-FFF2-40B4-BE49-F238E27FC236}">
                <a16:creationId xmlns:a16="http://schemas.microsoft.com/office/drawing/2014/main" xmlns="" id="{D45D618A-1685-446D-A920-BA985E1A4A9A}"/>
              </a:ext>
            </a:extLst>
          </p:cNvPr>
          <p:cNvSpPr/>
          <p:nvPr/>
        </p:nvSpPr>
        <p:spPr>
          <a:xfrm>
            <a:off x="2628437" y="2421639"/>
            <a:ext cx="342898" cy="342898"/>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bg1"/>
          </a:solidFill>
          <a:ln w="12700">
            <a:miter lim="400000"/>
          </a:ln>
        </p:spPr>
        <p:txBody>
          <a:bodyPr lIns="19045" tIns="19045" rIns="19045" bIns="19045" anchor="ctr"/>
          <a:lstStyle/>
          <a:p>
            <a:pPr marL="0" marR="0" lvl="0" indent="0" algn="ctr"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Source Sans Pro Light" charset="0"/>
              <a:cs typeface="Arial" panose="020B0604020202020204" pitchFamily="34" charset="0"/>
              <a:sym typeface="Gill Sans"/>
            </a:endParaRPr>
          </a:p>
        </p:txBody>
      </p:sp>
      <p:sp>
        <p:nvSpPr>
          <p:cNvPr id="39" name="Shape 2773">
            <a:extLst>
              <a:ext uri="{FF2B5EF4-FFF2-40B4-BE49-F238E27FC236}">
                <a16:creationId xmlns:a16="http://schemas.microsoft.com/office/drawing/2014/main" xmlns="" id="{BC38B62B-02B0-4F11-893D-E772F9FF9690}"/>
              </a:ext>
            </a:extLst>
          </p:cNvPr>
          <p:cNvSpPr/>
          <p:nvPr/>
        </p:nvSpPr>
        <p:spPr>
          <a:xfrm>
            <a:off x="4300778" y="2421639"/>
            <a:ext cx="342898" cy="34289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8"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4909" y="12764"/>
                </a:moveTo>
                <a:cubicBezTo>
                  <a:pt x="5180" y="12764"/>
                  <a:pt x="5400" y="12544"/>
                  <a:pt x="5400" y="12273"/>
                </a:cubicBezTo>
                <a:cubicBezTo>
                  <a:pt x="5400" y="9290"/>
                  <a:pt x="7818" y="6873"/>
                  <a:pt x="10800" y="6873"/>
                </a:cubicBezTo>
                <a:cubicBezTo>
                  <a:pt x="13782" y="6873"/>
                  <a:pt x="16200" y="9290"/>
                  <a:pt x="16200" y="12273"/>
                </a:cubicBezTo>
                <a:cubicBezTo>
                  <a:pt x="16200" y="12544"/>
                  <a:pt x="16420" y="12764"/>
                  <a:pt x="16691" y="12764"/>
                </a:cubicBezTo>
                <a:cubicBezTo>
                  <a:pt x="16962" y="12764"/>
                  <a:pt x="17182" y="12544"/>
                  <a:pt x="17182" y="12273"/>
                </a:cubicBezTo>
                <a:cubicBezTo>
                  <a:pt x="17182" y="8748"/>
                  <a:pt x="14325" y="5891"/>
                  <a:pt x="10800" y="5891"/>
                </a:cubicBezTo>
                <a:cubicBezTo>
                  <a:pt x="7275" y="5891"/>
                  <a:pt x="4418" y="8748"/>
                  <a:pt x="4418" y="12273"/>
                </a:cubicBezTo>
                <a:cubicBezTo>
                  <a:pt x="4418" y="12544"/>
                  <a:pt x="4638" y="12764"/>
                  <a:pt x="4909" y="12764"/>
                </a:cubicBezTo>
                <a:moveTo>
                  <a:pt x="10800" y="11782"/>
                </a:moveTo>
                <a:cubicBezTo>
                  <a:pt x="10529" y="11782"/>
                  <a:pt x="10309" y="12002"/>
                  <a:pt x="10309" y="12273"/>
                </a:cubicBezTo>
                <a:cubicBezTo>
                  <a:pt x="10309" y="12544"/>
                  <a:pt x="10529" y="12764"/>
                  <a:pt x="10800" y="12764"/>
                </a:cubicBezTo>
                <a:cubicBezTo>
                  <a:pt x="11071" y="12764"/>
                  <a:pt x="11291" y="12544"/>
                  <a:pt x="11291" y="12273"/>
                </a:cubicBezTo>
                <a:cubicBezTo>
                  <a:pt x="11291" y="12002"/>
                  <a:pt x="11071" y="11782"/>
                  <a:pt x="10800" y="11782"/>
                </a:cubicBezTo>
                <a:moveTo>
                  <a:pt x="10800" y="8836"/>
                </a:moveTo>
                <a:cubicBezTo>
                  <a:pt x="8903" y="8836"/>
                  <a:pt x="7364" y="10375"/>
                  <a:pt x="7364" y="12273"/>
                </a:cubicBezTo>
                <a:cubicBezTo>
                  <a:pt x="7364" y="12544"/>
                  <a:pt x="7583" y="12764"/>
                  <a:pt x="7855" y="12764"/>
                </a:cubicBezTo>
                <a:cubicBezTo>
                  <a:pt x="8126" y="12764"/>
                  <a:pt x="8345" y="12544"/>
                  <a:pt x="8345" y="12273"/>
                </a:cubicBezTo>
                <a:cubicBezTo>
                  <a:pt x="8345" y="10917"/>
                  <a:pt x="9444" y="9818"/>
                  <a:pt x="10800" y="9818"/>
                </a:cubicBezTo>
                <a:cubicBezTo>
                  <a:pt x="12156" y="9818"/>
                  <a:pt x="13255" y="10917"/>
                  <a:pt x="13255" y="12273"/>
                </a:cubicBezTo>
                <a:cubicBezTo>
                  <a:pt x="13255" y="12544"/>
                  <a:pt x="13474" y="12764"/>
                  <a:pt x="13745" y="12764"/>
                </a:cubicBezTo>
                <a:cubicBezTo>
                  <a:pt x="14017" y="12764"/>
                  <a:pt x="14236" y="12544"/>
                  <a:pt x="14236" y="12273"/>
                </a:cubicBezTo>
                <a:cubicBezTo>
                  <a:pt x="14236" y="10375"/>
                  <a:pt x="12698" y="8836"/>
                  <a:pt x="10800" y="8836"/>
                </a:cubicBezTo>
              </a:path>
            </a:pathLst>
          </a:custGeom>
          <a:solidFill>
            <a:schemeClr val="bg1"/>
          </a:solidFill>
          <a:ln w="12700">
            <a:miter lim="400000"/>
          </a:ln>
        </p:spPr>
        <p:txBody>
          <a:bodyPr lIns="19045" tIns="19045" rIns="19045" bIns="19045" anchor="ctr"/>
          <a:lstStyle/>
          <a:p>
            <a:pPr marL="0" marR="0" lvl="0" indent="0" algn="ctr"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Source Sans Pro Light" charset="0"/>
              <a:cs typeface="Arial" panose="020B0604020202020204" pitchFamily="34" charset="0"/>
              <a:sym typeface="Gill Sans"/>
            </a:endParaRPr>
          </a:p>
        </p:txBody>
      </p:sp>
      <p:sp>
        <p:nvSpPr>
          <p:cNvPr id="40" name="Shape 2784">
            <a:extLst>
              <a:ext uri="{FF2B5EF4-FFF2-40B4-BE49-F238E27FC236}">
                <a16:creationId xmlns:a16="http://schemas.microsoft.com/office/drawing/2014/main" xmlns="" id="{39EEFE51-D6D7-4969-B264-54018555DF09}"/>
              </a:ext>
            </a:extLst>
          </p:cNvPr>
          <p:cNvSpPr/>
          <p:nvPr/>
        </p:nvSpPr>
        <p:spPr>
          <a:xfrm>
            <a:off x="5998868" y="2421639"/>
            <a:ext cx="342898" cy="342898"/>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bg1"/>
          </a:solidFill>
          <a:ln w="12700">
            <a:miter lim="400000"/>
          </a:ln>
        </p:spPr>
        <p:txBody>
          <a:bodyPr lIns="19045" tIns="19045" rIns="19045" bIns="19045" anchor="ctr"/>
          <a:lstStyle/>
          <a:p>
            <a:pPr marL="0" marR="0" lvl="0" indent="0" algn="ctr"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Source Sans Pro Light" charset="0"/>
              <a:cs typeface="Arial" panose="020B0604020202020204" pitchFamily="34" charset="0"/>
              <a:sym typeface="Gill Sans"/>
            </a:endParaRP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7" y="911225"/>
                <a:ext cx="11614727" cy="5157066"/>
              </a:xfrm>
            </p:spPr>
            <p:txBody>
              <a:bodyPr>
                <a:normAutofit/>
              </a:bodyPr>
              <a:lstStyle/>
              <a:p>
                <a:pPr>
                  <a:buFont typeface="Wingdings" pitchFamily="2" charset="2"/>
                  <a:buChar char="Ø"/>
                </a:pPr>
                <a:r>
                  <a:rPr lang="en-US" sz="1800" dirty="0" smtClean="0">
                    <a:latin typeface="Times New Roman" pitchFamily="18" charset="0"/>
                    <a:cs typeface="Times New Roman" pitchFamily="18" charset="0"/>
                  </a:rPr>
                  <a:t>Hence, employing the above results, the derivative for the error function </a:t>
                </a:r>
                <a:r>
                  <a:rPr lang="en-US" sz="1800" i="1" dirty="0">
                    <a:latin typeface="Times New Roman" pitchFamily="18" charset="0"/>
                    <a:cs typeface="Times New Roman" pitchFamily="18" charset="0"/>
                  </a:rPr>
                  <a:t>f (x)</a:t>
                </a:r>
                <a:r>
                  <a:rPr lang="en-US" sz="1800" dirty="0">
                    <a:latin typeface="Times New Roman" pitchFamily="18" charset="0"/>
                    <a:cs typeface="Times New Roman" pitchFamily="18" charset="0"/>
                  </a:rPr>
                  <a:t> can be </a:t>
                </a:r>
                <a:r>
                  <a:rPr lang="en-US" sz="1800" dirty="0" smtClean="0">
                    <a:latin typeface="Times New Roman" pitchFamily="18" charset="0"/>
                    <a:cs typeface="Times New Roman" pitchFamily="18" charset="0"/>
                  </a:rPr>
                  <a:t>simplified as</a:t>
                </a:r>
              </a:p>
              <a:p>
                <a:pPr marL="0" indent="0">
                  <a:buNone/>
                </a:pPr>
                <a14:m>
                  <m:oMathPara xmlns:m="http://schemas.openxmlformats.org/officeDocument/2006/math">
                    <m:oMathParaPr>
                      <m:jc m:val="centerGroup"/>
                    </m:oMathParaPr>
                    <m:oMath xmlns:m="http://schemas.openxmlformats.org/officeDocument/2006/math">
                      <m:f>
                        <m:fPr>
                          <m:ctrlPr>
                            <a:rPr lang="en-IN" sz="1800" i="1" smtClean="0">
                              <a:latin typeface="Cambria Math"/>
                              <a:cs typeface="Times New Roman" pitchFamily="18" charset="0"/>
                            </a:rPr>
                          </m:ctrlPr>
                        </m:fPr>
                        <m:num>
                          <m:r>
                            <a:rPr lang="en-IN" sz="1800" i="1" smtClean="0">
                              <a:latin typeface="Cambria Math"/>
                              <a:ea typeface="Cambria Math"/>
                              <a:cs typeface="Times New Roman" pitchFamily="18" charset="0"/>
                            </a:rPr>
                            <m:t>𝜕</m:t>
                          </m:r>
                          <m:r>
                            <a:rPr lang="en-US" sz="1800" b="0" i="1" smtClean="0">
                              <a:latin typeface="Cambria Math"/>
                              <a:ea typeface="Cambria Math"/>
                              <a:cs typeface="Times New Roman" pitchFamily="18" charset="0"/>
                            </a:rPr>
                            <m:t>𝑓</m:t>
                          </m:r>
                          <m:d>
                            <m:dPr>
                              <m:ctrlPr>
                                <a:rPr lang="en-US" sz="1800" b="0" i="1" smtClean="0">
                                  <a:latin typeface="Cambria Math"/>
                                  <a:ea typeface="Cambria Math"/>
                                  <a:cs typeface="Times New Roman" pitchFamily="18" charset="0"/>
                                </a:rPr>
                              </m:ctrlPr>
                            </m:dPr>
                            <m:e>
                              <m:r>
                                <a:rPr lang="en-US" sz="1800" b="0" i="1" smtClean="0">
                                  <a:latin typeface="Cambria Math"/>
                                  <a:ea typeface="Cambria Math"/>
                                  <a:cs typeface="Times New Roman" pitchFamily="18" charset="0"/>
                                </a:rPr>
                                <m:t>𝑥</m:t>
                              </m:r>
                            </m:e>
                          </m:d>
                        </m:num>
                        <m:den>
                          <m:r>
                            <a:rPr lang="en-US" sz="1800" b="0" i="1" smtClean="0">
                              <a:latin typeface="Cambria Math"/>
                              <a:cs typeface="Times New Roman" pitchFamily="18" charset="0"/>
                            </a:rPr>
                            <m:t>𝑥</m:t>
                          </m:r>
                        </m:den>
                      </m:f>
                      <m:r>
                        <a:rPr lang="en-IN" sz="1800" i="1" smtClean="0">
                          <a:latin typeface="Cambria Math"/>
                          <a:ea typeface="Cambria Math"/>
                          <a:cs typeface="Times New Roman" pitchFamily="18" charset="0"/>
                        </a:rPr>
                        <m:t>=−</m:t>
                      </m:r>
                      <m:r>
                        <a:rPr lang="en-US" sz="1800" b="0" i="1" smtClean="0">
                          <a:latin typeface="Cambria Math"/>
                          <a:ea typeface="Cambria Math"/>
                          <a:cs typeface="Times New Roman" pitchFamily="18" charset="0"/>
                        </a:rPr>
                        <m:t>2</m:t>
                      </m:r>
                      <m:sSup>
                        <m:sSupPr>
                          <m:ctrlPr>
                            <a:rPr lang="en-US" sz="1800" b="0" i="1" smtClean="0">
                              <a:latin typeface="Cambria Math"/>
                              <a:ea typeface="Cambria Math"/>
                              <a:cs typeface="Times New Roman" pitchFamily="18" charset="0"/>
                            </a:rPr>
                          </m:ctrlPr>
                        </m:sSupPr>
                        <m:e>
                          <m:r>
                            <a:rPr lang="en-US" sz="1800" b="0" i="1" smtClean="0">
                              <a:latin typeface="Cambria Math"/>
                              <a:ea typeface="Cambria Math"/>
                              <a:cs typeface="Times New Roman" pitchFamily="18" charset="0"/>
                            </a:rPr>
                            <m:t>𝑯</m:t>
                          </m:r>
                        </m:e>
                        <m:sup>
                          <m:r>
                            <a:rPr lang="en-US" sz="1800" b="0" i="1" smtClean="0">
                              <a:latin typeface="Cambria Math"/>
                              <a:ea typeface="Cambria Math"/>
                              <a:cs typeface="Times New Roman" pitchFamily="18" charset="0"/>
                            </a:rPr>
                            <m:t>𝑇</m:t>
                          </m:r>
                        </m:sup>
                      </m:sSup>
                      <m:r>
                        <a:rPr lang="en-US" sz="1800" b="0" i="1" smtClean="0">
                          <a:latin typeface="Cambria Math"/>
                          <a:ea typeface="Cambria Math"/>
                          <a:cs typeface="Times New Roman" pitchFamily="18" charset="0"/>
                        </a:rPr>
                        <m:t>𝒚</m:t>
                      </m:r>
                      <m:r>
                        <a:rPr lang="en-US" sz="1800" b="0" i="1" smtClean="0">
                          <a:latin typeface="Cambria Math"/>
                          <a:ea typeface="Cambria Math"/>
                          <a:cs typeface="Times New Roman" pitchFamily="18" charset="0"/>
                        </a:rPr>
                        <m:t>+2</m:t>
                      </m:r>
                      <m:sSup>
                        <m:sSupPr>
                          <m:ctrlPr>
                            <a:rPr lang="en-US" sz="1800" b="0" i="1" smtClean="0">
                              <a:latin typeface="Cambria Math"/>
                              <a:ea typeface="Cambria Math"/>
                              <a:cs typeface="Times New Roman" pitchFamily="18" charset="0"/>
                            </a:rPr>
                          </m:ctrlPr>
                        </m:sSupPr>
                        <m:e>
                          <m:r>
                            <a:rPr lang="en-US" sz="1800" b="0" i="1" smtClean="0">
                              <a:latin typeface="Cambria Math"/>
                              <a:ea typeface="Cambria Math"/>
                              <a:cs typeface="Times New Roman" pitchFamily="18" charset="0"/>
                            </a:rPr>
                            <m:t>𝑯</m:t>
                          </m:r>
                        </m:e>
                        <m:sup>
                          <m:r>
                            <a:rPr lang="en-US" sz="1800" b="0" i="1" smtClean="0">
                              <a:latin typeface="Cambria Math"/>
                              <a:ea typeface="Cambria Math"/>
                              <a:cs typeface="Times New Roman" pitchFamily="18" charset="0"/>
                            </a:rPr>
                            <m:t>𝑇</m:t>
                          </m:r>
                        </m:sup>
                      </m:sSup>
                      <m:r>
                        <a:rPr lang="en-US" sz="1800" b="0" i="1" smtClean="0">
                          <a:latin typeface="Cambria Math"/>
                          <a:ea typeface="Cambria Math"/>
                          <a:cs typeface="Times New Roman" pitchFamily="18" charset="0"/>
                        </a:rPr>
                        <m:t>𝑯𝒙</m:t>
                      </m:r>
                    </m:oMath>
                  </m:oMathPara>
                </a14:m>
                <a:endParaRPr lang="en-IN" sz="1800" dirty="0" smtClean="0">
                  <a:latin typeface="Times New Roman" pitchFamily="18" charset="0"/>
                  <a:cs typeface="Times New Roman" pitchFamily="18" charset="0"/>
                </a:endParaRPr>
              </a:p>
              <a:p>
                <a:pPr algn="just">
                  <a:buFont typeface="Wingdings" pitchFamily="2" charset="2"/>
                  <a:buChar char="Ø"/>
                </a:pPr>
                <a:r>
                  <a:rPr lang="en-US" sz="1800" dirty="0">
                    <a:latin typeface="Times New Roman" pitchFamily="18" charset="0"/>
                    <a:cs typeface="Times New Roman" pitchFamily="18" charset="0"/>
                  </a:rPr>
                  <a:t>At the optimal estimate of the transmit vector </a:t>
                </a:r>
                <a14:m>
                  <m:oMath xmlns:m="http://schemas.openxmlformats.org/officeDocument/2006/math">
                    <m:acc>
                      <m:accPr>
                        <m:chr m:val="̃"/>
                        <m:ctrlPr>
                          <a:rPr lang="en-US" sz="1800" i="1" smtClean="0">
                            <a:latin typeface="Cambria Math"/>
                            <a:cs typeface="Times New Roman" pitchFamily="18" charset="0"/>
                          </a:rPr>
                        </m:ctrlPr>
                      </m:accPr>
                      <m:e>
                        <m:r>
                          <a:rPr lang="en-US" sz="1800" i="1" smtClean="0">
                            <a:latin typeface="Cambria Math"/>
                            <a:ea typeface="Cambria Math"/>
                            <a:cs typeface="Times New Roman" pitchFamily="18" charset="0"/>
                          </a:rPr>
                          <m:t>𝒙</m:t>
                        </m:r>
                      </m:e>
                    </m:acc>
                  </m:oMath>
                </a14:m>
                <a:r>
                  <a:rPr lang="en-US" sz="1800" dirty="0" smtClean="0">
                    <a:latin typeface="Times New Roman" pitchFamily="18" charset="0"/>
                    <a:cs typeface="Times New Roman" pitchFamily="18" charset="0"/>
                  </a:rPr>
                  <a:t> where </a:t>
                </a:r>
                <a:r>
                  <a:rPr lang="en-US" sz="1800" dirty="0">
                    <a:latin typeface="Times New Roman" pitchFamily="18" charset="0"/>
                    <a:cs typeface="Times New Roman" pitchFamily="18" charset="0"/>
                  </a:rPr>
                  <a:t>the above error is minimized, we must have the derivative equal to </a:t>
                </a:r>
                <a:r>
                  <a:rPr lang="en-US" sz="1800" i="1" dirty="0">
                    <a:latin typeface="Times New Roman" pitchFamily="18" charset="0"/>
                    <a:cs typeface="Times New Roman" pitchFamily="18" charset="0"/>
                  </a:rPr>
                  <a:t>0</a:t>
                </a:r>
                <a:r>
                  <a:rPr lang="en-US" sz="1800" dirty="0">
                    <a:latin typeface="Times New Roman" pitchFamily="18" charset="0"/>
                    <a:cs typeface="Times New Roman" pitchFamily="18" charset="0"/>
                  </a:rPr>
                  <a:t>. Using this condition</a:t>
                </a:r>
                <a:r>
                  <a:rPr lang="en-US" sz="1800" dirty="0" smtClean="0">
                    <a:latin typeface="Times New Roman" pitchFamily="18" charset="0"/>
                    <a:cs typeface="Times New Roman" pitchFamily="18" charset="0"/>
                  </a:rPr>
                  <a:t>,</a:t>
                </a:r>
              </a:p>
              <a:p>
                <a:pPr marL="0" indent="0" algn="just">
                  <a:buNone/>
                </a:pPr>
                <a14:m>
                  <m:oMathPara xmlns:m="http://schemas.openxmlformats.org/officeDocument/2006/math">
                    <m:oMathParaPr>
                      <m:jc m:val="centerGroup"/>
                    </m:oMathParaPr>
                    <m:oMath xmlns:m="http://schemas.openxmlformats.org/officeDocument/2006/math">
                      <m:f>
                        <m:fPr>
                          <m:ctrlPr>
                            <a:rPr lang="en-IN" sz="1800" i="1" smtClean="0">
                              <a:latin typeface="Cambria Math"/>
                              <a:cs typeface="Times New Roman" pitchFamily="18" charset="0"/>
                            </a:rPr>
                          </m:ctrlPr>
                        </m:fPr>
                        <m:num>
                          <m:r>
                            <a:rPr lang="en-IN" sz="1800" i="1" smtClean="0">
                              <a:latin typeface="Cambria Math"/>
                              <a:ea typeface="Cambria Math"/>
                              <a:cs typeface="Times New Roman" pitchFamily="18" charset="0"/>
                            </a:rPr>
                            <m:t>𝜕</m:t>
                          </m:r>
                          <m:r>
                            <a:rPr lang="en-US" sz="1800" b="0" i="1" smtClean="0">
                              <a:latin typeface="Cambria Math"/>
                              <a:ea typeface="Cambria Math"/>
                              <a:cs typeface="Times New Roman" pitchFamily="18" charset="0"/>
                            </a:rPr>
                            <m:t>𝑓</m:t>
                          </m:r>
                          <m:d>
                            <m:dPr>
                              <m:ctrlPr>
                                <a:rPr lang="en-US" sz="1800" b="0" i="1" smtClean="0">
                                  <a:latin typeface="Cambria Math"/>
                                  <a:ea typeface="Cambria Math"/>
                                  <a:cs typeface="Times New Roman" pitchFamily="18" charset="0"/>
                                </a:rPr>
                              </m:ctrlPr>
                            </m:dPr>
                            <m:e>
                              <m:r>
                                <a:rPr lang="en-US" sz="1800" b="0" i="1" smtClean="0">
                                  <a:latin typeface="Cambria Math"/>
                                  <a:ea typeface="Cambria Math"/>
                                  <a:cs typeface="Times New Roman" pitchFamily="18" charset="0"/>
                                </a:rPr>
                                <m:t>𝒙</m:t>
                              </m:r>
                            </m:e>
                          </m:d>
                        </m:num>
                        <m:den>
                          <m:r>
                            <a:rPr lang="en-IN" sz="1800" i="1" smtClean="0">
                              <a:latin typeface="Cambria Math"/>
                              <a:ea typeface="Cambria Math"/>
                              <a:cs typeface="Times New Roman" pitchFamily="18" charset="0"/>
                            </a:rPr>
                            <m:t>𝒙</m:t>
                          </m:r>
                        </m:den>
                      </m:f>
                      <m:r>
                        <a:rPr lang="en-IN" sz="1800" i="1" smtClean="0">
                          <a:latin typeface="Cambria Math"/>
                          <a:ea typeface="Cambria Math"/>
                          <a:cs typeface="Times New Roman" pitchFamily="18" charset="0"/>
                        </a:rPr>
                        <m:t>=</m:t>
                      </m:r>
                      <m:r>
                        <a:rPr lang="en-US" sz="1800" b="0" i="1" smtClean="0">
                          <a:latin typeface="Cambria Math"/>
                          <a:ea typeface="Cambria Math"/>
                          <a:cs typeface="Times New Roman" pitchFamily="18" charset="0"/>
                        </a:rPr>
                        <m:t>0</m:t>
                      </m:r>
                    </m:oMath>
                  </m:oMathPara>
                </a14:m>
                <a:endParaRPr lang="en-IN" sz="18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IN" sz="1800" i="1" smtClean="0">
                          <a:latin typeface="Cambria Math"/>
                          <a:ea typeface="Cambria Math"/>
                          <a:cs typeface="Times New Roman" pitchFamily="18" charset="0"/>
                        </a:rPr>
                        <m:t>−</m:t>
                      </m:r>
                      <m:r>
                        <a:rPr lang="en-US" sz="1800" b="0" i="1" smtClean="0">
                          <a:latin typeface="Cambria Math"/>
                          <a:ea typeface="Cambria Math"/>
                          <a:cs typeface="Times New Roman" pitchFamily="18" charset="0"/>
                        </a:rPr>
                        <m:t>2</m:t>
                      </m:r>
                      <m:sSup>
                        <m:sSupPr>
                          <m:ctrlPr>
                            <a:rPr lang="en-US" sz="1800" b="0" i="1" smtClean="0">
                              <a:latin typeface="Cambria Math"/>
                              <a:ea typeface="Cambria Math"/>
                              <a:cs typeface="Times New Roman" pitchFamily="18" charset="0"/>
                            </a:rPr>
                          </m:ctrlPr>
                        </m:sSupPr>
                        <m:e>
                          <m:r>
                            <a:rPr lang="en-US" sz="1800" b="0" i="1" smtClean="0">
                              <a:latin typeface="Cambria Math"/>
                              <a:ea typeface="Cambria Math"/>
                              <a:cs typeface="Times New Roman" pitchFamily="18" charset="0"/>
                            </a:rPr>
                            <m:t>𝑯</m:t>
                          </m:r>
                        </m:e>
                        <m:sup>
                          <m:r>
                            <a:rPr lang="en-US" sz="1800" b="0" i="1" smtClean="0">
                              <a:latin typeface="Cambria Math"/>
                              <a:ea typeface="Cambria Math"/>
                              <a:cs typeface="Times New Roman" pitchFamily="18" charset="0"/>
                            </a:rPr>
                            <m:t>𝑇</m:t>
                          </m:r>
                        </m:sup>
                      </m:sSup>
                      <m:r>
                        <a:rPr lang="en-US" sz="1800" b="0" i="1" smtClean="0">
                          <a:latin typeface="Cambria Math"/>
                          <a:ea typeface="Cambria Math"/>
                          <a:cs typeface="Times New Roman" pitchFamily="18" charset="0"/>
                        </a:rPr>
                        <m:t>𝒚</m:t>
                      </m:r>
                      <m:r>
                        <a:rPr lang="en-US" sz="1800" b="0" i="1" smtClean="0">
                          <a:latin typeface="Cambria Math"/>
                          <a:ea typeface="Cambria Math"/>
                          <a:cs typeface="Times New Roman" pitchFamily="18" charset="0"/>
                        </a:rPr>
                        <m:t>+2</m:t>
                      </m:r>
                      <m:sSup>
                        <m:sSupPr>
                          <m:ctrlPr>
                            <a:rPr lang="en-US" sz="1800" b="0" i="1" smtClean="0">
                              <a:latin typeface="Cambria Math"/>
                              <a:ea typeface="Cambria Math"/>
                              <a:cs typeface="Times New Roman" pitchFamily="18" charset="0"/>
                            </a:rPr>
                          </m:ctrlPr>
                        </m:sSupPr>
                        <m:e>
                          <m:r>
                            <a:rPr lang="en-US" sz="1800" b="0" i="1" smtClean="0">
                              <a:latin typeface="Cambria Math"/>
                              <a:ea typeface="Cambria Math"/>
                              <a:cs typeface="Times New Roman" pitchFamily="18" charset="0"/>
                            </a:rPr>
                            <m:t>𝑯</m:t>
                          </m:r>
                        </m:e>
                        <m:sup>
                          <m:r>
                            <a:rPr lang="en-US" sz="1800" b="0" i="1" smtClean="0">
                              <a:latin typeface="Cambria Math"/>
                              <a:ea typeface="Cambria Math"/>
                              <a:cs typeface="Times New Roman" pitchFamily="18" charset="0"/>
                            </a:rPr>
                            <m:t>𝑇</m:t>
                          </m:r>
                        </m:sup>
                      </m:sSup>
                      <m:r>
                        <a:rPr lang="en-US" sz="1800" b="0" i="1" smtClean="0">
                          <a:latin typeface="Cambria Math"/>
                          <a:ea typeface="Cambria Math"/>
                          <a:cs typeface="Times New Roman" pitchFamily="18" charset="0"/>
                        </a:rPr>
                        <m:t>𝑯</m:t>
                      </m:r>
                      <m:acc>
                        <m:accPr>
                          <m:chr m:val="̃"/>
                          <m:ctrlPr>
                            <a:rPr lang="en-US" sz="1800" b="0" i="1" smtClean="0">
                              <a:latin typeface="Cambria Math"/>
                              <a:ea typeface="Cambria Math"/>
                              <a:cs typeface="Times New Roman" pitchFamily="18" charset="0"/>
                            </a:rPr>
                          </m:ctrlPr>
                        </m:accPr>
                        <m:e>
                          <m:r>
                            <a:rPr lang="en-US" sz="1800" b="0" i="1" smtClean="0">
                              <a:latin typeface="Cambria Math"/>
                              <a:ea typeface="Cambria Math"/>
                              <a:cs typeface="Times New Roman" pitchFamily="18" charset="0"/>
                            </a:rPr>
                            <m:t>𝒙</m:t>
                          </m:r>
                        </m:e>
                      </m:acc>
                      <m:r>
                        <a:rPr lang="en-US" sz="1800" b="0" i="1" smtClean="0">
                          <a:latin typeface="Cambria Math"/>
                          <a:ea typeface="Cambria Math"/>
                          <a:cs typeface="Times New Roman" pitchFamily="18" charset="0"/>
                        </a:rPr>
                        <m:t>=0</m:t>
                      </m:r>
                    </m:oMath>
                  </m:oMathPara>
                </a14:m>
                <a:endParaRPr lang="en-US" sz="1800" b="0" dirty="0" smtClean="0">
                  <a:latin typeface="Times New Roman" pitchFamily="18" charset="0"/>
                  <a:ea typeface="Cambria Math"/>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sSup>
                        <m:sSupPr>
                          <m:ctrlPr>
                            <a:rPr lang="en-IN" sz="1800" i="1" smtClean="0">
                              <a:latin typeface="Cambria Math"/>
                              <a:cs typeface="Times New Roman" pitchFamily="18" charset="0"/>
                            </a:rPr>
                          </m:ctrlPr>
                        </m:sSupPr>
                        <m:e>
                          <m:r>
                            <a:rPr lang="en-IN" sz="1800" i="1" smtClean="0">
                              <a:latin typeface="Cambria Math"/>
                              <a:ea typeface="Cambria Math"/>
                              <a:cs typeface="Times New Roman" pitchFamily="18" charset="0"/>
                            </a:rPr>
                            <m:t>𝑯</m:t>
                          </m:r>
                        </m:e>
                        <m:sup>
                          <m:r>
                            <a:rPr lang="en-US" sz="1800" b="0" i="1" smtClean="0">
                              <a:latin typeface="Cambria Math"/>
                              <a:cs typeface="Times New Roman" pitchFamily="18" charset="0"/>
                            </a:rPr>
                            <m:t>𝑇</m:t>
                          </m:r>
                        </m:sup>
                      </m:sSup>
                      <m:r>
                        <a:rPr lang="en-IN" sz="1800" i="1" smtClean="0">
                          <a:latin typeface="Cambria Math"/>
                          <a:ea typeface="Cambria Math"/>
                          <a:cs typeface="Times New Roman" pitchFamily="18" charset="0"/>
                        </a:rPr>
                        <m:t>𝑯</m:t>
                      </m:r>
                      <m:acc>
                        <m:accPr>
                          <m:chr m:val="̃"/>
                          <m:ctrlPr>
                            <a:rPr lang="en-IN" sz="1800" i="1" smtClean="0">
                              <a:latin typeface="Cambria Math"/>
                              <a:ea typeface="Cambria Math"/>
                              <a:cs typeface="Times New Roman" pitchFamily="18" charset="0"/>
                            </a:rPr>
                          </m:ctrlPr>
                        </m:accPr>
                        <m:e>
                          <m:r>
                            <a:rPr lang="en-IN" sz="1800" i="1" smtClean="0">
                              <a:latin typeface="Cambria Math"/>
                              <a:ea typeface="Cambria Math"/>
                              <a:cs typeface="Times New Roman" pitchFamily="18" charset="0"/>
                            </a:rPr>
                            <m:t>𝒙</m:t>
                          </m:r>
                        </m:e>
                      </m:acc>
                      <m:r>
                        <a:rPr lang="en-IN" sz="1800" i="1" smtClean="0">
                          <a:latin typeface="Cambria Math"/>
                          <a:ea typeface="Cambria Math"/>
                          <a:cs typeface="Times New Roman" pitchFamily="18" charset="0"/>
                        </a:rPr>
                        <m:t>=</m:t>
                      </m:r>
                      <m:sSup>
                        <m:sSupPr>
                          <m:ctrlPr>
                            <a:rPr lang="en-IN" sz="1800" i="1" smtClean="0">
                              <a:latin typeface="Cambria Math"/>
                              <a:ea typeface="Cambria Math"/>
                              <a:cs typeface="Times New Roman" pitchFamily="18" charset="0"/>
                            </a:rPr>
                          </m:ctrlPr>
                        </m:sSupPr>
                        <m:e>
                          <m:r>
                            <a:rPr lang="en-IN" sz="1800" i="1" smtClean="0">
                              <a:latin typeface="Cambria Math"/>
                              <a:ea typeface="Cambria Math"/>
                              <a:cs typeface="Times New Roman" pitchFamily="18" charset="0"/>
                            </a:rPr>
                            <m:t>𝑯</m:t>
                          </m:r>
                        </m:e>
                        <m:sup>
                          <m:r>
                            <a:rPr lang="en-US" sz="1800" b="0" i="1" smtClean="0">
                              <a:latin typeface="Cambria Math"/>
                              <a:ea typeface="Cambria Math"/>
                              <a:cs typeface="Times New Roman" pitchFamily="18" charset="0"/>
                            </a:rPr>
                            <m:t>𝑇</m:t>
                          </m:r>
                        </m:sup>
                      </m:sSup>
                      <m:r>
                        <a:rPr lang="en-IN" sz="1800" i="1" smtClean="0">
                          <a:latin typeface="Cambria Math"/>
                          <a:ea typeface="Cambria Math"/>
                          <a:cs typeface="Times New Roman" pitchFamily="18" charset="0"/>
                        </a:rPr>
                        <m:t>𝒚</m:t>
                      </m:r>
                    </m:oMath>
                  </m:oMathPara>
                </a14:m>
                <a:endParaRPr lang="en-IN" sz="18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acc>
                        <m:accPr>
                          <m:chr m:val="̃"/>
                          <m:ctrlPr>
                            <a:rPr lang="en-IN" sz="1800" i="1" smtClean="0">
                              <a:latin typeface="Cambria Math"/>
                              <a:cs typeface="Times New Roman" pitchFamily="18" charset="0"/>
                            </a:rPr>
                          </m:ctrlPr>
                        </m:accPr>
                        <m:e>
                          <m:r>
                            <a:rPr lang="en-IN" sz="1800" i="1" smtClean="0">
                              <a:latin typeface="Cambria Math"/>
                              <a:ea typeface="Cambria Math"/>
                              <a:cs typeface="Times New Roman" pitchFamily="18" charset="0"/>
                            </a:rPr>
                            <m:t>𝒙</m:t>
                          </m:r>
                        </m:e>
                      </m:acc>
                      <m:r>
                        <a:rPr lang="en-IN" sz="1800" i="1" smtClean="0">
                          <a:latin typeface="Cambria Math"/>
                          <a:ea typeface="Cambria Math"/>
                          <a:cs typeface="Times New Roman" pitchFamily="18" charset="0"/>
                        </a:rPr>
                        <m:t>=</m:t>
                      </m:r>
                      <m:sSup>
                        <m:sSupPr>
                          <m:ctrlPr>
                            <a:rPr lang="en-IN" sz="1800" i="1" smtClean="0">
                              <a:latin typeface="Cambria Math"/>
                              <a:ea typeface="Cambria Math"/>
                              <a:cs typeface="Times New Roman" pitchFamily="18" charset="0"/>
                            </a:rPr>
                          </m:ctrlPr>
                        </m:sSupPr>
                        <m:e>
                          <m:d>
                            <m:dPr>
                              <m:ctrlPr>
                                <a:rPr lang="en-IN" sz="1800" i="1" smtClean="0">
                                  <a:latin typeface="Cambria Math"/>
                                  <a:ea typeface="Cambria Math"/>
                                  <a:cs typeface="Times New Roman" pitchFamily="18" charset="0"/>
                                </a:rPr>
                              </m:ctrlPr>
                            </m:dPr>
                            <m:e>
                              <m:sSup>
                                <m:sSupPr>
                                  <m:ctrlPr>
                                    <a:rPr lang="en-IN" sz="1800" i="1" smtClean="0">
                                      <a:latin typeface="Cambria Math"/>
                                      <a:ea typeface="Cambria Math"/>
                                      <a:cs typeface="Times New Roman" pitchFamily="18" charset="0"/>
                                    </a:rPr>
                                  </m:ctrlPr>
                                </m:sSupPr>
                                <m:e>
                                  <m:r>
                                    <a:rPr lang="en-IN" sz="1800" i="1" smtClean="0">
                                      <a:latin typeface="Cambria Math"/>
                                      <a:ea typeface="Cambria Math"/>
                                      <a:cs typeface="Times New Roman" pitchFamily="18" charset="0"/>
                                    </a:rPr>
                                    <m:t>𝑯</m:t>
                                  </m:r>
                                </m:e>
                                <m:sup>
                                  <m:r>
                                    <a:rPr lang="en-US" sz="1800" b="0" i="1" smtClean="0">
                                      <a:latin typeface="Cambria Math"/>
                                      <a:ea typeface="Cambria Math"/>
                                      <a:cs typeface="Times New Roman" pitchFamily="18" charset="0"/>
                                    </a:rPr>
                                    <m:t>𝑇</m:t>
                                  </m:r>
                                </m:sup>
                              </m:sSup>
                              <m:r>
                                <a:rPr lang="en-IN" sz="1800" i="1" smtClean="0">
                                  <a:latin typeface="Cambria Math"/>
                                  <a:ea typeface="Cambria Math"/>
                                  <a:cs typeface="Times New Roman" pitchFamily="18" charset="0"/>
                                </a:rPr>
                                <m:t>𝑯</m:t>
                              </m:r>
                            </m:e>
                          </m:d>
                        </m:e>
                        <m:sup>
                          <m:r>
                            <a:rPr lang="en-US" sz="1800" b="0" i="1" smtClean="0">
                              <a:latin typeface="Cambria Math"/>
                              <a:ea typeface="Cambria Math"/>
                              <a:cs typeface="Times New Roman" pitchFamily="18" charset="0"/>
                            </a:rPr>
                            <m:t>−1</m:t>
                          </m:r>
                        </m:sup>
                      </m:sSup>
                      <m:sSup>
                        <m:sSupPr>
                          <m:ctrlPr>
                            <a:rPr lang="en-IN" sz="1800" i="1" smtClean="0">
                              <a:latin typeface="Cambria Math"/>
                              <a:ea typeface="Cambria Math"/>
                              <a:cs typeface="Times New Roman" pitchFamily="18" charset="0"/>
                            </a:rPr>
                          </m:ctrlPr>
                        </m:sSupPr>
                        <m:e>
                          <m:r>
                            <a:rPr lang="en-IN" sz="1800" i="1" smtClean="0">
                              <a:latin typeface="Cambria Math"/>
                              <a:ea typeface="Cambria Math"/>
                              <a:cs typeface="Times New Roman" pitchFamily="18" charset="0"/>
                            </a:rPr>
                            <m:t>𝑯</m:t>
                          </m:r>
                        </m:e>
                        <m:sup>
                          <m:r>
                            <a:rPr lang="en-US" sz="1800" b="0" i="1" smtClean="0">
                              <a:latin typeface="Cambria Math"/>
                              <a:ea typeface="Cambria Math"/>
                              <a:cs typeface="Times New Roman" pitchFamily="18" charset="0"/>
                            </a:rPr>
                            <m:t>𝑇</m:t>
                          </m:r>
                        </m:sup>
                      </m:sSup>
                      <m:r>
                        <a:rPr lang="en-IN" sz="1800" i="1" smtClean="0">
                          <a:latin typeface="Cambria Math"/>
                          <a:ea typeface="Cambria Math"/>
                          <a:cs typeface="Times New Roman" pitchFamily="18" charset="0"/>
                        </a:rPr>
                        <m:t>𝒚</m:t>
                      </m:r>
                    </m:oMath>
                  </m:oMathPara>
                </a14:m>
                <a:endParaRPr lang="en-IN" sz="1800" dirty="0" smtClean="0">
                  <a:latin typeface="Times New Roman" pitchFamily="18" charset="0"/>
                  <a:cs typeface="Times New Roman" pitchFamily="18" charset="0"/>
                </a:endParaRPr>
              </a:p>
              <a:p>
                <a:pPr algn="just">
                  <a:buFont typeface="Wingdings" pitchFamily="2" charset="2"/>
                  <a:buChar char="Ø"/>
                </a:pPr>
                <a:r>
                  <a:rPr lang="en-US" sz="1800" dirty="0">
                    <a:latin typeface="Times New Roman" pitchFamily="18" charset="0"/>
                    <a:cs typeface="Times New Roman" pitchFamily="18" charset="0"/>
                  </a:rPr>
                  <a:t>Finally, for the case of complex vectors/matrices </a:t>
                </a:r>
                <a14:m>
                  <m:oMath xmlns:m="http://schemas.openxmlformats.org/officeDocument/2006/math">
                    <m:r>
                      <a:rPr lang="en-US" sz="1800" i="1" smtClean="0">
                        <a:latin typeface="Cambria Math"/>
                        <a:cs typeface="Times New Roman" pitchFamily="18" charset="0"/>
                      </a:rPr>
                      <m:t>𝑥</m:t>
                    </m:r>
                    <m:r>
                      <a:rPr lang="en-US" sz="1800" b="0" i="1" smtClean="0">
                        <a:latin typeface="Cambria Math"/>
                        <a:cs typeface="Times New Roman" pitchFamily="18" charset="0"/>
                      </a:rPr>
                      <m:t>,</m:t>
                    </m:r>
                    <m:r>
                      <a:rPr lang="en-US" sz="1800" i="1" smtClean="0">
                        <a:latin typeface="Cambria Math"/>
                        <a:cs typeface="Times New Roman" pitchFamily="18" charset="0"/>
                      </a:rPr>
                      <m:t>𝑦</m:t>
                    </m:r>
                    <m:r>
                      <a:rPr lang="en-US" sz="1800" b="0" i="1" smtClean="0">
                        <a:latin typeface="Cambria Math"/>
                        <a:cs typeface="Times New Roman" pitchFamily="18" charset="0"/>
                      </a:rPr>
                      <m:t>,</m:t>
                    </m:r>
                    <m:r>
                      <a:rPr lang="en-US" sz="1800" i="1" smtClean="0">
                        <a:latin typeface="Cambria Math"/>
                        <a:cs typeface="Times New Roman" pitchFamily="18" charset="0"/>
                      </a:rPr>
                      <m:t>𝑯</m:t>
                    </m:r>
                    <m:r>
                      <a:rPr lang="en-US" sz="1800" b="0" i="1" smtClean="0">
                        <a:latin typeface="Cambria Math"/>
                        <a:cs typeface="Times New Roman" pitchFamily="18" charset="0"/>
                      </a:rPr>
                      <m:t>  </m:t>
                    </m:r>
                  </m:oMath>
                </a14:m>
                <a:r>
                  <a:rPr lang="en-US" sz="1800" dirty="0" smtClean="0">
                    <a:latin typeface="Times New Roman" pitchFamily="18" charset="0"/>
                    <a:cs typeface="Times New Roman" pitchFamily="18" charset="0"/>
                  </a:rPr>
                  <a:t>the </a:t>
                </a:r>
                <a:r>
                  <a:rPr lang="en-US" sz="1800" dirty="0">
                    <a:latin typeface="Times New Roman" pitchFamily="18" charset="0"/>
                    <a:cs typeface="Times New Roman" pitchFamily="18" charset="0"/>
                  </a:rPr>
                  <a:t>transpose in the above expression can be replaced by the </a:t>
                </a:r>
                <a:r>
                  <a:rPr lang="en-US" sz="1800" dirty="0" err="1" smtClean="0">
                    <a:latin typeface="Times New Roman" pitchFamily="18" charset="0"/>
                    <a:cs typeface="Times New Roman" pitchFamily="18" charset="0"/>
                  </a:rPr>
                  <a:t>Hermitian</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operator to </a:t>
                </a:r>
                <a:r>
                  <a:rPr lang="en-US" sz="1800" dirty="0" smtClean="0">
                    <a:latin typeface="Times New Roman" pitchFamily="18" charset="0"/>
                    <a:cs typeface="Times New Roman" pitchFamily="18" charset="0"/>
                  </a:rPr>
                  <a:t>yield</a:t>
                </a:r>
              </a:p>
              <a:p>
                <a:pPr marL="0" indent="0" algn="just">
                  <a:buNone/>
                </a:pPr>
                <a14:m>
                  <m:oMathPara xmlns:m="http://schemas.openxmlformats.org/officeDocument/2006/math">
                    <m:oMathParaPr>
                      <m:jc m:val="centerGroup"/>
                    </m:oMathParaPr>
                    <m:oMath xmlns:m="http://schemas.openxmlformats.org/officeDocument/2006/math">
                      <m:acc>
                        <m:accPr>
                          <m:chr m:val="̃"/>
                          <m:ctrlPr>
                            <a:rPr lang="en-IN" sz="1800" i="1" smtClean="0">
                              <a:latin typeface="Cambria Math"/>
                              <a:cs typeface="Times New Roman" pitchFamily="18" charset="0"/>
                            </a:rPr>
                          </m:ctrlPr>
                        </m:accPr>
                        <m:e>
                          <m:r>
                            <a:rPr lang="en-US" sz="1800" b="0" i="1" smtClean="0">
                              <a:latin typeface="Cambria Math"/>
                              <a:cs typeface="Times New Roman" pitchFamily="18" charset="0"/>
                            </a:rPr>
                            <m:t>𝑥</m:t>
                          </m:r>
                        </m:e>
                      </m:acc>
                      <m:r>
                        <a:rPr lang="en-IN" sz="1800" i="1" smtClean="0">
                          <a:latin typeface="Cambria Math"/>
                          <a:ea typeface="Cambria Math"/>
                          <a:cs typeface="Times New Roman" pitchFamily="18" charset="0"/>
                        </a:rPr>
                        <m:t>=</m:t>
                      </m:r>
                      <m:sSup>
                        <m:sSupPr>
                          <m:ctrlPr>
                            <a:rPr lang="en-IN" sz="1800" i="1" smtClean="0">
                              <a:latin typeface="Cambria Math"/>
                              <a:ea typeface="Cambria Math"/>
                              <a:cs typeface="Times New Roman" pitchFamily="18" charset="0"/>
                            </a:rPr>
                          </m:ctrlPr>
                        </m:sSupPr>
                        <m:e>
                          <m:d>
                            <m:dPr>
                              <m:ctrlPr>
                                <a:rPr lang="en-IN" sz="1800" i="1" smtClean="0">
                                  <a:latin typeface="Cambria Math"/>
                                  <a:ea typeface="Cambria Math"/>
                                  <a:cs typeface="Times New Roman" pitchFamily="18" charset="0"/>
                                </a:rPr>
                              </m:ctrlPr>
                            </m:dPr>
                            <m:e>
                              <m:sSup>
                                <m:sSupPr>
                                  <m:ctrlPr>
                                    <a:rPr lang="en-IN" sz="1800" i="1" smtClean="0">
                                      <a:latin typeface="Cambria Math"/>
                                      <a:ea typeface="Cambria Math"/>
                                      <a:cs typeface="Times New Roman" pitchFamily="18" charset="0"/>
                                    </a:rPr>
                                  </m:ctrlPr>
                                </m:sSupPr>
                                <m:e>
                                  <m:r>
                                    <a:rPr lang="en-IN" sz="1800" i="1" smtClean="0">
                                      <a:latin typeface="Cambria Math"/>
                                      <a:ea typeface="Cambria Math"/>
                                      <a:cs typeface="Times New Roman" pitchFamily="18" charset="0"/>
                                    </a:rPr>
                                    <m:t>𝑯</m:t>
                                  </m:r>
                                </m:e>
                                <m:sup>
                                  <m:r>
                                    <a:rPr lang="en-US" sz="1800" b="0" i="1" smtClean="0">
                                      <a:latin typeface="Cambria Math"/>
                                      <a:ea typeface="Cambria Math"/>
                                      <a:cs typeface="Times New Roman" pitchFamily="18" charset="0"/>
                                    </a:rPr>
                                    <m:t>𝐻</m:t>
                                  </m:r>
                                </m:sup>
                              </m:sSup>
                              <m:r>
                                <a:rPr lang="en-IN" sz="1800" i="1" smtClean="0">
                                  <a:latin typeface="Cambria Math"/>
                                  <a:ea typeface="Cambria Math"/>
                                  <a:cs typeface="Times New Roman" pitchFamily="18" charset="0"/>
                                </a:rPr>
                                <m:t>𝑯</m:t>
                              </m:r>
                            </m:e>
                          </m:d>
                        </m:e>
                        <m:sup>
                          <m:r>
                            <a:rPr lang="en-US" sz="1800" b="0" i="1" smtClean="0">
                              <a:latin typeface="Cambria Math"/>
                              <a:ea typeface="Cambria Math"/>
                              <a:cs typeface="Times New Roman" pitchFamily="18" charset="0"/>
                            </a:rPr>
                            <m:t>−1</m:t>
                          </m:r>
                        </m:sup>
                      </m:sSup>
                      <m:sSup>
                        <m:sSupPr>
                          <m:ctrlPr>
                            <a:rPr lang="en-IN" sz="1800" i="1" smtClean="0">
                              <a:latin typeface="Cambria Math"/>
                              <a:ea typeface="Cambria Math"/>
                              <a:cs typeface="Times New Roman" pitchFamily="18" charset="0"/>
                            </a:rPr>
                          </m:ctrlPr>
                        </m:sSupPr>
                        <m:e>
                          <m:r>
                            <a:rPr lang="en-IN" sz="1800" i="1" smtClean="0">
                              <a:latin typeface="Cambria Math"/>
                              <a:ea typeface="Cambria Math"/>
                              <a:cs typeface="Times New Roman" pitchFamily="18" charset="0"/>
                            </a:rPr>
                            <m:t>𝑯</m:t>
                          </m:r>
                        </m:e>
                        <m:sup>
                          <m:r>
                            <a:rPr lang="en-US" sz="1800" b="0" i="1" smtClean="0">
                              <a:latin typeface="Cambria Math"/>
                              <a:ea typeface="Cambria Math"/>
                              <a:cs typeface="Times New Roman" pitchFamily="18" charset="0"/>
                            </a:rPr>
                            <m:t>𝐻</m:t>
                          </m:r>
                        </m:sup>
                      </m:sSup>
                      <m:r>
                        <a:rPr lang="en-IN" sz="1800" i="1" smtClean="0">
                          <a:latin typeface="Cambria Math"/>
                          <a:ea typeface="Cambria Math"/>
                          <a:cs typeface="Times New Roman" pitchFamily="18" charset="0"/>
                        </a:rPr>
                        <m:t>𝒚</m:t>
                      </m:r>
                    </m:oMath>
                  </m:oMathPara>
                </a14:m>
                <a:endParaRPr lang="en-IN" sz="1800" dirty="0" smtClean="0">
                  <a:latin typeface="Times New Roman" pitchFamily="18" charset="0"/>
                  <a:cs typeface="Times New Roman" pitchFamily="18" charset="0"/>
                </a:endParaRPr>
              </a:p>
              <a:p>
                <a:pPr algn="just">
                  <a:buFont typeface="Wingdings" pitchFamily="2" charset="2"/>
                  <a:buChar char="Ø"/>
                </a:pPr>
                <a:r>
                  <a:rPr lang="en-US" sz="1800" dirty="0">
                    <a:latin typeface="Times New Roman" pitchFamily="18" charset="0"/>
                    <a:cs typeface="Times New Roman" pitchFamily="18" charset="0"/>
                  </a:rPr>
                  <a:t>The above decoder for the MIMO wireless system to decode the transmitted symbol vector x from the received symbol vector y is termed the </a:t>
                </a:r>
                <a:r>
                  <a:rPr lang="en-US" sz="1800" b="1" i="1" dirty="0">
                    <a:latin typeface="Times New Roman" pitchFamily="18" charset="0"/>
                    <a:cs typeface="Times New Roman" pitchFamily="18" charset="0"/>
                  </a:rPr>
                  <a:t>zero-forcing receiver or simply the ZF receiver</a:t>
                </a:r>
                <a:r>
                  <a:rPr lang="en-US" sz="1800" dirty="0">
                    <a:latin typeface="Times New Roman" pitchFamily="18" charset="0"/>
                    <a:cs typeface="Times New Roman" pitchFamily="18" charset="0"/>
                  </a:rPr>
                  <a:t>. Hence, the zero-forcing decoder can be expressed </a:t>
                </a:r>
                <a:r>
                  <a:rPr lang="en-US" sz="18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acc>
                        <m:accPr>
                          <m:chr m:val="̃"/>
                          <m:ctrlPr>
                            <a:rPr lang="en-IN" sz="1800" i="1" smtClean="0">
                              <a:latin typeface="Cambria Math"/>
                              <a:cs typeface="Times New Roman" pitchFamily="18" charset="0"/>
                            </a:rPr>
                          </m:ctrlPr>
                        </m:accPr>
                        <m:e>
                          <m:sSub>
                            <m:sSubPr>
                              <m:ctrlPr>
                                <a:rPr lang="en-IN" sz="1800" i="1" smtClean="0">
                                  <a:latin typeface="Cambria Math"/>
                                  <a:cs typeface="Times New Roman" pitchFamily="18" charset="0"/>
                                </a:rPr>
                              </m:ctrlPr>
                            </m:sSubPr>
                            <m:e>
                              <m:r>
                                <a:rPr lang="en-IN" sz="1800" i="1" smtClean="0">
                                  <a:latin typeface="Cambria Math"/>
                                  <a:cs typeface="Times New Roman" pitchFamily="18" charset="0"/>
                                </a:rPr>
                                <m:t>𝒙</m:t>
                              </m:r>
                            </m:e>
                            <m:sub>
                              <m:r>
                                <a:rPr lang="en-US" sz="1800" b="0" i="1" smtClean="0">
                                  <a:latin typeface="Cambria Math"/>
                                  <a:cs typeface="Times New Roman" pitchFamily="18" charset="0"/>
                                </a:rPr>
                                <m:t>𝑍𝐹</m:t>
                              </m:r>
                            </m:sub>
                          </m:sSub>
                        </m:e>
                      </m:acc>
                      <m:r>
                        <a:rPr lang="en-IN" sz="1800" i="1" smtClean="0">
                          <a:latin typeface="Cambria Math"/>
                          <a:ea typeface="Cambria Math"/>
                          <a:cs typeface="Times New Roman" pitchFamily="18" charset="0"/>
                        </a:rPr>
                        <m:t>=</m:t>
                      </m:r>
                      <m:sSup>
                        <m:sSupPr>
                          <m:ctrlPr>
                            <a:rPr lang="en-IN" sz="1800" i="1">
                              <a:latin typeface="Cambria Math"/>
                              <a:ea typeface="Cambria Math"/>
                              <a:cs typeface="Times New Roman" pitchFamily="18" charset="0"/>
                            </a:rPr>
                          </m:ctrlPr>
                        </m:sSupPr>
                        <m:e>
                          <m:d>
                            <m:dPr>
                              <m:ctrlPr>
                                <a:rPr lang="en-IN" sz="1800" i="1">
                                  <a:latin typeface="Cambria Math"/>
                                  <a:ea typeface="Cambria Math"/>
                                  <a:cs typeface="Times New Roman" pitchFamily="18" charset="0"/>
                                </a:rPr>
                              </m:ctrlPr>
                            </m:dPr>
                            <m:e>
                              <m:sSup>
                                <m:sSupPr>
                                  <m:ctrlPr>
                                    <a:rPr lang="en-IN" sz="1800" i="1">
                                      <a:latin typeface="Cambria Math"/>
                                      <a:ea typeface="Cambria Math"/>
                                      <a:cs typeface="Times New Roman" pitchFamily="18" charset="0"/>
                                    </a:rPr>
                                  </m:ctrlPr>
                                </m:sSupPr>
                                <m:e>
                                  <m:r>
                                    <a:rPr lang="en-IN" sz="1800" i="1">
                                      <a:latin typeface="Cambria Math"/>
                                      <a:ea typeface="Cambria Math"/>
                                      <a:cs typeface="Times New Roman" pitchFamily="18" charset="0"/>
                                    </a:rPr>
                                    <m:t>𝑯</m:t>
                                  </m:r>
                                </m:e>
                                <m:sup>
                                  <m:r>
                                    <a:rPr lang="en-US" sz="1800" i="1">
                                      <a:latin typeface="Cambria Math"/>
                                      <a:ea typeface="Cambria Math"/>
                                      <a:cs typeface="Times New Roman" pitchFamily="18" charset="0"/>
                                    </a:rPr>
                                    <m:t>𝐻</m:t>
                                  </m:r>
                                </m:sup>
                              </m:sSup>
                              <m:r>
                                <a:rPr lang="en-IN" sz="1800" i="1">
                                  <a:latin typeface="Cambria Math"/>
                                  <a:ea typeface="Cambria Math"/>
                                  <a:cs typeface="Times New Roman" pitchFamily="18" charset="0"/>
                                </a:rPr>
                                <m:t>𝑯</m:t>
                              </m:r>
                            </m:e>
                          </m:d>
                        </m:e>
                        <m:sup>
                          <m:r>
                            <a:rPr lang="en-US" sz="1800" i="1">
                              <a:latin typeface="Cambria Math"/>
                              <a:ea typeface="Cambria Math"/>
                              <a:cs typeface="Times New Roman" pitchFamily="18" charset="0"/>
                            </a:rPr>
                            <m:t>−1</m:t>
                          </m:r>
                        </m:sup>
                      </m:sSup>
                      <m:sSup>
                        <m:sSupPr>
                          <m:ctrlPr>
                            <a:rPr lang="en-IN" sz="1800" i="1">
                              <a:latin typeface="Cambria Math"/>
                              <a:ea typeface="Cambria Math"/>
                              <a:cs typeface="Times New Roman" pitchFamily="18" charset="0"/>
                            </a:rPr>
                          </m:ctrlPr>
                        </m:sSupPr>
                        <m:e>
                          <m:r>
                            <a:rPr lang="en-IN" sz="1800" i="1">
                              <a:latin typeface="Cambria Math"/>
                              <a:ea typeface="Cambria Math"/>
                              <a:cs typeface="Times New Roman" pitchFamily="18" charset="0"/>
                            </a:rPr>
                            <m:t>𝑯</m:t>
                          </m:r>
                        </m:e>
                        <m:sup>
                          <m:r>
                            <a:rPr lang="en-US" sz="1800" i="1">
                              <a:latin typeface="Cambria Math"/>
                              <a:ea typeface="Cambria Math"/>
                              <a:cs typeface="Times New Roman" pitchFamily="18" charset="0"/>
                            </a:rPr>
                            <m:t>𝐻</m:t>
                          </m:r>
                        </m:sup>
                      </m:sSup>
                      <m:r>
                        <a:rPr lang="en-IN" sz="1800" i="1">
                          <a:latin typeface="Cambria Math"/>
                          <a:ea typeface="Cambria Math"/>
                          <a:cs typeface="Times New Roman" pitchFamily="18" charset="0"/>
                        </a:rPr>
                        <m:t>𝒚</m:t>
                      </m:r>
                      <m:r>
                        <a:rPr lang="en-US" sz="1800" b="0" i="1" smtClean="0">
                          <a:latin typeface="Cambria Math"/>
                          <a:ea typeface="Cambria Math"/>
                          <a:cs typeface="Times New Roman" pitchFamily="18" charset="0"/>
                        </a:rPr>
                        <m:t>−−−−2</m:t>
                      </m:r>
                    </m:oMath>
                  </m:oMathPara>
                </a14:m>
                <a:endParaRPr lang="en-IN" sz="1800" dirty="0">
                  <a:latin typeface="Times New Roman" pitchFamily="18" charset="0"/>
                  <a:cs typeface="Times New Roman" pitchFamily="18" charset="0"/>
                </a:endParaRPr>
              </a:p>
              <a:p>
                <a:pPr marL="0" indent="0" algn="just">
                  <a:buNone/>
                </a:pPr>
                <a:endParaRPr lang="en-IN" sz="18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7" y="911225"/>
                <a:ext cx="11614727" cy="5157066"/>
              </a:xfrm>
              <a:blipFill rotWithShape="1">
                <a:blip r:embed="rId4"/>
                <a:stretch>
                  <a:fillRect l="-367" t="-1064" r="-420"/>
                </a:stretch>
              </a:blipFill>
            </p:spPr>
            <p:txBody>
              <a:bodyPr/>
              <a:lstStyle/>
              <a:p>
                <a:r>
                  <a:rPr lang="en-IN">
                    <a:noFill/>
                  </a:rPr>
                  <a:t> </a:t>
                </a:r>
              </a:p>
            </p:txBody>
          </p:sp>
        </mc:Fallback>
      </mc:AlternateContent>
    </p:spTree>
    <p:extLst>
      <p:ext uri="{BB962C8B-B14F-4D97-AF65-F5344CB8AC3E}">
        <p14:creationId xmlns:p14="http://schemas.microsoft.com/office/powerpoint/2010/main" val="2583483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954107"/>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p>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 </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11/58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36" name="Shape 2599">
            <a:extLst>
              <a:ext uri="{FF2B5EF4-FFF2-40B4-BE49-F238E27FC236}">
                <a16:creationId xmlns:a16="http://schemas.microsoft.com/office/drawing/2014/main" xmlns="" id="{A2518DE7-6723-46F1-8EAD-1371E9F8182C}"/>
              </a:ext>
            </a:extLst>
          </p:cNvPr>
          <p:cNvSpPr/>
          <p:nvPr/>
        </p:nvSpPr>
        <p:spPr>
          <a:xfrm>
            <a:off x="7708713" y="2547094"/>
            <a:ext cx="316577" cy="316577"/>
          </a:xfrm>
          <a:custGeom>
            <a:avLst/>
            <a:gdLst/>
            <a:ahLst/>
            <a:cxnLst>
              <a:cxn ang="0">
                <a:pos x="wd2" y="hd2"/>
              </a:cxn>
              <a:cxn ang="5400000">
                <a:pos x="wd2" y="hd2"/>
              </a:cxn>
              <a:cxn ang="10800000">
                <a:pos x="wd2" y="hd2"/>
              </a:cxn>
              <a:cxn ang="16200000">
                <a:pos x="wd2" y="hd2"/>
              </a:cxn>
            </a:cxnLst>
            <a:rect l="0" t="0" r="r" b="b"/>
            <a:pathLst>
              <a:path w="21600" h="21600" extrusionOk="0">
                <a:moveTo>
                  <a:pt x="6382" y="7855"/>
                </a:moveTo>
                <a:cubicBezTo>
                  <a:pt x="6653" y="7855"/>
                  <a:pt x="6873" y="7635"/>
                  <a:pt x="6873" y="7364"/>
                </a:cubicBezTo>
                <a:cubicBezTo>
                  <a:pt x="6873" y="7092"/>
                  <a:pt x="6653" y="6873"/>
                  <a:pt x="6382" y="6873"/>
                </a:cubicBezTo>
                <a:cubicBezTo>
                  <a:pt x="6111" y="6873"/>
                  <a:pt x="5891" y="7092"/>
                  <a:pt x="5891" y="7364"/>
                </a:cubicBezTo>
                <a:cubicBezTo>
                  <a:pt x="5891" y="7635"/>
                  <a:pt x="6111" y="7855"/>
                  <a:pt x="6382" y="7855"/>
                </a:cubicBezTo>
                <a:moveTo>
                  <a:pt x="6873" y="10800"/>
                </a:moveTo>
                <a:lnTo>
                  <a:pt x="10800" y="10800"/>
                </a:lnTo>
                <a:lnTo>
                  <a:pt x="10800" y="13746"/>
                </a:lnTo>
                <a:lnTo>
                  <a:pt x="6873" y="13746"/>
                </a:lnTo>
                <a:cubicBezTo>
                  <a:pt x="6873" y="13746"/>
                  <a:pt x="6873" y="10800"/>
                  <a:pt x="6873" y="10800"/>
                </a:cubicBezTo>
                <a:close/>
                <a:moveTo>
                  <a:pt x="6382" y="14727"/>
                </a:moveTo>
                <a:lnTo>
                  <a:pt x="11291" y="14727"/>
                </a:lnTo>
                <a:cubicBezTo>
                  <a:pt x="11562" y="14727"/>
                  <a:pt x="11782" y="14508"/>
                  <a:pt x="11782" y="14236"/>
                </a:cubicBezTo>
                <a:lnTo>
                  <a:pt x="11782" y="10309"/>
                </a:lnTo>
                <a:cubicBezTo>
                  <a:pt x="11782" y="10038"/>
                  <a:pt x="11562" y="9818"/>
                  <a:pt x="11291" y="9818"/>
                </a:cubicBezTo>
                <a:lnTo>
                  <a:pt x="6382" y="9818"/>
                </a:lnTo>
                <a:cubicBezTo>
                  <a:pt x="6111" y="9818"/>
                  <a:pt x="5891" y="10038"/>
                  <a:pt x="5891" y="10309"/>
                </a:cubicBezTo>
                <a:lnTo>
                  <a:pt x="5891" y="14236"/>
                </a:lnTo>
                <a:cubicBezTo>
                  <a:pt x="5891" y="14508"/>
                  <a:pt x="6111" y="14727"/>
                  <a:pt x="6382" y="14727"/>
                </a:cubicBezTo>
                <a:moveTo>
                  <a:pt x="8345" y="7855"/>
                </a:moveTo>
                <a:cubicBezTo>
                  <a:pt x="8616" y="7855"/>
                  <a:pt x="8836" y="7635"/>
                  <a:pt x="8836" y="7364"/>
                </a:cubicBezTo>
                <a:cubicBezTo>
                  <a:pt x="8836" y="7092"/>
                  <a:pt x="8616" y="6873"/>
                  <a:pt x="8345" y="6873"/>
                </a:cubicBezTo>
                <a:cubicBezTo>
                  <a:pt x="8075" y="6873"/>
                  <a:pt x="7855" y="7092"/>
                  <a:pt x="7855" y="7364"/>
                </a:cubicBezTo>
                <a:cubicBezTo>
                  <a:pt x="7855" y="7635"/>
                  <a:pt x="8075" y="7855"/>
                  <a:pt x="8345" y="7855"/>
                </a:cubicBezTo>
                <a:moveTo>
                  <a:pt x="20618" y="20618"/>
                </a:moveTo>
                <a:lnTo>
                  <a:pt x="2945" y="20618"/>
                </a:lnTo>
                <a:cubicBezTo>
                  <a:pt x="1861" y="20618"/>
                  <a:pt x="982" y="19739"/>
                  <a:pt x="982" y="18655"/>
                </a:cubicBezTo>
                <a:lnTo>
                  <a:pt x="982" y="7855"/>
                </a:lnTo>
                <a:lnTo>
                  <a:pt x="2945" y="7855"/>
                </a:lnTo>
                <a:lnTo>
                  <a:pt x="2945" y="18164"/>
                </a:lnTo>
                <a:cubicBezTo>
                  <a:pt x="2945" y="18435"/>
                  <a:pt x="3166" y="18655"/>
                  <a:pt x="3436" y="18655"/>
                </a:cubicBezTo>
                <a:cubicBezTo>
                  <a:pt x="3707" y="18655"/>
                  <a:pt x="3927" y="18435"/>
                  <a:pt x="3927" y="18164"/>
                </a:cubicBezTo>
                <a:lnTo>
                  <a:pt x="3927" y="4909"/>
                </a:lnTo>
                <a:lnTo>
                  <a:pt x="20618" y="4909"/>
                </a:lnTo>
                <a:cubicBezTo>
                  <a:pt x="20618" y="4909"/>
                  <a:pt x="20618" y="20618"/>
                  <a:pt x="20618" y="20618"/>
                </a:cubicBezTo>
                <a:close/>
                <a:moveTo>
                  <a:pt x="20618" y="3927"/>
                </a:moveTo>
                <a:lnTo>
                  <a:pt x="3927" y="3927"/>
                </a:lnTo>
                <a:cubicBezTo>
                  <a:pt x="3385" y="3927"/>
                  <a:pt x="2945" y="4367"/>
                  <a:pt x="2945" y="4909"/>
                </a:cubicBezTo>
                <a:lnTo>
                  <a:pt x="2945" y="6873"/>
                </a:lnTo>
                <a:lnTo>
                  <a:pt x="982" y="6873"/>
                </a:lnTo>
                <a:cubicBezTo>
                  <a:pt x="440" y="6873"/>
                  <a:pt x="0" y="7313"/>
                  <a:pt x="0" y="7855"/>
                </a:cubicBezTo>
                <a:lnTo>
                  <a:pt x="0" y="18655"/>
                </a:lnTo>
                <a:cubicBezTo>
                  <a:pt x="0" y="20282"/>
                  <a:pt x="1319" y="21600"/>
                  <a:pt x="2945" y="21600"/>
                </a:cubicBezTo>
                <a:lnTo>
                  <a:pt x="20618" y="21600"/>
                </a:lnTo>
                <a:cubicBezTo>
                  <a:pt x="21160" y="21600"/>
                  <a:pt x="21600" y="21160"/>
                  <a:pt x="21600" y="20618"/>
                </a:cubicBezTo>
                <a:lnTo>
                  <a:pt x="21600" y="4909"/>
                </a:lnTo>
                <a:cubicBezTo>
                  <a:pt x="21600" y="4367"/>
                  <a:pt x="21160" y="3927"/>
                  <a:pt x="20618" y="3927"/>
                </a:cubicBezTo>
                <a:moveTo>
                  <a:pt x="6382" y="16691"/>
                </a:moveTo>
                <a:lnTo>
                  <a:pt x="18164" y="16691"/>
                </a:lnTo>
                <a:cubicBezTo>
                  <a:pt x="18434" y="16691"/>
                  <a:pt x="18655" y="16472"/>
                  <a:pt x="18655" y="16200"/>
                </a:cubicBezTo>
                <a:cubicBezTo>
                  <a:pt x="18655" y="15929"/>
                  <a:pt x="18434" y="15710"/>
                  <a:pt x="18164" y="15710"/>
                </a:cubicBezTo>
                <a:lnTo>
                  <a:pt x="6382" y="15710"/>
                </a:lnTo>
                <a:cubicBezTo>
                  <a:pt x="6111" y="15710"/>
                  <a:pt x="5891" y="15929"/>
                  <a:pt x="5891" y="16200"/>
                </a:cubicBezTo>
                <a:cubicBezTo>
                  <a:pt x="5891" y="16472"/>
                  <a:pt x="6111" y="16691"/>
                  <a:pt x="6382" y="16691"/>
                </a:cubicBezTo>
                <a:moveTo>
                  <a:pt x="10309" y="7855"/>
                </a:moveTo>
                <a:lnTo>
                  <a:pt x="14236" y="7855"/>
                </a:lnTo>
                <a:cubicBezTo>
                  <a:pt x="14507" y="7855"/>
                  <a:pt x="14727" y="7635"/>
                  <a:pt x="14727" y="7364"/>
                </a:cubicBezTo>
                <a:cubicBezTo>
                  <a:pt x="14727" y="7092"/>
                  <a:pt x="14507" y="6873"/>
                  <a:pt x="14236" y="6873"/>
                </a:cubicBezTo>
                <a:lnTo>
                  <a:pt x="10309" y="6873"/>
                </a:lnTo>
                <a:cubicBezTo>
                  <a:pt x="10038" y="6873"/>
                  <a:pt x="9818" y="7092"/>
                  <a:pt x="9818" y="7364"/>
                </a:cubicBezTo>
                <a:cubicBezTo>
                  <a:pt x="9818" y="7635"/>
                  <a:pt x="10038" y="7855"/>
                  <a:pt x="10309" y="7855"/>
                </a:cubicBezTo>
                <a:moveTo>
                  <a:pt x="6382" y="18655"/>
                </a:moveTo>
                <a:lnTo>
                  <a:pt x="18164" y="18655"/>
                </a:lnTo>
                <a:cubicBezTo>
                  <a:pt x="18434" y="18655"/>
                  <a:pt x="18655" y="18435"/>
                  <a:pt x="18655" y="18164"/>
                </a:cubicBezTo>
                <a:cubicBezTo>
                  <a:pt x="18655" y="17893"/>
                  <a:pt x="18434" y="17673"/>
                  <a:pt x="18164" y="17673"/>
                </a:cubicBezTo>
                <a:lnTo>
                  <a:pt x="6382" y="17673"/>
                </a:lnTo>
                <a:cubicBezTo>
                  <a:pt x="6111" y="17673"/>
                  <a:pt x="5891" y="17893"/>
                  <a:pt x="5891" y="18164"/>
                </a:cubicBezTo>
                <a:cubicBezTo>
                  <a:pt x="5891" y="18435"/>
                  <a:pt x="6111" y="18655"/>
                  <a:pt x="6382" y="18655"/>
                </a:cubicBezTo>
                <a:moveTo>
                  <a:pt x="4909" y="2945"/>
                </a:moveTo>
                <a:lnTo>
                  <a:pt x="20127" y="2945"/>
                </a:lnTo>
                <a:cubicBezTo>
                  <a:pt x="20398" y="2945"/>
                  <a:pt x="20618" y="2726"/>
                  <a:pt x="20618" y="2455"/>
                </a:cubicBezTo>
                <a:cubicBezTo>
                  <a:pt x="20618" y="2184"/>
                  <a:pt x="20398" y="1964"/>
                  <a:pt x="20127" y="1964"/>
                </a:cubicBezTo>
                <a:lnTo>
                  <a:pt x="4909" y="1964"/>
                </a:lnTo>
                <a:cubicBezTo>
                  <a:pt x="4638" y="1964"/>
                  <a:pt x="4418" y="2184"/>
                  <a:pt x="4418" y="2455"/>
                </a:cubicBezTo>
                <a:cubicBezTo>
                  <a:pt x="4418" y="2726"/>
                  <a:pt x="4638" y="2945"/>
                  <a:pt x="4909" y="2945"/>
                </a:cubicBezTo>
                <a:moveTo>
                  <a:pt x="18164" y="11783"/>
                </a:moveTo>
                <a:lnTo>
                  <a:pt x="14236" y="11783"/>
                </a:lnTo>
                <a:cubicBezTo>
                  <a:pt x="13966" y="11783"/>
                  <a:pt x="13745" y="12001"/>
                  <a:pt x="13745" y="12273"/>
                </a:cubicBezTo>
                <a:cubicBezTo>
                  <a:pt x="13745" y="12544"/>
                  <a:pt x="13966" y="12764"/>
                  <a:pt x="14236" y="12764"/>
                </a:cubicBezTo>
                <a:lnTo>
                  <a:pt x="18164" y="12764"/>
                </a:lnTo>
                <a:cubicBezTo>
                  <a:pt x="18434" y="12764"/>
                  <a:pt x="18655" y="12544"/>
                  <a:pt x="18655" y="12273"/>
                </a:cubicBezTo>
                <a:cubicBezTo>
                  <a:pt x="18655" y="12001"/>
                  <a:pt x="18434" y="11783"/>
                  <a:pt x="18164" y="11783"/>
                </a:cubicBezTo>
                <a:moveTo>
                  <a:pt x="6382" y="982"/>
                </a:moveTo>
                <a:lnTo>
                  <a:pt x="19145" y="982"/>
                </a:lnTo>
                <a:cubicBezTo>
                  <a:pt x="19416" y="982"/>
                  <a:pt x="19636" y="762"/>
                  <a:pt x="19636" y="491"/>
                </a:cubicBezTo>
                <a:cubicBezTo>
                  <a:pt x="19636" y="220"/>
                  <a:pt x="19416" y="0"/>
                  <a:pt x="19145" y="0"/>
                </a:cubicBezTo>
                <a:lnTo>
                  <a:pt x="6382" y="0"/>
                </a:lnTo>
                <a:cubicBezTo>
                  <a:pt x="6111" y="0"/>
                  <a:pt x="5891" y="220"/>
                  <a:pt x="5891" y="491"/>
                </a:cubicBezTo>
                <a:cubicBezTo>
                  <a:pt x="5891" y="762"/>
                  <a:pt x="6111" y="982"/>
                  <a:pt x="6382" y="982"/>
                </a:cubicBezTo>
                <a:moveTo>
                  <a:pt x="18164" y="13746"/>
                </a:moveTo>
                <a:lnTo>
                  <a:pt x="14236" y="13746"/>
                </a:lnTo>
                <a:cubicBezTo>
                  <a:pt x="13966" y="13746"/>
                  <a:pt x="13745" y="13965"/>
                  <a:pt x="13745" y="14236"/>
                </a:cubicBezTo>
                <a:cubicBezTo>
                  <a:pt x="13745" y="14508"/>
                  <a:pt x="13966" y="14727"/>
                  <a:pt x="14236" y="14727"/>
                </a:cubicBezTo>
                <a:lnTo>
                  <a:pt x="18164" y="14727"/>
                </a:lnTo>
                <a:cubicBezTo>
                  <a:pt x="18434" y="14727"/>
                  <a:pt x="18655" y="14508"/>
                  <a:pt x="18655" y="14236"/>
                </a:cubicBezTo>
                <a:cubicBezTo>
                  <a:pt x="18655" y="13965"/>
                  <a:pt x="18434" y="13746"/>
                  <a:pt x="18164" y="13746"/>
                </a:cubicBezTo>
                <a:moveTo>
                  <a:pt x="16200" y="7855"/>
                </a:moveTo>
                <a:cubicBezTo>
                  <a:pt x="16471" y="7855"/>
                  <a:pt x="16691" y="7635"/>
                  <a:pt x="16691" y="7364"/>
                </a:cubicBezTo>
                <a:cubicBezTo>
                  <a:pt x="16691" y="7092"/>
                  <a:pt x="16471" y="6873"/>
                  <a:pt x="16200" y="6873"/>
                </a:cubicBezTo>
                <a:cubicBezTo>
                  <a:pt x="15929" y="6873"/>
                  <a:pt x="15709" y="7092"/>
                  <a:pt x="15709" y="7364"/>
                </a:cubicBezTo>
                <a:cubicBezTo>
                  <a:pt x="15709" y="7635"/>
                  <a:pt x="15929" y="7855"/>
                  <a:pt x="16200" y="7855"/>
                </a:cubicBezTo>
                <a:moveTo>
                  <a:pt x="18164" y="7855"/>
                </a:moveTo>
                <a:cubicBezTo>
                  <a:pt x="18434" y="7855"/>
                  <a:pt x="18655" y="7635"/>
                  <a:pt x="18655" y="7364"/>
                </a:cubicBezTo>
                <a:cubicBezTo>
                  <a:pt x="18655" y="7092"/>
                  <a:pt x="18434" y="6873"/>
                  <a:pt x="18164" y="6873"/>
                </a:cubicBezTo>
                <a:cubicBezTo>
                  <a:pt x="17893" y="6873"/>
                  <a:pt x="17673" y="7092"/>
                  <a:pt x="17673" y="7364"/>
                </a:cubicBezTo>
                <a:cubicBezTo>
                  <a:pt x="17673" y="7635"/>
                  <a:pt x="17893" y="7855"/>
                  <a:pt x="18164" y="7855"/>
                </a:cubicBezTo>
                <a:moveTo>
                  <a:pt x="18164" y="9818"/>
                </a:moveTo>
                <a:lnTo>
                  <a:pt x="14236" y="9818"/>
                </a:lnTo>
                <a:cubicBezTo>
                  <a:pt x="13966" y="9818"/>
                  <a:pt x="13745" y="10038"/>
                  <a:pt x="13745" y="10309"/>
                </a:cubicBezTo>
                <a:cubicBezTo>
                  <a:pt x="13745" y="10581"/>
                  <a:pt x="13966" y="10800"/>
                  <a:pt x="14236" y="10800"/>
                </a:cubicBezTo>
                <a:lnTo>
                  <a:pt x="18164" y="10800"/>
                </a:lnTo>
                <a:cubicBezTo>
                  <a:pt x="18434" y="10800"/>
                  <a:pt x="18655" y="10581"/>
                  <a:pt x="18655" y="10309"/>
                </a:cubicBezTo>
                <a:cubicBezTo>
                  <a:pt x="18655" y="10038"/>
                  <a:pt x="18434" y="9818"/>
                  <a:pt x="18164" y="9818"/>
                </a:cubicBezTo>
              </a:path>
            </a:pathLst>
          </a:custGeom>
          <a:solidFill>
            <a:schemeClr val="bg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Source Sans Pro Light" charset="0"/>
              <a:cs typeface="Arial" panose="020B0604020202020204" pitchFamily="34" charset="0"/>
              <a:sym typeface="Gill Sans"/>
            </a:endParaRPr>
          </a:p>
        </p:txBody>
      </p:sp>
      <p:sp>
        <p:nvSpPr>
          <p:cNvPr id="37" name="Shape 2723">
            <a:extLst>
              <a:ext uri="{FF2B5EF4-FFF2-40B4-BE49-F238E27FC236}">
                <a16:creationId xmlns:a16="http://schemas.microsoft.com/office/drawing/2014/main" xmlns="" id="{C967ACB9-9297-4EDB-A9C3-B62C8EDF505D}"/>
              </a:ext>
            </a:extLst>
          </p:cNvPr>
          <p:cNvSpPr/>
          <p:nvPr/>
        </p:nvSpPr>
        <p:spPr>
          <a:xfrm>
            <a:off x="954935" y="2533933"/>
            <a:ext cx="342898" cy="34289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8345" y="10309"/>
                </a:moveTo>
                <a:lnTo>
                  <a:pt x="7899" y="10309"/>
                </a:lnTo>
                <a:cubicBezTo>
                  <a:pt x="7974" y="9863"/>
                  <a:pt x="8153" y="9453"/>
                  <a:pt x="8405" y="9099"/>
                </a:cubicBezTo>
                <a:lnTo>
                  <a:pt x="8717" y="9412"/>
                </a:lnTo>
                <a:cubicBezTo>
                  <a:pt x="8909" y="9604"/>
                  <a:pt x="9220" y="9604"/>
                  <a:pt x="9412" y="9412"/>
                </a:cubicBezTo>
                <a:cubicBezTo>
                  <a:pt x="9603" y="9220"/>
                  <a:pt x="9603" y="8909"/>
                  <a:pt x="9412" y="8717"/>
                </a:cubicBezTo>
                <a:lnTo>
                  <a:pt x="9101" y="8407"/>
                </a:lnTo>
                <a:cubicBezTo>
                  <a:pt x="9454" y="8157"/>
                  <a:pt x="9864" y="7979"/>
                  <a:pt x="10309" y="7904"/>
                </a:cubicBezTo>
                <a:lnTo>
                  <a:pt x="10309" y="8345"/>
                </a:lnTo>
                <a:cubicBezTo>
                  <a:pt x="10309" y="8617"/>
                  <a:pt x="10529" y="8836"/>
                  <a:pt x="10800" y="8836"/>
                </a:cubicBezTo>
                <a:cubicBezTo>
                  <a:pt x="11071" y="8836"/>
                  <a:pt x="11291" y="8617"/>
                  <a:pt x="11291" y="8345"/>
                </a:cubicBezTo>
                <a:lnTo>
                  <a:pt x="11291" y="7904"/>
                </a:lnTo>
                <a:cubicBezTo>
                  <a:pt x="11737" y="7979"/>
                  <a:pt x="12146" y="8157"/>
                  <a:pt x="12499" y="8407"/>
                </a:cubicBezTo>
                <a:lnTo>
                  <a:pt x="12188" y="8717"/>
                </a:lnTo>
                <a:cubicBezTo>
                  <a:pt x="11997" y="8909"/>
                  <a:pt x="11997" y="9220"/>
                  <a:pt x="12188" y="9412"/>
                </a:cubicBezTo>
                <a:cubicBezTo>
                  <a:pt x="12380" y="9604"/>
                  <a:pt x="12691" y="9604"/>
                  <a:pt x="12883" y="9412"/>
                </a:cubicBezTo>
                <a:lnTo>
                  <a:pt x="13195" y="9099"/>
                </a:lnTo>
                <a:cubicBezTo>
                  <a:pt x="13447" y="9453"/>
                  <a:pt x="13626" y="9863"/>
                  <a:pt x="13701" y="10309"/>
                </a:cubicBezTo>
                <a:lnTo>
                  <a:pt x="13255" y="10309"/>
                </a:lnTo>
                <a:cubicBezTo>
                  <a:pt x="12983" y="10309"/>
                  <a:pt x="12764" y="10529"/>
                  <a:pt x="12764" y="10800"/>
                </a:cubicBezTo>
                <a:cubicBezTo>
                  <a:pt x="12764" y="11071"/>
                  <a:pt x="12983" y="11291"/>
                  <a:pt x="13255" y="11291"/>
                </a:cubicBezTo>
                <a:lnTo>
                  <a:pt x="13701" y="11291"/>
                </a:lnTo>
                <a:cubicBezTo>
                  <a:pt x="13626" y="11738"/>
                  <a:pt x="13447" y="12147"/>
                  <a:pt x="13195" y="12501"/>
                </a:cubicBezTo>
                <a:lnTo>
                  <a:pt x="12883" y="12188"/>
                </a:lnTo>
                <a:cubicBezTo>
                  <a:pt x="12691" y="11997"/>
                  <a:pt x="12380" y="11997"/>
                  <a:pt x="12188" y="12188"/>
                </a:cubicBezTo>
                <a:cubicBezTo>
                  <a:pt x="11997" y="12380"/>
                  <a:pt x="11997" y="12691"/>
                  <a:pt x="12188" y="12883"/>
                </a:cubicBezTo>
                <a:lnTo>
                  <a:pt x="12499" y="13193"/>
                </a:lnTo>
                <a:cubicBezTo>
                  <a:pt x="12146" y="13444"/>
                  <a:pt x="11737" y="13621"/>
                  <a:pt x="11291" y="13696"/>
                </a:cubicBezTo>
                <a:lnTo>
                  <a:pt x="11291" y="13255"/>
                </a:lnTo>
                <a:cubicBezTo>
                  <a:pt x="11291" y="12983"/>
                  <a:pt x="11071" y="12764"/>
                  <a:pt x="10800" y="12764"/>
                </a:cubicBezTo>
                <a:cubicBezTo>
                  <a:pt x="10529" y="12764"/>
                  <a:pt x="10309" y="12983"/>
                  <a:pt x="10309" y="13255"/>
                </a:cubicBezTo>
                <a:lnTo>
                  <a:pt x="10309" y="13696"/>
                </a:lnTo>
                <a:cubicBezTo>
                  <a:pt x="9864" y="13621"/>
                  <a:pt x="9454" y="13444"/>
                  <a:pt x="9101" y="13193"/>
                </a:cubicBezTo>
                <a:lnTo>
                  <a:pt x="9412" y="12883"/>
                </a:lnTo>
                <a:cubicBezTo>
                  <a:pt x="9603" y="12691"/>
                  <a:pt x="9603" y="12380"/>
                  <a:pt x="9412" y="12188"/>
                </a:cubicBezTo>
                <a:cubicBezTo>
                  <a:pt x="9220" y="11997"/>
                  <a:pt x="8909" y="11997"/>
                  <a:pt x="8717" y="12188"/>
                </a:cubicBezTo>
                <a:lnTo>
                  <a:pt x="8405" y="12501"/>
                </a:lnTo>
                <a:cubicBezTo>
                  <a:pt x="8153" y="12147"/>
                  <a:pt x="7974" y="11738"/>
                  <a:pt x="7899" y="11291"/>
                </a:cubicBezTo>
                <a:lnTo>
                  <a:pt x="8345" y="11291"/>
                </a:lnTo>
                <a:cubicBezTo>
                  <a:pt x="8617" y="11291"/>
                  <a:pt x="8836" y="11071"/>
                  <a:pt x="8836" y="10800"/>
                </a:cubicBezTo>
                <a:cubicBezTo>
                  <a:pt x="8836" y="10529"/>
                  <a:pt x="8617" y="10309"/>
                  <a:pt x="8345" y="10309"/>
                </a:cubicBezTo>
                <a:moveTo>
                  <a:pt x="8023" y="13577"/>
                </a:moveTo>
                <a:lnTo>
                  <a:pt x="8023" y="13578"/>
                </a:lnTo>
                <a:cubicBezTo>
                  <a:pt x="8734" y="14288"/>
                  <a:pt x="9716" y="14727"/>
                  <a:pt x="10800" y="14727"/>
                </a:cubicBezTo>
                <a:cubicBezTo>
                  <a:pt x="11884" y="14727"/>
                  <a:pt x="12866" y="14288"/>
                  <a:pt x="13577" y="13578"/>
                </a:cubicBezTo>
                <a:lnTo>
                  <a:pt x="13577" y="13577"/>
                </a:lnTo>
                <a:lnTo>
                  <a:pt x="13577" y="13577"/>
                </a:lnTo>
                <a:cubicBezTo>
                  <a:pt x="14288" y="12866"/>
                  <a:pt x="14727" y="11884"/>
                  <a:pt x="14727" y="10800"/>
                </a:cubicBezTo>
                <a:cubicBezTo>
                  <a:pt x="14727" y="8631"/>
                  <a:pt x="12969" y="6873"/>
                  <a:pt x="10800" y="6873"/>
                </a:cubicBezTo>
                <a:cubicBezTo>
                  <a:pt x="8631" y="6873"/>
                  <a:pt x="6873" y="8631"/>
                  <a:pt x="6873" y="10800"/>
                </a:cubicBezTo>
                <a:cubicBezTo>
                  <a:pt x="6873" y="11884"/>
                  <a:pt x="7311" y="12866"/>
                  <a:pt x="8023" y="13577"/>
                </a:cubicBezTo>
                <a:cubicBezTo>
                  <a:pt x="8023" y="13577"/>
                  <a:pt x="8023" y="13577"/>
                  <a:pt x="8023" y="13577"/>
                </a:cubicBezTo>
                <a:close/>
                <a:moveTo>
                  <a:pt x="10800" y="11782"/>
                </a:moveTo>
                <a:cubicBezTo>
                  <a:pt x="11342" y="11782"/>
                  <a:pt x="11782" y="11342"/>
                  <a:pt x="11782" y="10800"/>
                </a:cubicBezTo>
                <a:cubicBezTo>
                  <a:pt x="11782" y="10258"/>
                  <a:pt x="11342" y="9818"/>
                  <a:pt x="10800" y="9818"/>
                </a:cubicBezTo>
                <a:cubicBezTo>
                  <a:pt x="10258" y="9818"/>
                  <a:pt x="9818" y="10258"/>
                  <a:pt x="9818" y="10800"/>
                </a:cubicBezTo>
                <a:cubicBezTo>
                  <a:pt x="9818" y="11342"/>
                  <a:pt x="10258" y="11782"/>
                  <a:pt x="10800" y="11782"/>
                </a:cubicBezTo>
                <a:moveTo>
                  <a:pt x="17673" y="5891"/>
                </a:moveTo>
                <a:cubicBezTo>
                  <a:pt x="17131" y="5891"/>
                  <a:pt x="16691" y="6331"/>
                  <a:pt x="16691" y="6873"/>
                </a:cubicBezTo>
                <a:lnTo>
                  <a:pt x="16691" y="7855"/>
                </a:lnTo>
                <a:cubicBezTo>
                  <a:pt x="16691" y="8396"/>
                  <a:pt x="17131" y="8836"/>
                  <a:pt x="17673" y="8836"/>
                </a:cubicBezTo>
                <a:lnTo>
                  <a:pt x="17673" y="12764"/>
                </a:lnTo>
                <a:cubicBezTo>
                  <a:pt x="17131" y="12764"/>
                  <a:pt x="16691" y="13204"/>
                  <a:pt x="16691" y="13745"/>
                </a:cubicBezTo>
                <a:lnTo>
                  <a:pt x="16691" y="14727"/>
                </a:lnTo>
                <a:cubicBezTo>
                  <a:pt x="16691" y="15270"/>
                  <a:pt x="17131" y="15709"/>
                  <a:pt x="17673" y="15709"/>
                </a:cubicBezTo>
                <a:lnTo>
                  <a:pt x="17673" y="17673"/>
                </a:lnTo>
                <a:lnTo>
                  <a:pt x="3927" y="17673"/>
                </a:lnTo>
                <a:lnTo>
                  <a:pt x="3927" y="3927"/>
                </a:lnTo>
                <a:lnTo>
                  <a:pt x="17673" y="3927"/>
                </a:lnTo>
                <a:cubicBezTo>
                  <a:pt x="17673" y="3927"/>
                  <a:pt x="17673" y="5891"/>
                  <a:pt x="17673" y="5891"/>
                </a:cubicBezTo>
                <a:close/>
                <a:moveTo>
                  <a:pt x="18655" y="5891"/>
                </a:moveTo>
                <a:lnTo>
                  <a:pt x="18655" y="2945"/>
                </a:lnTo>
                <a:lnTo>
                  <a:pt x="2945" y="2945"/>
                </a:lnTo>
                <a:lnTo>
                  <a:pt x="2945" y="18655"/>
                </a:lnTo>
                <a:lnTo>
                  <a:pt x="18655" y="18655"/>
                </a:lnTo>
                <a:lnTo>
                  <a:pt x="18655" y="15709"/>
                </a:lnTo>
                <a:cubicBezTo>
                  <a:pt x="19196" y="15709"/>
                  <a:pt x="19636" y="15270"/>
                  <a:pt x="19636" y="14727"/>
                </a:cubicBezTo>
                <a:lnTo>
                  <a:pt x="19636" y="13745"/>
                </a:lnTo>
                <a:cubicBezTo>
                  <a:pt x="19636" y="13204"/>
                  <a:pt x="19196" y="12764"/>
                  <a:pt x="18655" y="12764"/>
                </a:cubicBezTo>
                <a:lnTo>
                  <a:pt x="18655" y="8836"/>
                </a:lnTo>
                <a:cubicBezTo>
                  <a:pt x="19196" y="8836"/>
                  <a:pt x="19636" y="8396"/>
                  <a:pt x="19636" y="7855"/>
                </a:cubicBezTo>
                <a:lnTo>
                  <a:pt x="19636" y="6873"/>
                </a:lnTo>
                <a:cubicBezTo>
                  <a:pt x="19636" y="6331"/>
                  <a:pt x="19196" y="5891"/>
                  <a:pt x="18655" y="5891"/>
                </a:cubicBezTo>
              </a:path>
            </a:pathLst>
          </a:custGeom>
          <a:solidFill>
            <a:schemeClr val="bg1"/>
          </a:solidFill>
          <a:ln w="12700">
            <a:miter lim="400000"/>
          </a:ln>
        </p:spPr>
        <p:txBody>
          <a:bodyPr lIns="19045" tIns="19045" rIns="19045" bIns="19045" anchor="ctr"/>
          <a:lstStyle/>
          <a:p>
            <a:pPr marL="0" marR="0" lvl="0" indent="0" algn="ctr"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Source Sans Pro Light" charset="0"/>
              <a:cs typeface="Arial" panose="020B0604020202020204" pitchFamily="34" charset="0"/>
              <a:sym typeface="Gill Sans"/>
            </a:endParaRPr>
          </a:p>
        </p:txBody>
      </p:sp>
      <p:sp>
        <p:nvSpPr>
          <p:cNvPr id="38" name="Shape 2778">
            <a:extLst>
              <a:ext uri="{FF2B5EF4-FFF2-40B4-BE49-F238E27FC236}">
                <a16:creationId xmlns:a16="http://schemas.microsoft.com/office/drawing/2014/main" xmlns="" id="{D6371013-C64D-41E5-A8E5-AC9060126172}"/>
              </a:ext>
            </a:extLst>
          </p:cNvPr>
          <p:cNvSpPr/>
          <p:nvPr/>
        </p:nvSpPr>
        <p:spPr>
          <a:xfrm>
            <a:off x="2628437" y="2533933"/>
            <a:ext cx="342898" cy="342898"/>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bg1"/>
          </a:solidFill>
          <a:ln w="12700">
            <a:miter lim="400000"/>
          </a:ln>
        </p:spPr>
        <p:txBody>
          <a:bodyPr lIns="19045" tIns="19045" rIns="19045" bIns="19045" anchor="ctr"/>
          <a:lstStyle/>
          <a:p>
            <a:pPr marL="0" marR="0" lvl="0" indent="0" algn="ctr"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Source Sans Pro Light" charset="0"/>
              <a:cs typeface="Arial" panose="020B0604020202020204" pitchFamily="34" charset="0"/>
              <a:sym typeface="Gill Sans"/>
            </a:endParaRPr>
          </a:p>
        </p:txBody>
      </p:sp>
      <p:sp>
        <p:nvSpPr>
          <p:cNvPr id="39" name="Shape 2773">
            <a:extLst>
              <a:ext uri="{FF2B5EF4-FFF2-40B4-BE49-F238E27FC236}">
                <a16:creationId xmlns:a16="http://schemas.microsoft.com/office/drawing/2014/main" xmlns="" id="{4C818B5B-5035-49C6-A796-941FE987F533}"/>
              </a:ext>
            </a:extLst>
          </p:cNvPr>
          <p:cNvSpPr/>
          <p:nvPr/>
        </p:nvSpPr>
        <p:spPr>
          <a:xfrm>
            <a:off x="4300778" y="2533933"/>
            <a:ext cx="342898" cy="34289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8"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4909" y="12764"/>
                </a:moveTo>
                <a:cubicBezTo>
                  <a:pt x="5180" y="12764"/>
                  <a:pt x="5400" y="12544"/>
                  <a:pt x="5400" y="12273"/>
                </a:cubicBezTo>
                <a:cubicBezTo>
                  <a:pt x="5400" y="9290"/>
                  <a:pt x="7818" y="6873"/>
                  <a:pt x="10800" y="6873"/>
                </a:cubicBezTo>
                <a:cubicBezTo>
                  <a:pt x="13782" y="6873"/>
                  <a:pt x="16200" y="9290"/>
                  <a:pt x="16200" y="12273"/>
                </a:cubicBezTo>
                <a:cubicBezTo>
                  <a:pt x="16200" y="12544"/>
                  <a:pt x="16420" y="12764"/>
                  <a:pt x="16691" y="12764"/>
                </a:cubicBezTo>
                <a:cubicBezTo>
                  <a:pt x="16962" y="12764"/>
                  <a:pt x="17182" y="12544"/>
                  <a:pt x="17182" y="12273"/>
                </a:cubicBezTo>
                <a:cubicBezTo>
                  <a:pt x="17182" y="8748"/>
                  <a:pt x="14325" y="5891"/>
                  <a:pt x="10800" y="5891"/>
                </a:cubicBezTo>
                <a:cubicBezTo>
                  <a:pt x="7275" y="5891"/>
                  <a:pt x="4418" y="8748"/>
                  <a:pt x="4418" y="12273"/>
                </a:cubicBezTo>
                <a:cubicBezTo>
                  <a:pt x="4418" y="12544"/>
                  <a:pt x="4638" y="12764"/>
                  <a:pt x="4909" y="12764"/>
                </a:cubicBezTo>
                <a:moveTo>
                  <a:pt x="10800" y="11782"/>
                </a:moveTo>
                <a:cubicBezTo>
                  <a:pt x="10529" y="11782"/>
                  <a:pt x="10309" y="12002"/>
                  <a:pt x="10309" y="12273"/>
                </a:cubicBezTo>
                <a:cubicBezTo>
                  <a:pt x="10309" y="12544"/>
                  <a:pt x="10529" y="12764"/>
                  <a:pt x="10800" y="12764"/>
                </a:cubicBezTo>
                <a:cubicBezTo>
                  <a:pt x="11071" y="12764"/>
                  <a:pt x="11291" y="12544"/>
                  <a:pt x="11291" y="12273"/>
                </a:cubicBezTo>
                <a:cubicBezTo>
                  <a:pt x="11291" y="12002"/>
                  <a:pt x="11071" y="11782"/>
                  <a:pt x="10800" y="11782"/>
                </a:cubicBezTo>
                <a:moveTo>
                  <a:pt x="10800" y="8836"/>
                </a:moveTo>
                <a:cubicBezTo>
                  <a:pt x="8903" y="8836"/>
                  <a:pt x="7364" y="10375"/>
                  <a:pt x="7364" y="12273"/>
                </a:cubicBezTo>
                <a:cubicBezTo>
                  <a:pt x="7364" y="12544"/>
                  <a:pt x="7583" y="12764"/>
                  <a:pt x="7855" y="12764"/>
                </a:cubicBezTo>
                <a:cubicBezTo>
                  <a:pt x="8126" y="12764"/>
                  <a:pt x="8345" y="12544"/>
                  <a:pt x="8345" y="12273"/>
                </a:cubicBezTo>
                <a:cubicBezTo>
                  <a:pt x="8345" y="10917"/>
                  <a:pt x="9444" y="9818"/>
                  <a:pt x="10800" y="9818"/>
                </a:cubicBezTo>
                <a:cubicBezTo>
                  <a:pt x="12156" y="9818"/>
                  <a:pt x="13255" y="10917"/>
                  <a:pt x="13255" y="12273"/>
                </a:cubicBezTo>
                <a:cubicBezTo>
                  <a:pt x="13255" y="12544"/>
                  <a:pt x="13474" y="12764"/>
                  <a:pt x="13745" y="12764"/>
                </a:cubicBezTo>
                <a:cubicBezTo>
                  <a:pt x="14017" y="12764"/>
                  <a:pt x="14236" y="12544"/>
                  <a:pt x="14236" y="12273"/>
                </a:cubicBezTo>
                <a:cubicBezTo>
                  <a:pt x="14236" y="10375"/>
                  <a:pt x="12698" y="8836"/>
                  <a:pt x="10800" y="8836"/>
                </a:cubicBezTo>
              </a:path>
            </a:pathLst>
          </a:custGeom>
          <a:solidFill>
            <a:schemeClr val="bg1"/>
          </a:solidFill>
          <a:ln w="12700">
            <a:miter lim="400000"/>
          </a:ln>
        </p:spPr>
        <p:txBody>
          <a:bodyPr lIns="19045" tIns="19045" rIns="19045" bIns="19045" anchor="ctr"/>
          <a:lstStyle/>
          <a:p>
            <a:pPr marL="0" marR="0" lvl="0" indent="0" algn="ctr"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Source Sans Pro Light" charset="0"/>
              <a:cs typeface="Arial" panose="020B0604020202020204" pitchFamily="34" charset="0"/>
              <a:sym typeface="Gill Sans"/>
            </a:endParaRPr>
          </a:p>
        </p:txBody>
      </p:sp>
      <p:sp>
        <p:nvSpPr>
          <p:cNvPr id="40" name="Shape 2784">
            <a:extLst>
              <a:ext uri="{FF2B5EF4-FFF2-40B4-BE49-F238E27FC236}">
                <a16:creationId xmlns:a16="http://schemas.microsoft.com/office/drawing/2014/main" xmlns="" id="{8A16751C-0CE3-4E5F-96EF-C3E99A684D6B}"/>
              </a:ext>
            </a:extLst>
          </p:cNvPr>
          <p:cNvSpPr/>
          <p:nvPr/>
        </p:nvSpPr>
        <p:spPr>
          <a:xfrm>
            <a:off x="5998868" y="2533933"/>
            <a:ext cx="342898" cy="342898"/>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bg1"/>
          </a:solidFill>
          <a:ln w="12700">
            <a:miter lim="400000"/>
          </a:ln>
        </p:spPr>
        <p:txBody>
          <a:bodyPr lIns="19045" tIns="19045" rIns="19045" bIns="19045" anchor="ctr"/>
          <a:lstStyle/>
          <a:p>
            <a:pPr marL="0" marR="0" lvl="0" indent="0" algn="ctr"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Source Sans Pro Light" charset="0"/>
              <a:cs typeface="Arial" panose="020B0604020202020204" pitchFamily="34" charset="0"/>
              <a:sym typeface="Gill Sans"/>
            </a:endParaRPr>
          </a:p>
        </p:txBody>
      </p:sp>
      <p:sp>
        <p:nvSpPr>
          <p:cNvPr id="41" name="Shape 2570">
            <a:extLst>
              <a:ext uri="{FF2B5EF4-FFF2-40B4-BE49-F238E27FC236}">
                <a16:creationId xmlns:a16="http://schemas.microsoft.com/office/drawing/2014/main" xmlns="" id="{3D2DF35E-801B-4345-9FA2-AF05FC348CD0}"/>
              </a:ext>
            </a:extLst>
          </p:cNvPr>
          <p:cNvSpPr/>
          <p:nvPr/>
        </p:nvSpPr>
        <p:spPr>
          <a:xfrm>
            <a:off x="9382215" y="2556866"/>
            <a:ext cx="303939" cy="297033"/>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chemeClr val="bg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Source Sans Pro Light" charset="0"/>
              <a:cs typeface="Arial" panose="020B0604020202020204" pitchFamily="34" charset="0"/>
              <a:sym typeface="Gill Sans"/>
            </a:endParaRP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64392" y="897006"/>
                <a:ext cx="11699133" cy="5123784"/>
              </a:xfrm>
            </p:spPr>
            <p:txBody>
              <a:bodyPr>
                <a:normAutofit/>
              </a:bodyPr>
              <a:lstStyle/>
              <a:p>
                <a:pPr marL="0" indent="0">
                  <a:buNone/>
                </a:pPr>
                <a:r>
                  <a:rPr lang="en-US" sz="2000" b="1" u="sng" dirty="0" smtClean="0">
                    <a:latin typeface="Times New Roman" pitchFamily="18" charset="0"/>
                    <a:cs typeface="Times New Roman" pitchFamily="18" charset="0"/>
                  </a:rPr>
                  <a:t>Properties of the Zero-Forcing Receiver Matrix FZF :</a:t>
                </a:r>
              </a:p>
              <a:p>
                <a:pPr>
                  <a:buFont typeface="Wingdings" pitchFamily="2" charset="2"/>
                  <a:buChar char="Ø"/>
                </a:pPr>
                <a:r>
                  <a:rPr lang="en-US" sz="2000" dirty="0">
                    <a:latin typeface="Times New Roman" pitchFamily="18" charset="0"/>
                    <a:cs typeface="Times New Roman" pitchFamily="18" charset="0"/>
                  </a:rPr>
                  <a:t>Consider the matrix </a:t>
                </a:r>
                <a:r>
                  <a:rPr lang="en-US" sz="2000" dirty="0" smtClean="0">
                    <a:latin typeface="Times New Roman" pitchFamily="18" charset="0"/>
                    <a:cs typeface="Times New Roman" pitchFamily="18" charset="0"/>
                  </a:rPr>
                  <a:t>product</a:t>
                </a:r>
                <a14:m>
                  <m:oMath xmlns:m="http://schemas.openxmlformats.org/officeDocument/2006/math">
                    <m:sSub>
                      <m:sSubPr>
                        <m:ctrlPr>
                          <a:rPr lang="en-US" sz="2000" i="1" smtClean="0">
                            <a:latin typeface="Cambria Math"/>
                            <a:cs typeface="Times New Roman" pitchFamily="18" charset="0"/>
                          </a:rPr>
                        </m:ctrlPr>
                      </m:sSubPr>
                      <m:e>
                        <m:r>
                          <a:rPr lang="en-US" sz="2000" i="1" smtClean="0">
                            <a:latin typeface="Cambria Math"/>
                            <a:cs typeface="Times New Roman" pitchFamily="18" charset="0"/>
                          </a:rPr>
                          <m:t>𝑭</m:t>
                        </m:r>
                      </m:e>
                      <m:sub>
                        <m:r>
                          <a:rPr lang="en-US" sz="2000" i="1" smtClean="0">
                            <a:latin typeface="Cambria Math"/>
                            <a:cs typeface="Times New Roman" pitchFamily="18" charset="0"/>
                          </a:rPr>
                          <m:t>𝒁𝑭</m:t>
                        </m:r>
                      </m:sub>
                    </m:sSub>
                    <m:r>
                      <a:rPr lang="en-US" sz="2000" i="1" smtClean="0">
                        <a:latin typeface="Cambria Math"/>
                        <a:cs typeface="Times New Roman" pitchFamily="18" charset="0"/>
                      </a:rPr>
                      <m:t>𝑯</m:t>
                    </m:r>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which can be simplified </a:t>
                </a:r>
                <a:r>
                  <a:rPr lang="en-US" sz="2000" dirty="0" smtClean="0">
                    <a:latin typeface="Times New Roman" pitchFamily="18" charset="0"/>
                    <a:cs typeface="Times New Roman" pitchFamily="18" charset="0"/>
                  </a:rPr>
                  <a:t>as</a:t>
                </a:r>
              </a:p>
              <a:p>
                <a:pPr>
                  <a:buFont typeface="Wingdings" pitchFamily="2" charset="2"/>
                  <a:buChar char="Ø"/>
                </a:pPr>
                <a:endParaRPr lang="en-US"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IN" sz="2000" b="1" i="1" smtClean="0">
                              <a:latin typeface="Cambria Math"/>
                              <a:cs typeface="Times New Roman" pitchFamily="18" charset="0"/>
                            </a:rPr>
                          </m:ctrlPr>
                        </m:sSubPr>
                        <m:e>
                          <m:r>
                            <a:rPr lang="en-IN" sz="2000" b="1" i="1" smtClean="0">
                              <a:latin typeface="Cambria Math"/>
                              <a:cs typeface="Times New Roman" pitchFamily="18" charset="0"/>
                            </a:rPr>
                            <m:t>𝑭</m:t>
                          </m:r>
                        </m:e>
                        <m:sub>
                          <m:r>
                            <a:rPr lang="en-US" sz="2000" b="1" i="1" smtClean="0">
                              <a:latin typeface="Cambria Math"/>
                              <a:cs typeface="Times New Roman" pitchFamily="18" charset="0"/>
                            </a:rPr>
                            <m:t>𝒁𝑭</m:t>
                          </m:r>
                        </m:sub>
                      </m:sSub>
                      <m:r>
                        <a:rPr lang="en-IN" sz="2000" b="1" i="1" smtClean="0">
                          <a:latin typeface="Cambria Math"/>
                          <a:ea typeface="Cambria Math"/>
                          <a:cs typeface="Times New Roman" pitchFamily="18" charset="0"/>
                        </a:rPr>
                        <m:t>=</m:t>
                      </m:r>
                      <m:sSup>
                        <m:sSupPr>
                          <m:ctrlPr>
                            <a:rPr lang="en-IN" sz="2000" b="1" i="1" smtClean="0">
                              <a:latin typeface="Cambria Math"/>
                              <a:ea typeface="Cambria Math"/>
                              <a:cs typeface="Times New Roman" pitchFamily="18" charset="0"/>
                            </a:rPr>
                          </m:ctrlPr>
                        </m:sSupPr>
                        <m:e>
                          <m:d>
                            <m:dPr>
                              <m:ctrlPr>
                                <a:rPr lang="en-IN" sz="2000" b="1" i="1" smtClean="0">
                                  <a:latin typeface="Cambria Math"/>
                                  <a:ea typeface="Cambria Math"/>
                                  <a:cs typeface="Times New Roman" pitchFamily="18" charset="0"/>
                                </a:rPr>
                              </m:ctrlPr>
                            </m:dPr>
                            <m:e>
                              <m:sSup>
                                <m:sSupPr>
                                  <m:ctrlPr>
                                    <a:rPr lang="en-IN" sz="2000" b="1" i="1" smtClean="0">
                                      <a:latin typeface="Cambria Math"/>
                                      <a:ea typeface="Cambria Math"/>
                                      <a:cs typeface="Times New Roman" pitchFamily="18" charset="0"/>
                                    </a:rPr>
                                  </m:ctrlPr>
                                </m:sSupPr>
                                <m:e>
                                  <m:r>
                                    <a:rPr lang="en-IN" sz="2000" b="1" i="1" smtClean="0">
                                      <a:latin typeface="Cambria Math"/>
                                      <a:ea typeface="Cambria Math"/>
                                      <a:cs typeface="Times New Roman" pitchFamily="18" charset="0"/>
                                    </a:rPr>
                                    <m:t>𝑯</m:t>
                                  </m:r>
                                </m:e>
                                <m:sup>
                                  <m:r>
                                    <a:rPr lang="en-US" sz="2000" b="1" i="1" smtClean="0">
                                      <a:latin typeface="Cambria Math"/>
                                      <a:ea typeface="Cambria Math"/>
                                      <a:cs typeface="Times New Roman" pitchFamily="18" charset="0"/>
                                    </a:rPr>
                                    <m:t>𝑯</m:t>
                                  </m:r>
                                </m:sup>
                              </m:sSup>
                              <m:r>
                                <a:rPr lang="en-IN" sz="2000" b="1" i="1" smtClean="0">
                                  <a:latin typeface="Cambria Math"/>
                                  <a:ea typeface="Cambria Math"/>
                                  <a:cs typeface="Times New Roman" pitchFamily="18" charset="0"/>
                                </a:rPr>
                                <m:t>𝑯</m:t>
                              </m:r>
                            </m:e>
                          </m:d>
                        </m:e>
                        <m:sup>
                          <m:r>
                            <a:rPr lang="en-US" sz="2000" b="1" i="1" smtClean="0">
                              <a:latin typeface="Cambria Math"/>
                              <a:ea typeface="Cambria Math"/>
                              <a:cs typeface="Times New Roman" pitchFamily="18" charset="0"/>
                            </a:rPr>
                            <m:t>−</m:t>
                          </m:r>
                          <m:r>
                            <a:rPr lang="en-US" sz="2000" b="1" i="1" smtClean="0">
                              <a:latin typeface="Cambria Math"/>
                              <a:ea typeface="Cambria Math"/>
                              <a:cs typeface="Times New Roman" pitchFamily="18" charset="0"/>
                            </a:rPr>
                            <m:t>𝟏</m:t>
                          </m:r>
                        </m:sup>
                      </m:sSup>
                      <m:sSup>
                        <m:sSupPr>
                          <m:ctrlPr>
                            <a:rPr lang="en-IN" sz="2000" b="1" i="1" smtClean="0">
                              <a:latin typeface="Cambria Math"/>
                              <a:ea typeface="Cambria Math"/>
                              <a:cs typeface="Times New Roman" pitchFamily="18" charset="0"/>
                            </a:rPr>
                          </m:ctrlPr>
                        </m:sSupPr>
                        <m:e>
                          <m:r>
                            <a:rPr lang="en-IN" sz="2000" b="1" i="1" smtClean="0">
                              <a:latin typeface="Cambria Math"/>
                              <a:ea typeface="Cambria Math"/>
                              <a:cs typeface="Times New Roman" pitchFamily="18" charset="0"/>
                            </a:rPr>
                            <m:t>𝑯</m:t>
                          </m:r>
                        </m:e>
                        <m:sup>
                          <m:r>
                            <a:rPr lang="en-US" sz="2000" b="1" i="1" smtClean="0">
                              <a:latin typeface="Cambria Math"/>
                              <a:ea typeface="Cambria Math"/>
                              <a:cs typeface="Times New Roman" pitchFamily="18" charset="0"/>
                            </a:rPr>
                            <m:t>𝑯</m:t>
                          </m:r>
                        </m:sup>
                      </m:sSup>
                      <m:r>
                        <a:rPr lang="en-IN" sz="2000" b="1" i="1" smtClean="0">
                          <a:latin typeface="Cambria Math"/>
                          <a:ea typeface="Cambria Math"/>
                          <a:cs typeface="Times New Roman" pitchFamily="18" charset="0"/>
                        </a:rPr>
                        <m:t>𝑯</m:t>
                      </m:r>
                      <m:r>
                        <a:rPr lang="en-IN" sz="2000" b="1" i="1" smtClean="0">
                          <a:latin typeface="Cambria Math"/>
                          <a:ea typeface="Cambria Math"/>
                          <a:cs typeface="Times New Roman" pitchFamily="18" charset="0"/>
                        </a:rPr>
                        <m:t>=</m:t>
                      </m:r>
                      <m:sSub>
                        <m:sSubPr>
                          <m:ctrlPr>
                            <a:rPr lang="en-IN" sz="2000" b="1" i="1" smtClean="0">
                              <a:latin typeface="Cambria Math"/>
                              <a:ea typeface="Cambria Math"/>
                              <a:cs typeface="Times New Roman" pitchFamily="18" charset="0"/>
                            </a:rPr>
                          </m:ctrlPr>
                        </m:sSubPr>
                        <m:e>
                          <m:r>
                            <a:rPr lang="en-IN" sz="2000" b="1" i="1" smtClean="0">
                              <a:latin typeface="Cambria Math"/>
                              <a:ea typeface="Cambria Math"/>
                              <a:cs typeface="Times New Roman" pitchFamily="18" charset="0"/>
                            </a:rPr>
                            <m:t>𝑰</m:t>
                          </m:r>
                        </m:e>
                        <m:sub>
                          <m:r>
                            <a:rPr lang="en-US" sz="2000" b="1" i="1" smtClean="0">
                              <a:latin typeface="Cambria Math"/>
                              <a:ea typeface="Cambria Math"/>
                              <a:cs typeface="Times New Roman" pitchFamily="18" charset="0"/>
                            </a:rPr>
                            <m:t>𝒓</m:t>
                          </m:r>
                        </m:sub>
                      </m:sSub>
                      <m:r>
                        <a:rPr lang="en-US" sz="2000" b="1" i="1" smtClean="0">
                          <a:latin typeface="Cambria Math"/>
                          <a:ea typeface="Cambria Math"/>
                          <a:cs typeface="Times New Roman" pitchFamily="18" charset="0"/>
                        </a:rPr>
                        <m:t>−−−−</m:t>
                      </m:r>
                      <m:r>
                        <a:rPr lang="en-US" sz="2000" b="1" i="1" smtClean="0">
                          <a:latin typeface="Cambria Math"/>
                          <a:ea typeface="Cambria Math"/>
                          <a:cs typeface="Times New Roman" pitchFamily="18" charset="0"/>
                        </a:rPr>
                        <m:t>𝟑</m:t>
                      </m:r>
                    </m:oMath>
                  </m:oMathPara>
                </a14:m>
                <a:endParaRPr lang="en-IN" sz="2000" b="1" dirty="0" smtClean="0">
                  <a:latin typeface="Times New Roman" pitchFamily="18" charset="0"/>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However, observe that for </a:t>
                </a:r>
                <a:r>
                  <a:rPr lang="en-US" sz="2000" i="1" dirty="0">
                    <a:latin typeface="Times New Roman" pitchFamily="18" charset="0"/>
                    <a:cs typeface="Times New Roman" pitchFamily="18" charset="0"/>
                  </a:rPr>
                  <a:t>r &gt; t</a:t>
                </a:r>
                <a:r>
                  <a:rPr lang="en-US" sz="2000" dirty="0">
                    <a:latin typeface="Times New Roman" pitchFamily="18" charset="0"/>
                    <a:cs typeface="Times New Roman" pitchFamily="18" charset="0"/>
                  </a:rPr>
                  <a:t>, the matrix H is rectangular and strictly speaking does NOT have a matrix inverse. Hence, this matrix FZF is termed the </a:t>
                </a:r>
                <a:r>
                  <a:rPr lang="en-US" sz="2000" b="1" i="1" dirty="0">
                    <a:latin typeface="Times New Roman" pitchFamily="18" charset="0"/>
                    <a:cs typeface="Times New Roman" pitchFamily="18" charset="0"/>
                  </a:rPr>
                  <a:t>pseudo-inverse of H</a:t>
                </a:r>
                <a:r>
                  <a:rPr lang="en-US" sz="2000" dirty="0">
                    <a:latin typeface="Times New Roman" pitchFamily="18" charset="0"/>
                    <a:cs typeface="Times New Roman" pitchFamily="18" charset="0"/>
                  </a:rPr>
                  <a:t>. Observe that it is, however, not the inverse of the matrix </a:t>
                </a:r>
                <a:r>
                  <a:rPr lang="en-US" sz="2000" i="1" dirty="0">
                    <a:latin typeface="Times New Roman" pitchFamily="18" charset="0"/>
                    <a:cs typeface="Times New Roman" pitchFamily="18" charset="0"/>
                  </a:rPr>
                  <a:t>H</a:t>
                </a:r>
                <a:r>
                  <a:rPr lang="en-US" sz="2000" dirty="0">
                    <a:latin typeface="Times New Roman" pitchFamily="18" charset="0"/>
                    <a:cs typeface="Times New Roman" pitchFamily="18" charset="0"/>
                  </a:rPr>
                  <a:t> in the usual sense. For instance, if </a:t>
                </a:r>
                <a14:m>
                  <m:oMath xmlns:m="http://schemas.openxmlformats.org/officeDocument/2006/math">
                    <m:sSub>
                      <m:sSubPr>
                        <m:ctrlPr>
                          <a:rPr lang="en-US" sz="2000" i="1" smtClean="0">
                            <a:latin typeface="Cambria Math"/>
                            <a:cs typeface="Times New Roman" pitchFamily="18" charset="0"/>
                          </a:rPr>
                        </m:ctrlPr>
                      </m:sSubPr>
                      <m:e>
                        <m:r>
                          <a:rPr lang="en-US" sz="2000" i="1" smtClean="0">
                            <a:latin typeface="Cambria Math"/>
                            <a:cs typeface="Times New Roman" pitchFamily="18" charset="0"/>
                          </a:rPr>
                          <m:t>𝑭</m:t>
                        </m:r>
                      </m:e>
                      <m:sub>
                        <m:r>
                          <a:rPr lang="en-US" sz="2000" i="1" smtClean="0">
                            <a:latin typeface="Cambria Math"/>
                            <a:cs typeface="Times New Roman" pitchFamily="18" charset="0"/>
                          </a:rPr>
                          <m:t>𝒁𝑭</m:t>
                        </m:r>
                      </m:sub>
                    </m:sSub>
                  </m:oMath>
                </a14:m>
                <a:r>
                  <a:rPr lang="en-US" sz="2000" dirty="0" smtClean="0">
                    <a:latin typeface="Times New Roman" pitchFamily="18" charset="0"/>
                    <a:cs typeface="Times New Roman" pitchFamily="18" charset="0"/>
                  </a:rPr>
                  <a:t>to </a:t>
                </a:r>
                <a:r>
                  <a:rPr lang="en-US" sz="2000" dirty="0">
                    <a:latin typeface="Times New Roman" pitchFamily="18" charset="0"/>
                    <a:cs typeface="Times New Roman" pitchFamily="18" charset="0"/>
                  </a:rPr>
                  <a:t>be the inverse of </a:t>
                </a:r>
                <a:r>
                  <a:rPr lang="en-US" sz="2000" i="1" dirty="0">
                    <a:latin typeface="Times New Roman" pitchFamily="18" charset="0"/>
                    <a:cs typeface="Times New Roman" pitchFamily="18" charset="0"/>
                  </a:rPr>
                  <a:t>H</a:t>
                </a:r>
                <a:r>
                  <a:rPr lang="en-US" sz="2000" dirty="0">
                    <a:latin typeface="Times New Roman" pitchFamily="18" charset="0"/>
                    <a:cs typeface="Times New Roman" pitchFamily="18" charset="0"/>
                  </a:rPr>
                  <a:t>, it must also satisfy the property </a:t>
                </a:r>
                <a:r>
                  <a:rPr lang="en-US" sz="2000" dirty="0" smtClean="0">
                    <a:latin typeface="Times New Roman" pitchFamily="18" charset="0"/>
                    <a:cs typeface="Times New Roman" pitchFamily="18" charset="0"/>
                  </a:rPr>
                  <a:t>that</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 </m:t>
                        </m:r>
                        <m:r>
                          <a:rPr lang="en-US" sz="2000" i="1" smtClean="0">
                            <a:latin typeface="Cambria Math"/>
                            <a:cs typeface="Times New Roman" pitchFamily="18" charset="0"/>
                          </a:rPr>
                          <m:t>𝑯𝑭</m:t>
                        </m:r>
                      </m:e>
                      <m:sub>
                        <m:r>
                          <a:rPr lang="en-US" sz="2000" i="1" smtClean="0">
                            <a:latin typeface="Cambria Math"/>
                            <a:cs typeface="Times New Roman" pitchFamily="18" charset="0"/>
                          </a:rPr>
                          <m:t>𝒁𝑭</m:t>
                        </m:r>
                      </m:sub>
                    </m:sSub>
                    <m:r>
                      <a:rPr lang="en-US"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1</m:t>
                    </m:r>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However, we </a:t>
                </a:r>
                <a:r>
                  <a:rPr lang="en-US" sz="2000" dirty="0" smtClean="0">
                    <a:latin typeface="Times New Roman" pitchFamily="18" charset="0"/>
                    <a:cs typeface="Times New Roman" pitchFamily="18" charset="0"/>
                  </a:rPr>
                  <a:t>have</a:t>
                </a:r>
                <a:endParaRPr lang="en-IN" sz="2000" b="1"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IN" sz="2000" b="1" i="1" smtClean="0">
                              <a:latin typeface="Cambria Math"/>
                              <a:cs typeface="Times New Roman" pitchFamily="18" charset="0"/>
                            </a:rPr>
                          </m:ctrlPr>
                        </m:sSubPr>
                        <m:e>
                          <m:r>
                            <a:rPr lang="en-IN" sz="2000" b="1" i="1" smtClean="0">
                              <a:latin typeface="Cambria Math"/>
                              <a:cs typeface="Times New Roman" pitchFamily="18" charset="0"/>
                            </a:rPr>
                            <m:t>𝑯𝑭</m:t>
                          </m:r>
                        </m:e>
                        <m:sub>
                          <m:r>
                            <a:rPr lang="en-IN" sz="2000" b="1" i="1" smtClean="0">
                              <a:latin typeface="Cambria Math"/>
                              <a:cs typeface="Times New Roman" pitchFamily="18" charset="0"/>
                            </a:rPr>
                            <m:t>𝒁𝑭</m:t>
                          </m:r>
                        </m:sub>
                      </m:sSub>
                      <m:r>
                        <a:rPr lang="en-IN" sz="2000" b="1" i="1" smtClean="0">
                          <a:latin typeface="Cambria Math"/>
                          <a:ea typeface="Cambria Math"/>
                          <a:cs typeface="Times New Roman" pitchFamily="18" charset="0"/>
                        </a:rPr>
                        <m:t>=</m:t>
                      </m:r>
                      <m:r>
                        <a:rPr lang="en-IN" sz="2000" b="1" i="1" smtClean="0">
                          <a:latin typeface="Cambria Math"/>
                          <a:ea typeface="Cambria Math"/>
                          <a:cs typeface="Times New Roman" pitchFamily="18" charset="0"/>
                        </a:rPr>
                        <m:t>𝑯</m:t>
                      </m:r>
                      <m:sSup>
                        <m:sSupPr>
                          <m:ctrlPr>
                            <a:rPr lang="en-IN" sz="2000" b="1" i="1" smtClean="0">
                              <a:latin typeface="Cambria Math"/>
                              <a:ea typeface="Cambria Math"/>
                              <a:cs typeface="Times New Roman" pitchFamily="18" charset="0"/>
                            </a:rPr>
                          </m:ctrlPr>
                        </m:sSupPr>
                        <m:e>
                          <m:d>
                            <m:dPr>
                              <m:ctrlPr>
                                <a:rPr lang="en-IN" sz="2000" b="1" i="1" smtClean="0">
                                  <a:latin typeface="Cambria Math"/>
                                  <a:ea typeface="Cambria Math"/>
                                  <a:cs typeface="Times New Roman" pitchFamily="18" charset="0"/>
                                </a:rPr>
                              </m:ctrlPr>
                            </m:dPr>
                            <m:e>
                              <m:sSup>
                                <m:sSupPr>
                                  <m:ctrlPr>
                                    <a:rPr lang="en-IN" sz="2000" b="1" i="1" smtClean="0">
                                      <a:latin typeface="Cambria Math"/>
                                      <a:ea typeface="Cambria Math"/>
                                      <a:cs typeface="Times New Roman" pitchFamily="18" charset="0"/>
                                    </a:rPr>
                                  </m:ctrlPr>
                                </m:sSupPr>
                                <m:e>
                                  <m:r>
                                    <a:rPr lang="en-IN" sz="2000" b="1" i="1" smtClean="0">
                                      <a:latin typeface="Cambria Math"/>
                                      <a:ea typeface="Cambria Math"/>
                                      <a:cs typeface="Times New Roman" pitchFamily="18" charset="0"/>
                                    </a:rPr>
                                    <m:t>𝑯</m:t>
                                  </m:r>
                                </m:e>
                                <m:sup>
                                  <m:r>
                                    <a:rPr lang="en-US" sz="2000" b="1" i="1" smtClean="0">
                                      <a:latin typeface="Cambria Math"/>
                                      <a:ea typeface="Cambria Math"/>
                                      <a:cs typeface="Times New Roman" pitchFamily="18" charset="0"/>
                                    </a:rPr>
                                    <m:t>𝑯</m:t>
                                  </m:r>
                                </m:sup>
                              </m:sSup>
                              <m:r>
                                <a:rPr lang="en-IN" sz="2000" b="1" i="1" smtClean="0">
                                  <a:latin typeface="Cambria Math"/>
                                  <a:ea typeface="Cambria Math"/>
                                  <a:cs typeface="Times New Roman" pitchFamily="18" charset="0"/>
                                </a:rPr>
                                <m:t>𝑯</m:t>
                              </m:r>
                            </m:e>
                          </m:d>
                        </m:e>
                        <m:sup>
                          <m:r>
                            <a:rPr lang="en-US" sz="2000" b="1" i="1" smtClean="0">
                              <a:latin typeface="Cambria Math"/>
                              <a:ea typeface="Cambria Math"/>
                              <a:cs typeface="Times New Roman" pitchFamily="18" charset="0"/>
                            </a:rPr>
                            <m:t>−</m:t>
                          </m:r>
                          <m:r>
                            <a:rPr lang="en-US" sz="2000" b="1" i="1" smtClean="0">
                              <a:latin typeface="Cambria Math"/>
                              <a:ea typeface="Cambria Math"/>
                              <a:cs typeface="Times New Roman" pitchFamily="18" charset="0"/>
                            </a:rPr>
                            <m:t>𝟏</m:t>
                          </m:r>
                        </m:sup>
                      </m:sSup>
                      <m:sSup>
                        <m:sSupPr>
                          <m:ctrlPr>
                            <a:rPr lang="en-IN" sz="2000" b="1" i="1" smtClean="0">
                              <a:latin typeface="Cambria Math"/>
                              <a:ea typeface="Cambria Math"/>
                              <a:cs typeface="Times New Roman" pitchFamily="18" charset="0"/>
                            </a:rPr>
                          </m:ctrlPr>
                        </m:sSupPr>
                        <m:e>
                          <m:r>
                            <a:rPr lang="en-IN" sz="2000" b="1" i="1" smtClean="0">
                              <a:latin typeface="Cambria Math"/>
                              <a:ea typeface="Cambria Math"/>
                              <a:cs typeface="Times New Roman" pitchFamily="18" charset="0"/>
                            </a:rPr>
                            <m:t>𝑯</m:t>
                          </m:r>
                        </m:e>
                        <m:sup>
                          <m:r>
                            <a:rPr lang="en-US" sz="2000" b="1" i="1" smtClean="0">
                              <a:latin typeface="Cambria Math"/>
                              <a:ea typeface="Cambria Math"/>
                              <a:cs typeface="Times New Roman" pitchFamily="18" charset="0"/>
                            </a:rPr>
                            <m:t>𝑯</m:t>
                          </m:r>
                        </m:sup>
                      </m:sSup>
                      <m:r>
                        <a:rPr lang="en-IN" sz="2000" b="1" i="1" smtClean="0">
                          <a:latin typeface="Cambria Math"/>
                          <a:ea typeface="Cambria Math"/>
                          <a:cs typeface="Times New Roman" pitchFamily="18" charset="0"/>
                        </a:rPr>
                        <m:t>≠</m:t>
                      </m:r>
                      <m:sSub>
                        <m:sSubPr>
                          <m:ctrlPr>
                            <a:rPr lang="en-IN" sz="2000" b="1" i="1" smtClean="0">
                              <a:latin typeface="Cambria Math"/>
                              <a:ea typeface="Cambria Math"/>
                              <a:cs typeface="Times New Roman" pitchFamily="18" charset="0"/>
                            </a:rPr>
                          </m:ctrlPr>
                        </m:sSubPr>
                        <m:e>
                          <m:r>
                            <a:rPr lang="en-IN" sz="2000" b="1" i="1" smtClean="0">
                              <a:latin typeface="Cambria Math"/>
                              <a:ea typeface="Cambria Math"/>
                              <a:cs typeface="Times New Roman" pitchFamily="18" charset="0"/>
                            </a:rPr>
                            <m:t>𝑰</m:t>
                          </m:r>
                        </m:e>
                        <m:sub>
                          <m:r>
                            <a:rPr lang="en-US" sz="2000" b="1" i="1" smtClean="0">
                              <a:latin typeface="Cambria Math"/>
                              <a:ea typeface="Cambria Math"/>
                              <a:cs typeface="Times New Roman" pitchFamily="18" charset="0"/>
                            </a:rPr>
                            <m:t>𝒕</m:t>
                          </m:r>
                        </m:sub>
                      </m:sSub>
                    </m:oMath>
                  </m:oMathPara>
                </a14:m>
                <a:endParaRPr lang="en-IN" sz="2000" b="1"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Thus, in general, FZF is not the inverse of the </a:t>
                </a:r>
                <a:r>
                  <a:rPr lang="en-US" sz="2000" dirty="0" smtClean="0">
                    <a:latin typeface="Times New Roman" pitchFamily="18" charset="0"/>
                    <a:cs typeface="Times New Roman" pitchFamily="18" charset="0"/>
                  </a:rPr>
                  <a:t>channel </a:t>
                </a:r>
                <a:r>
                  <a:rPr lang="en-US" sz="2000" dirty="0">
                    <a:latin typeface="Times New Roman" pitchFamily="18" charset="0"/>
                    <a:cs typeface="Times New Roman" pitchFamily="18" charset="0"/>
                  </a:rPr>
                  <a:t>matrix H. However, if r = t and the matrix H is invertible then the pseudo-inverse is actually equal to the inverse. This can be seen as </a:t>
                </a:r>
                <a:r>
                  <a:rPr lang="en-US" sz="2000" dirty="0" smtClean="0">
                    <a:latin typeface="Times New Roman" pitchFamily="18" charset="0"/>
                    <a:cs typeface="Times New Roman" pitchFamily="18" charset="0"/>
                  </a:rPr>
                  <a:t>follows</a:t>
                </a:r>
              </a:p>
              <a:p>
                <a:pPr marL="0" indent="0" algn="just">
                  <a:buNone/>
                </a:pPr>
                <a:endParaRPr lang="en-US"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sSub>
                        <m:sSubPr>
                          <m:ctrlPr>
                            <a:rPr lang="en-IN" sz="2000" b="1" i="1" smtClean="0">
                              <a:latin typeface="Cambria Math"/>
                              <a:cs typeface="Times New Roman" pitchFamily="18" charset="0"/>
                            </a:rPr>
                          </m:ctrlPr>
                        </m:sSubPr>
                        <m:e>
                          <m:r>
                            <a:rPr lang="en-US" sz="2000" b="1" i="1" smtClean="0">
                              <a:latin typeface="Cambria Math"/>
                              <a:cs typeface="Times New Roman" pitchFamily="18" charset="0"/>
                            </a:rPr>
                            <m:t>𝑭</m:t>
                          </m:r>
                        </m:e>
                        <m:sub>
                          <m:r>
                            <a:rPr lang="en-US" sz="2000" b="1" i="1" smtClean="0">
                              <a:latin typeface="Cambria Math"/>
                              <a:cs typeface="Times New Roman" pitchFamily="18" charset="0"/>
                            </a:rPr>
                            <m:t>𝒁𝑭</m:t>
                          </m:r>
                        </m:sub>
                      </m:sSub>
                      <m:r>
                        <a:rPr lang="en-IN" sz="2000" b="1" i="1" smtClean="0">
                          <a:latin typeface="Cambria Math"/>
                          <a:ea typeface="Cambria Math"/>
                          <a:cs typeface="Times New Roman" pitchFamily="18" charset="0"/>
                        </a:rPr>
                        <m:t>=</m:t>
                      </m:r>
                      <m:r>
                        <a:rPr lang="en-IN" sz="2000" b="1" i="1" smtClean="0">
                          <a:latin typeface="Cambria Math"/>
                          <a:ea typeface="Cambria Math"/>
                          <a:cs typeface="Times New Roman" pitchFamily="18" charset="0"/>
                        </a:rPr>
                        <m:t>𝑯</m:t>
                      </m:r>
                      <m:sSup>
                        <m:sSupPr>
                          <m:ctrlPr>
                            <a:rPr lang="en-IN" sz="2000" b="1" i="1" smtClean="0">
                              <a:latin typeface="Cambria Math"/>
                              <a:ea typeface="Cambria Math"/>
                              <a:cs typeface="Times New Roman" pitchFamily="18" charset="0"/>
                            </a:rPr>
                          </m:ctrlPr>
                        </m:sSupPr>
                        <m:e>
                          <m:d>
                            <m:dPr>
                              <m:ctrlPr>
                                <a:rPr lang="en-IN" sz="2000" b="1" i="1" smtClean="0">
                                  <a:latin typeface="Cambria Math"/>
                                  <a:ea typeface="Cambria Math"/>
                                  <a:cs typeface="Times New Roman" pitchFamily="18" charset="0"/>
                                </a:rPr>
                              </m:ctrlPr>
                            </m:dPr>
                            <m:e>
                              <m:sSup>
                                <m:sSupPr>
                                  <m:ctrlPr>
                                    <a:rPr lang="en-IN" sz="2000" b="1" i="1" smtClean="0">
                                      <a:latin typeface="Cambria Math"/>
                                      <a:ea typeface="Cambria Math"/>
                                      <a:cs typeface="Times New Roman" pitchFamily="18" charset="0"/>
                                    </a:rPr>
                                  </m:ctrlPr>
                                </m:sSupPr>
                                <m:e>
                                  <m:r>
                                    <a:rPr lang="en-IN" sz="2000" b="1" i="1" smtClean="0">
                                      <a:latin typeface="Cambria Math"/>
                                      <a:ea typeface="Cambria Math"/>
                                      <a:cs typeface="Times New Roman" pitchFamily="18" charset="0"/>
                                    </a:rPr>
                                    <m:t>𝑯</m:t>
                                  </m:r>
                                </m:e>
                                <m:sup>
                                  <m:r>
                                    <a:rPr lang="en-US" sz="2000" b="1" i="1" smtClean="0">
                                      <a:latin typeface="Cambria Math"/>
                                      <a:ea typeface="Cambria Math"/>
                                      <a:cs typeface="Times New Roman" pitchFamily="18" charset="0"/>
                                    </a:rPr>
                                    <m:t>𝑯</m:t>
                                  </m:r>
                                </m:sup>
                              </m:sSup>
                              <m:r>
                                <a:rPr lang="en-IN" sz="2000" b="1" i="1" smtClean="0">
                                  <a:latin typeface="Cambria Math"/>
                                  <a:ea typeface="Cambria Math"/>
                                  <a:cs typeface="Times New Roman" pitchFamily="18" charset="0"/>
                                </a:rPr>
                                <m:t>𝑯</m:t>
                              </m:r>
                            </m:e>
                          </m:d>
                        </m:e>
                        <m:sup>
                          <m:r>
                            <a:rPr lang="en-US" sz="2000" b="1" i="1" smtClean="0">
                              <a:latin typeface="Cambria Math"/>
                              <a:ea typeface="Cambria Math"/>
                              <a:cs typeface="Times New Roman" pitchFamily="18" charset="0"/>
                            </a:rPr>
                            <m:t>−</m:t>
                          </m:r>
                          <m:r>
                            <a:rPr lang="en-US" sz="2000" b="1" i="1" smtClean="0">
                              <a:latin typeface="Cambria Math"/>
                              <a:ea typeface="Cambria Math"/>
                              <a:cs typeface="Times New Roman" pitchFamily="18" charset="0"/>
                            </a:rPr>
                            <m:t>𝟏</m:t>
                          </m:r>
                        </m:sup>
                      </m:sSup>
                      <m:sSup>
                        <m:sSupPr>
                          <m:ctrlPr>
                            <a:rPr lang="en-IN" sz="2000" b="1" i="1" smtClean="0">
                              <a:latin typeface="Cambria Math"/>
                              <a:ea typeface="Cambria Math"/>
                              <a:cs typeface="Times New Roman" pitchFamily="18" charset="0"/>
                            </a:rPr>
                          </m:ctrlPr>
                        </m:sSupPr>
                        <m:e>
                          <m:r>
                            <a:rPr lang="en-IN" sz="2000" b="1" i="1" smtClean="0">
                              <a:latin typeface="Cambria Math"/>
                              <a:ea typeface="Cambria Math"/>
                              <a:cs typeface="Times New Roman" pitchFamily="18" charset="0"/>
                            </a:rPr>
                            <m:t>𝑯</m:t>
                          </m:r>
                        </m:e>
                        <m:sup>
                          <m:r>
                            <a:rPr lang="en-US" sz="2000" b="1" i="1" smtClean="0">
                              <a:latin typeface="Cambria Math"/>
                              <a:ea typeface="Cambria Math"/>
                              <a:cs typeface="Times New Roman" pitchFamily="18" charset="0"/>
                            </a:rPr>
                            <m:t>𝑯</m:t>
                          </m:r>
                        </m:sup>
                      </m:sSup>
                      <m:r>
                        <a:rPr lang="en-IN" sz="2000" b="1" i="1" smtClean="0">
                          <a:latin typeface="Cambria Math"/>
                          <a:ea typeface="Cambria Math"/>
                          <a:cs typeface="Times New Roman" pitchFamily="18" charset="0"/>
                        </a:rPr>
                        <m:t>=</m:t>
                      </m:r>
                      <m:sSup>
                        <m:sSupPr>
                          <m:ctrlPr>
                            <a:rPr lang="en-IN" sz="2000" b="1" i="1" smtClean="0">
                              <a:latin typeface="Cambria Math"/>
                              <a:ea typeface="Cambria Math"/>
                              <a:cs typeface="Times New Roman" pitchFamily="18" charset="0"/>
                            </a:rPr>
                          </m:ctrlPr>
                        </m:sSupPr>
                        <m:e>
                          <m:r>
                            <a:rPr lang="en-IN" sz="2000" b="1" i="1" smtClean="0">
                              <a:latin typeface="Cambria Math"/>
                              <a:ea typeface="Cambria Math"/>
                              <a:cs typeface="Times New Roman" pitchFamily="18" charset="0"/>
                            </a:rPr>
                            <m:t>𝑯</m:t>
                          </m:r>
                        </m:e>
                        <m:sup>
                          <m:r>
                            <a:rPr lang="en-US" sz="2000" b="1" i="1" smtClean="0">
                              <a:latin typeface="Cambria Math"/>
                              <a:ea typeface="Cambria Math"/>
                              <a:cs typeface="Times New Roman" pitchFamily="18" charset="0"/>
                            </a:rPr>
                            <m:t>−</m:t>
                          </m:r>
                          <m:r>
                            <a:rPr lang="en-US" sz="2000" b="1" i="1" smtClean="0">
                              <a:latin typeface="Cambria Math"/>
                              <a:ea typeface="Cambria Math"/>
                              <a:cs typeface="Times New Roman" pitchFamily="18" charset="0"/>
                            </a:rPr>
                            <m:t>𝟏</m:t>
                          </m:r>
                        </m:sup>
                      </m:sSup>
                    </m:oMath>
                  </m:oMathPara>
                </a14:m>
                <a:endParaRPr lang="en-IN" sz="2000" b="1" dirty="0" smtClean="0">
                  <a:latin typeface="Times New Roman" pitchFamily="18" charset="0"/>
                  <a:cs typeface="Times New Roman" pitchFamily="18" charset="0"/>
                </a:endParaRPr>
              </a:p>
              <a:p>
                <a:pPr marL="0" indent="0" algn="just">
                  <a:buNone/>
                </a:pPr>
                <a:endParaRPr lang="en-IN" sz="2000" b="1"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64392" y="897006"/>
                <a:ext cx="11699133" cy="5123784"/>
              </a:xfrm>
              <a:blipFill rotWithShape="1">
                <a:blip r:embed="rId4"/>
                <a:stretch>
                  <a:fillRect l="-573" t="-1189" r="-521"/>
                </a:stretch>
              </a:blipFill>
            </p:spPr>
            <p:txBody>
              <a:bodyPr/>
              <a:lstStyle/>
              <a:p>
                <a:r>
                  <a:rPr lang="en-IN">
                    <a:noFill/>
                  </a:rPr>
                  <a:t> </a:t>
                </a:r>
              </a:p>
            </p:txBody>
          </p:sp>
        </mc:Fallback>
      </mc:AlternateContent>
    </p:spTree>
    <p:extLst>
      <p:ext uri="{BB962C8B-B14F-4D97-AF65-F5344CB8AC3E}">
        <p14:creationId xmlns:p14="http://schemas.microsoft.com/office/powerpoint/2010/main" val="1579666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954107"/>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p>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 </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12/58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64391" y="899350"/>
                <a:ext cx="11592179" cy="5252068"/>
              </a:xfrm>
            </p:spPr>
            <p:txBody>
              <a:bodyPr>
                <a:normAutofit/>
              </a:bodyPr>
              <a:lstStyle/>
              <a:p>
                <a:pPr marL="0" indent="0">
                  <a:buNone/>
                </a:pPr>
                <a:r>
                  <a:rPr lang="en-US" sz="2000" b="1" u="sng" dirty="0" smtClean="0">
                    <a:latin typeface="Times New Roman" pitchFamily="18" charset="0"/>
                    <a:cs typeface="Times New Roman" pitchFamily="18" charset="0"/>
                  </a:rPr>
                  <a:t>Principle of Orthogonally </a:t>
                </a:r>
                <a:r>
                  <a:rPr lang="en-US" sz="2000" b="1" u="sng" dirty="0">
                    <a:latin typeface="Times New Roman" pitchFamily="18" charset="0"/>
                    <a:cs typeface="Times New Roman" pitchFamily="18" charset="0"/>
                  </a:rPr>
                  <a:t>Interpretation of ZF </a:t>
                </a:r>
                <a:r>
                  <a:rPr lang="en-US" sz="2000" b="1" u="sng" dirty="0" smtClean="0">
                    <a:latin typeface="Times New Roman" pitchFamily="18" charset="0"/>
                    <a:cs typeface="Times New Roman" pitchFamily="18" charset="0"/>
                  </a:rPr>
                  <a:t>Receiver </a:t>
                </a:r>
                <a:r>
                  <a:rPr lang="en-US" sz="2000" b="1" dirty="0" smtClean="0">
                    <a:latin typeface="Times New Roman" pitchFamily="18" charset="0"/>
                    <a:cs typeface="Times New Roman" pitchFamily="18" charset="0"/>
                  </a:rPr>
                  <a:t>:</a:t>
                </a:r>
              </a:p>
              <a:p>
                <a:pPr>
                  <a:buFont typeface="Wingdings" pitchFamily="2" charset="2"/>
                  <a:buChar char="Ø"/>
                </a:pPr>
                <a:r>
                  <a:rPr lang="en-US" sz="2000" dirty="0">
                    <a:latin typeface="Times New Roman" pitchFamily="18" charset="0"/>
                    <a:cs typeface="Times New Roman" pitchFamily="18" charset="0"/>
                  </a:rPr>
                  <a:t>Consider once again the system of equations at the receiver for </a:t>
                </a:r>
                <a:r>
                  <a:rPr lang="en-US" sz="2000" i="1" dirty="0">
                    <a:latin typeface="Times New Roman" pitchFamily="18" charset="0"/>
                    <a:cs typeface="Times New Roman" pitchFamily="18" charset="0"/>
                  </a:rPr>
                  <a:t>r &gt; t</a:t>
                </a:r>
                <a:r>
                  <a:rPr lang="en-US" sz="2000" i="1" dirty="0" smtClean="0">
                    <a:latin typeface="Times New Roman" pitchFamily="18" charset="0"/>
                    <a:cs typeface="Times New Roman" pitchFamily="18" charset="0"/>
                  </a:rPr>
                  <a:t>.</a:t>
                </a:r>
                <a:endParaRPr lang="en-IN" sz="2000" i="1" dirty="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d>
                        <m:dPr>
                          <m:begChr m:val="["/>
                          <m:endChr m:val="]"/>
                          <m:ctrlPr>
                            <a:rPr lang="en-IN" sz="2000" i="1" smtClean="0">
                              <a:latin typeface="Cambria Math"/>
                              <a:cs typeface="Times New Roman" pitchFamily="18" charset="0"/>
                            </a:rPr>
                          </m:ctrlPr>
                        </m:dPr>
                        <m:e>
                          <m:m>
                            <m:mPr>
                              <m:mcs>
                                <m:mc>
                                  <m:mcPr>
                                    <m:count m:val="1"/>
                                    <m:mcJc m:val="center"/>
                                  </m:mcPr>
                                </m:mc>
                              </m:mcs>
                              <m:ctrlPr>
                                <a:rPr lang="en-IN" sz="2000" i="1" smtClean="0">
                                  <a:latin typeface="Cambria Math"/>
                                  <a:cs typeface="Times New Roman" pitchFamily="18" charset="0"/>
                                </a:rPr>
                              </m:ctrlPr>
                            </m:mPr>
                            <m:mr>
                              <m:e>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𝑦</m:t>
                                    </m:r>
                                  </m:e>
                                  <m:sub>
                                    <m:r>
                                      <a:rPr lang="en-US" sz="2000" b="0" i="1" smtClean="0">
                                        <a:latin typeface="Cambria Math"/>
                                        <a:cs typeface="Times New Roman" pitchFamily="18" charset="0"/>
                                      </a:rPr>
                                      <m:t>1</m:t>
                                    </m:r>
                                  </m:sub>
                                </m:sSub>
                                <m:d>
                                  <m:dPr>
                                    <m:ctrlPr>
                                      <a:rPr lang="en-IN" sz="2000" i="1" smtClean="0">
                                        <a:latin typeface="Cambria Math"/>
                                        <a:cs typeface="Times New Roman" pitchFamily="18" charset="0"/>
                                      </a:rPr>
                                    </m:ctrlPr>
                                  </m:dPr>
                                  <m:e>
                                    <m:r>
                                      <a:rPr lang="en-US" sz="2000" b="0" i="1" smtClean="0">
                                        <a:latin typeface="Cambria Math"/>
                                        <a:cs typeface="Times New Roman" pitchFamily="18" charset="0"/>
                                      </a:rPr>
                                      <m:t>𝑘</m:t>
                                    </m:r>
                                  </m:e>
                                </m:d>
                              </m:e>
                            </m:mr>
                            <m:mr>
                              <m:e>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𝑦</m:t>
                                    </m:r>
                                  </m:e>
                                  <m:sub>
                                    <m:r>
                                      <a:rPr lang="en-US" sz="2000" b="0" i="1" smtClean="0">
                                        <a:latin typeface="Cambria Math"/>
                                        <a:cs typeface="Times New Roman" pitchFamily="18" charset="0"/>
                                      </a:rPr>
                                      <m:t>2</m:t>
                                    </m:r>
                                  </m:sub>
                                </m:sSub>
                                <m:d>
                                  <m:dPr>
                                    <m:ctrlPr>
                                      <a:rPr lang="en-IN" sz="2000" i="1" smtClean="0">
                                        <a:latin typeface="Cambria Math"/>
                                        <a:cs typeface="Times New Roman" pitchFamily="18" charset="0"/>
                                      </a:rPr>
                                    </m:ctrlPr>
                                  </m:dPr>
                                  <m:e>
                                    <m:r>
                                      <a:rPr lang="en-US" sz="2000" b="0" i="1" smtClean="0">
                                        <a:latin typeface="Cambria Math"/>
                                        <a:cs typeface="Times New Roman" pitchFamily="18" charset="0"/>
                                      </a:rPr>
                                      <m:t>𝑘</m:t>
                                    </m:r>
                                  </m:e>
                                </m:d>
                              </m:e>
                            </m:mr>
                            <m:mr>
                              <m:e>
                                <m:m>
                                  <m:mPr>
                                    <m:mcs>
                                      <m:mc>
                                        <m:mcPr>
                                          <m:count m:val="1"/>
                                          <m:mcJc m:val="center"/>
                                        </m:mcPr>
                                      </m:mc>
                                    </m:mcs>
                                    <m:ctrlPr>
                                      <a:rPr lang="en-IN" sz="2000" i="1" smtClean="0">
                                        <a:latin typeface="Cambria Math"/>
                                        <a:cs typeface="Times New Roman" pitchFamily="18" charset="0"/>
                                      </a:rPr>
                                    </m:ctrlPr>
                                  </m:mPr>
                                  <m:mr>
                                    <m:e>
                                      <m:r>
                                        <m:rPr>
                                          <m:brk m:alnAt="7"/>
                                        </m:rPr>
                                        <a:rPr lang="en-IN" sz="2000" b="0" i="1" smtClean="0">
                                          <a:latin typeface="Cambria Math"/>
                                          <a:cs typeface="Times New Roman" pitchFamily="18" charset="0"/>
                                        </a:rPr>
                                        <m:t>⋮</m:t>
                                      </m:r>
                                    </m:e>
                                  </m:mr>
                                  <m:mr>
                                    <m:e>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𝑦</m:t>
                                          </m:r>
                                        </m:e>
                                        <m:sub>
                                          <m:r>
                                            <a:rPr lang="en-US" sz="2000" b="0" i="1" smtClean="0">
                                              <a:latin typeface="Cambria Math"/>
                                              <a:cs typeface="Times New Roman" pitchFamily="18" charset="0"/>
                                            </a:rPr>
                                            <m:t>𝑟</m:t>
                                          </m:r>
                                        </m:sub>
                                      </m:sSub>
                                      <m:d>
                                        <m:dPr>
                                          <m:ctrlPr>
                                            <a:rPr lang="en-IN" sz="2000" i="1" smtClean="0">
                                              <a:latin typeface="Cambria Math"/>
                                              <a:cs typeface="Times New Roman" pitchFamily="18" charset="0"/>
                                            </a:rPr>
                                          </m:ctrlPr>
                                        </m:dPr>
                                        <m:e>
                                          <m:r>
                                            <a:rPr lang="en-US" sz="2000" b="0" i="1" smtClean="0">
                                              <a:latin typeface="Cambria Math"/>
                                              <a:cs typeface="Times New Roman" pitchFamily="18" charset="0"/>
                                            </a:rPr>
                                            <m:t>𝑘</m:t>
                                          </m:r>
                                        </m:e>
                                      </m:d>
                                    </m:e>
                                  </m:mr>
                                </m:m>
                              </m:e>
                            </m:mr>
                          </m:m>
                        </m:e>
                      </m:d>
                      <m:r>
                        <a:rPr lang="en-IN" sz="2000" b="0" i="1" smtClean="0">
                          <a:latin typeface="Cambria Math"/>
                          <a:ea typeface="Cambria Math"/>
                          <a:cs typeface="Times New Roman" pitchFamily="18" charset="0"/>
                        </a:rPr>
                        <m:t>=</m:t>
                      </m:r>
                      <m:d>
                        <m:dPr>
                          <m:begChr m:val="["/>
                          <m:endChr m:val="]"/>
                          <m:ctrlPr>
                            <a:rPr lang="en-IN" sz="2000" i="1" smtClean="0">
                              <a:latin typeface="Cambria Math"/>
                              <a:ea typeface="Cambria Math"/>
                              <a:cs typeface="Times New Roman" pitchFamily="18" charset="0"/>
                            </a:rPr>
                          </m:ctrlPr>
                        </m:dPr>
                        <m:e>
                          <m:m>
                            <m:mPr>
                              <m:mcs>
                                <m:mc>
                                  <m:mcPr>
                                    <m:count m:val="3"/>
                                    <m:mcJc m:val="center"/>
                                  </m:mcPr>
                                </m:mc>
                              </m:mcs>
                              <m:ctrlPr>
                                <a:rPr lang="en-IN" sz="2000" i="1" smtClean="0">
                                  <a:latin typeface="Cambria Math"/>
                                  <a:ea typeface="Cambria Math"/>
                                  <a:cs typeface="Times New Roman" pitchFamily="18" charset="0"/>
                                </a:rPr>
                              </m:ctrlPr>
                            </m:mPr>
                            <m:m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11</m:t>
                                    </m:r>
                                  </m:sub>
                                </m:sSub>
                              </m:e>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12</m:t>
                                    </m:r>
                                  </m:sub>
                                </m:sSub>
                              </m:e>
                              <m:e>
                                <m:m>
                                  <m:mPr>
                                    <m:mcs>
                                      <m:mc>
                                        <m:mcPr>
                                          <m:count m:val="2"/>
                                          <m:mcJc m:val="center"/>
                                        </m:mcPr>
                                      </m:mc>
                                    </m:mcs>
                                    <m:ctrlPr>
                                      <a:rPr lang="en-IN" sz="2000" i="1" smtClean="0">
                                        <a:latin typeface="Cambria Math"/>
                                        <a:ea typeface="Cambria Math"/>
                                        <a:cs typeface="Times New Roman" pitchFamily="18" charset="0"/>
                                      </a:rPr>
                                    </m:ctrlPr>
                                  </m:mPr>
                                  <m:mr>
                                    <m:e>
                                      <m:r>
                                        <m:rPr>
                                          <m:brk m:alnAt="7"/>
                                        </m:rPr>
                                        <a:rPr lang="en-IN" sz="2000" b="0" i="1" smtClean="0">
                                          <a:latin typeface="Cambria Math"/>
                                          <a:ea typeface="Cambria Math"/>
                                          <a:cs typeface="Times New Roman" pitchFamily="18" charset="0"/>
                                        </a:rPr>
                                        <m:t>…</m:t>
                                      </m:r>
                                    </m:e>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1</m:t>
                                          </m:r>
                                          <m:r>
                                            <a:rPr lang="en-US" sz="2000" b="0" i="1" smtClean="0">
                                              <a:latin typeface="Cambria Math"/>
                                              <a:ea typeface="Cambria Math"/>
                                              <a:cs typeface="Times New Roman" pitchFamily="18" charset="0"/>
                                            </a:rPr>
                                            <m:t>𝑡</m:t>
                                          </m:r>
                                        </m:sub>
                                      </m:sSub>
                                    </m:e>
                                  </m:mr>
                                </m:m>
                              </m:e>
                            </m:mr>
                            <m:m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21</m:t>
                                    </m:r>
                                  </m:sub>
                                </m:sSub>
                              </m:e>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22</m:t>
                                    </m:r>
                                  </m:sub>
                                </m:sSub>
                              </m:e>
                              <m:e>
                                <m:m>
                                  <m:mPr>
                                    <m:mcs>
                                      <m:mc>
                                        <m:mcPr>
                                          <m:count m:val="2"/>
                                          <m:mcJc m:val="center"/>
                                        </m:mcPr>
                                      </m:mc>
                                    </m:mcs>
                                    <m:ctrlPr>
                                      <a:rPr lang="en-IN" sz="2000" i="1" smtClean="0">
                                        <a:latin typeface="Cambria Math"/>
                                        <a:ea typeface="Cambria Math"/>
                                        <a:cs typeface="Times New Roman" pitchFamily="18" charset="0"/>
                                      </a:rPr>
                                    </m:ctrlPr>
                                  </m:mPr>
                                  <m:mr>
                                    <m:e>
                                      <m:r>
                                        <m:rPr>
                                          <m:brk m:alnAt="7"/>
                                        </m:rPr>
                                        <a:rPr lang="en-IN" sz="2000" b="0" i="1" smtClean="0">
                                          <a:latin typeface="Cambria Math"/>
                                          <a:ea typeface="Cambria Math"/>
                                          <a:cs typeface="Times New Roman" pitchFamily="18" charset="0"/>
                                        </a:rPr>
                                        <m:t>…</m:t>
                                      </m:r>
                                    </m:e>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2</m:t>
                                          </m:r>
                                          <m:r>
                                            <a:rPr lang="en-US" sz="2000" b="0" i="1" smtClean="0">
                                              <a:latin typeface="Cambria Math"/>
                                              <a:ea typeface="Cambria Math"/>
                                              <a:cs typeface="Times New Roman" pitchFamily="18" charset="0"/>
                                            </a:rPr>
                                            <m:t>𝑡</m:t>
                                          </m:r>
                                        </m:sub>
                                      </m:sSub>
                                    </m:e>
                                  </m:mr>
                                </m:m>
                              </m:e>
                            </m:mr>
                            <m:mr>
                              <m:e>
                                <m:m>
                                  <m:mPr>
                                    <m:mcs>
                                      <m:mc>
                                        <m:mcPr>
                                          <m:count m:val="1"/>
                                          <m:mcJc m:val="center"/>
                                        </m:mcPr>
                                      </m:mc>
                                    </m:mcs>
                                    <m:ctrlPr>
                                      <a:rPr lang="en-IN" sz="2000" i="1" smtClean="0">
                                        <a:latin typeface="Cambria Math"/>
                                        <a:ea typeface="Cambria Math"/>
                                        <a:cs typeface="Times New Roman" pitchFamily="18" charset="0"/>
                                      </a:rPr>
                                    </m:ctrlPr>
                                  </m:mPr>
                                  <m:mr>
                                    <m:e>
                                      <m:r>
                                        <m:rPr>
                                          <m:brk m:alnAt="7"/>
                                        </m:rPr>
                                        <a:rPr lang="en-IN" sz="2000" b="0" i="1" smtClean="0">
                                          <a:latin typeface="Cambria Math"/>
                                          <a:ea typeface="Cambria Math"/>
                                          <a:cs typeface="Times New Roman" pitchFamily="18" charset="0"/>
                                        </a:rPr>
                                        <m:t>⋮</m:t>
                                      </m:r>
                                    </m:e>
                                  </m:mr>
                                  <m:m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𝑟</m:t>
                                          </m:r>
                                          <m:r>
                                            <a:rPr lang="en-US" sz="2000" b="0" i="1" smtClean="0">
                                              <a:latin typeface="Cambria Math"/>
                                              <a:ea typeface="Cambria Math"/>
                                              <a:cs typeface="Times New Roman" pitchFamily="18" charset="0"/>
                                            </a:rPr>
                                            <m:t>1</m:t>
                                          </m:r>
                                        </m:sub>
                                      </m:sSub>
                                    </m:e>
                                  </m:mr>
                                </m:m>
                              </m:e>
                              <m:e>
                                <m:m>
                                  <m:mPr>
                                    <m:mcs>
                                      <m:mc>
                                        <m:mcPr>
                                          <m:count m:val="1"/>
                                          <m:mcJc m:val="center"/>
                                        </m:mcPr>
                                      </m:mc>
                                    </m:mcs>
                                    <m:ctrlPr>
                                      <a:rPr lang="en-IN" sz="2000" i="1" smtClean="0">
                                        <a:latin typeface="Cambria Math"/>
                                        <a:ea typeface="Cambria Math"/>
                                        <a:cs typeface="Times New Roman" pitchFamily="18" charset="0"/>
                                      </a:rPr>
                                    </m:ctrlPr>
                                  </m:mPr>
                                  <m:mr>
                                    <m:e>
                                      <m:r>
                                        <m:rPr>
                                          <m:brk m:alnAt="7"/>
                                        </m:rPr>
                                        <a:rPr lang="en-IN" sz="2000" b="0" i="1" smtClean="0">
                                          <a:latin typeface="Cambria Math"/>
                                          <a:ea typeface="Cambria Math"/>
                                          <a:cs typeface="Times New Roman" pitchFamily="18" charset="0"/>
                                        </a:rPr>
                                        <m:t>⋮</m:t>
                                      </m:r>
                                    </m:e>
                                  </m:mr>
                                  <m:m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𝑟</m:t>
                                          </m:r>
                                          <m:r>
                                            <a:rPr lang="en-US" sz="2000" b="0" i="1" smtClean="0">
                                              <a:latin typeface="Cambria Math"/>
                                              <a:ea typeface="Cambria Math"/>
                                              <a:cs typeface="Times New Roman" pitchFamily="18" charset="0"/>
                                            </a:rPr>
                                            <m:t>2</m:t>
                                          </m:r>
                                        </m:sub>
                                      </m:sSub>
                                    </m:e>
                                  </m:mr>
                                </m:m>
                              </m:e>
                              <m:e>
                                <m:m>
                                  <m:mPr>
                                    <m:mcs>
                                      <m:mc>
                                        <m:mcPr>
                                          <m:count m:val="1"/>
                                          <m:mcJc m:val="center"/>
                                        </m:mcPr>
                                      </m:mc>
                                    </m:mcs>
                                    <m:ctrlPr>
                                      <a:rPr lang="en-IN" sz="2000" i="1" smtClean="0">
                                        <a:latin typeface="Cambria Math"/>
                                        <a:ea typeface="Cambria Math"/>
                                        <a:cs typeface="Times New Roman" pitchFamily="18" charset="0"/>
                                      </a:rPr>
                                    </m:ctrlPr>
                                  </m:mPr>
                                  <m:mr>
                                    <m:e>
                                      <m:m>
                                        <m:mPr>
                                          <m:mcs>
                                            <m:mc>
                                              <m:mcPr>
                                                <m:count m:val="2"/>
                                                <m:mcJc m:val="center"/>
                                              </m:mcPr>
                                            </m:mc>
                                          </m:mcs>
                                          <m:ctrlPr>
                                            <a:rPr lang="en-IN" sz="2000" i="1" smtClean="0">
                                              <a:latin typeface="Cambria Math"/>
                                              <a:ea typeface="Cambria Math"/>
                                              <a:cs typeface="Times New Roman" pitchFamily="18" charset="0"/>
                                            </a:rPr>
                                          </m:ctrlPr>
                                        </m:mPr>
                                        <m:mr>
                                          <m:e>
                                            <m:r>
                                              <m:rPr>
                                                <m:brk m:alnAt="7"/>
                                              </m:rPr>
                                              <a:rPr lang="en-IN" sz="2000" b="0" i="1" smtClean="0">
                                                <a:latin typeface="Cambria Math"/>
                                                <a:ea typeface="Cambria Math"/>
                                                <a:cs typeface="Times New Roman" pitchFamily="18" charset="0"/>
                                              </a:rPr>
                                              <m:t>⋱</m:t>
                                            </m:r>
                                          </m:e>
                                          <m:e>
                                            <m:r>
                                              <a:rPr lang="en-IN" sz="2000" b="0" i="1" smtClean="0">
                                                <a:latin typeface="Cambria Math"/>
                                                <a:ea typeface="Cambria Math"/>
                                                <a:cs typeface="Times New Roman" pitchFamily="18" charset="0"/>
                                              </a:rPr>
                                              <m:t>⋮</m:t>
                                            </m:r>
                                          </m:e>
                                        </m:mr>
                                      </m:m>
                                    </m:e>
                                  </m:mr>
                                  <m:mr>
                                    <m:e>
                                      <m:m>
                                        <m:mPr>
                                          <m:mcs>
                                            <m:mc>
                                              <m:mcPr>
                                                <m:count m:val="2"/>
                                                <m:mcJc m:val="center"/>
                                              </m:mcPr>
                                            </m:mc>
                                          </m:mcs>
                                          <m:ctrlPr>
                                            <a:rPr lang="en-IN" sz="2000" i="1" smtClean="0">
                                              <a:latin typeface="Cambria Math"/>
                                              <a:ea typeface="Cambria Math"/>
                                              <a:cs typeface="Times New Roman" pitchFamily="18" charset="0"/>
                                            </a:rPr>
                                          </m:ctrlPr>
                                        </m:mPr>
                                        <m:mr>
                                          <m:e>
                                            <m:r>
                                              <m:rPr>
                                                <m:brk m:alnAt="7"/>
                                              </m:rPr>
                                              <a:rPr lang="en-IN" sz="2000" b="0" i="1" smtClean="0">
                                                <a:latin typeface="Cambria Math"/>
                                                <a:ea typeface="Cambria Math"/>
                                                <a:cs typeface="Times New Roman" pitchFamily="18" charset="0"/>
                                              </a:rPr>
                                              <m:t>…</m:t>
                                            </m:r>
                                          </m:e>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𝑟𝑡</m:t>
                                                </m:r>
                                              </m:sub>
                                            </m:sSub>
                                          </m:e>
                                        </m:mr>
                                      </m:m>
                                    </m:e>
                                  </m:mr>
                                </m:m>
                              </m:e>
                            </m:mr>
                          </m:m>
                        </m:e>
                      </m:d>
                      <m:d>
                        <m:dPr>
                          <m:begChr m:val="["/>
                          <m:endChr m:val="]"/>
                          <m:ctrlPr>
                            <a:rPr lang="en-IN" sz="2000" i="1" smtClean="0">
                              <a:latin typeface="Cambria Math"/>
                              <a:ea typeface="Cambria Math"/>
                              <a:cs typeface="Times New Roman" pitchFamily="18" charset="0"/>
                            </a:rPr>
                          </m:ctrlPr>
                        </m:dPr>
                        <m:e>
                          <m:m>
                            <m:mPr>
                              <m:mcs>
                                <m:mc>
                                  <m:mcPr>
                                    <m:count m:val="1"/>
                                    <m:mcJc m:val="center"/>
                                  </m:mcPr>
                                </m:mc>
                              </m:mcs>
                              <m:ctrlPr>
                                <a:rPr lang="en-IN" sz="2000" i="1" smtClean="0">
                                  <a:latin typeface="Cambria Math"/>
                                  <a:ea typeface="Cambria Math"/>
                                  <a:cs typeface="Times New Roman" pitchFamily="18" charset="0"/>
                                </a:rPr>
                              </m:ctrlPr>
                            </m:mPr>
                            <m:m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𝑥</m:t>
                                    </m:r>
                                  </m:e>
                                  <m:sub>
                                    <m:r>
                                      <a:rPr lang="en-US" sz="2000" b="0" i="1" smtClean="0">
                                        <a:latin typeface="Cambria Math"/>
                                        <a:ea typeface="Cambria Math"/>
                                        <a:cs typeface="Times New Roman" pitchFamily="18" charset="0"/>
                                      </a:rPr>
                                      <m:t>1</m:t>
                                    </m:r>
                                  </m:sub>
                                </m:sSub>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𝑘</m:t>
                                    </m:r>
                                  </m:e>
                                </m:d>
                              </m:e>
                            </m:mr>
                            <m:m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𝑥</m:t>
                                    </m:r>
                                  </m:e>
                                  <m:sub>
                                    <m:r>
                                      <a:rPr lang="en-US" sz="2000" b="0" i="1" smtClean="0">
                                        <a:latin typeface="Cambria Math"/>
                                        <a:ea typeface="Cambria Math"/>
                                        <a:cs typeface="Times New Roman" pitchFamily="18" charset="0"/>
                                      </a:rPr>
                                      <m:t>2</m:t>
                                    </m:r>
                                  </m:sub>
                                </m:sSub>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𝑘</m:t>
                                    </m:r>
                                  </m:e>
                                </m:d>
                              </m:e>
                            </m:mr>
                            <m:mr>
                              <m:e>
                                <m:m>
                                  <m:mPr>
                                    <m:mcs>
                                      <m:mc>
                                        <m:mcPr>
                                          <m:count m:val="1"/>
                                          <m:mcJc m:val="center"/>
                                        </m:mcPr>
                                      </m:mc>
                                    </m:mcs>
                                    <m:ctrlPr>
                                      <a:rPr lang="en-IN" sz="2000" i="1" smtClean="0">
                                        <a:latin typeface="Cambria Math"/>
                                        <a:ea typeface="Cambria Math"/>
                                        <a:cs typeface="Times New Roman" pitchFamily="18" charset="0"/>
                                      </a:rPr>
                                    </m:ctrlPr>
                                  </m:mPr>
                                  <m:mr>
                                    <m:e>
                                      <m:r>
                                        <m:rPr>
                                          <m:brk m:alnAt="7"/>
                                        </m:rPr>
                                        <a:rPr lang="en-IN" sz="2000" b="0" i="1" smtClean="0">
                                          <a:latin typeface="Cambria Math"/>
                                          <a:ea typeface="Cambria Math"/>
                                          <a:cs typeface="Times New Roman" pitchFamily="18" charset="0"/>
                                        </a:rPr>
                                        <m:t>⋮</m:t>
                                      </m:r>
                                    </m:e>
                                  </m:mr>
                                  <m:m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𝑥</m:t>
                                          </m:r>
                                        </m:e>
                                        <m:sub>
                                          <m:r>
                                            <a:rPr lang="en-US" sz="2000" b="0" i="1" smtClean="0">
                                              <a:latin typeface="Cambria Math"/>
                                              <a:ea typeface="Cambria Math"/>
                                              <a:cs typeface="Times New Roman" pitchFamily="18" charset="0"/>
                                            </a:rPr>
                                            <m:t>𝑡</m:t>
                                          </m:r>
                                        </m:sub>
                                      </m:sSub>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𝑘</m:t>
                                          </m:r>
                                        </m:e>
                                      </m:d>
                                    </m:e>
                                  </m:mr>
                                </m:m>
                              </m:e>
                            </m:mr>
                          </m:m>
                        </m:e>
                      </m:d>
                    </m:oMath>
                  </m:oMathPara>
                </a14:m>
                <a:endParaRPr lang="en-IN" sz="2000" i="1"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Denoting the column </a:t>
                </a:r>
                <a14:m>
                  <m:oMath xmlns:m="http://schemas.openxmlformats.org/officeDocument/2006/math">
                    <m:sSub>
                      <m:sSubPr>
                        <m:ctrlPr>
                          <a:rPr lang="en-US" sz="2000" i="1" smtClean="0">
                            <a:latin typeface="Cambria Math"/>
                            <a:cs typeface="Times New Roman" pitchFamily="18" charset="0"/>
                          </a:rPr>
                        </m:ctrlPr>
                      </m:sSubPr>
                      <m:e>
                        <m:r>
                          <a:rPr lang="en-US" sz="2000" i="1" smtClean="0">
                            <a:latin typeface="Cambria Math"/>
                            <a:ea typeface="Cambria Math"/>
                            <a:cs typeface="Times New Roman" pitchFamily="18" charset="0"/>
                          </a:rPr>
                          <m:t>𝒉</m:t>
                        </m:r>
                      </m:e>
                      <m:sub>
                        <m:r>
                          <a:rPr lang="en-US" sz="2000" b="0" i="1" smtClean="0">
                            <a:latin typeface="Cambria Math"/>
                            <a:cs typeface="Times New Roman" pitchFamily="18" charset="0"/>
                          </a:rPr>
                          <m:t>𝑖</m:t>
                        </m:r>
                      </m:sub>
                    </m:sSub>
                    <m:r>
                      <a:rPr lang="en-US" sz="2000" i="1" smtClean="0">
                        <a:latin typeface="Cambria Math"/>
                        <a:ea typeface="Cambria Math"/>
                        <a:cs typeface="Times New Roman" pitchFamily="18" charset="0"/>
                      </a:rPr>
                      <m:t>=</m:t>
                    </m:r>
                    <m:sSup>
                      <m:sSupPr>
                        <m:ctrlPr>
                          <a:rPr lang="en-US" sz="2000" i="1" smtClean="0">
                            <a:latin typeface="Cambria Math"/>
                            <a:ea typeface="Cambria Math"/>
                            <a:cs typeface="Times New Roman" pitchFamily="18" charset="0"/>
                          </a:rPr>
                        </m:ctrlPr>
                      </m:sSupPr>
                      <m:e>
                        <m:d>
                          <m:dPr>
                            <m:begChr m:val="["/>
                            <m:endChr m:val="]"/>
                            <m:ctrlPr>
                              <a:rPr lang="en-US" sz="2000" i="1" smtClean="0">
                                <a:latin typeface="Cambria Math"/>
                                <a:ea typeface="Cambria Math"/>
                                <a:cs typeface="Times New Roman" pitchFamily="18" charset="0"/>
                              </a:rPr>
                            </m:ctrlPr>
                          </m:dPr>
                          <m:e>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1</m:t>
                                </m:r>
                                <m:r>
                                  <a:rPr lang="en-US" sz="2000" b="0" i="1" smtClean="0">
                                    <a:latin typeface="Cambria Math"/>
                                    <a:ea typeface="Cambria Math"/>
                                    <a:cs typeface="Times New Roman" pitchFamily="18" charset="0"/>
                                  </a:rPr>
                                  <m:t>𝑖</m:t>
                                </m:r>
                              </m:sub>
                            </m:sSub>
                            <m:r>
                              <a:rPr lang="en-US" sz="2000" b="0" i="1" smtClean="0">
                                <a:latin typeface="Cambria Math"/>
                                <a:ea typeface="Cambria Math"/>
                                <a:cs typeface="Times New Roman" pitchFamily="18" charset="0"/>
                              </a:rPr>
                              <m:t>,</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2</m:t>
                                </m:r>
                                <m:r>
                                  <a:rPr lang="en-US" sz="2000" b="0" i="1" smtClean="0">
                                    <a:latin typeface="Cambria Math"/>
                                    <a:ea typeface="Cambria Math"/>
                                    <a:cs typeface="Times New Roman" pitchFamily="18" charset="0"/>
                                  </a:rPr>
                                  <m:t>𝑖</m:t>
                                </m:r>
                              </m:sub>
                            </m:sSub>
                            <m:r>
                              <a:rPr lang="en-US" sz="2000" b="0" i="1" smtClean="0">
                                <a:latin typeface="Cambria Math"/>
                                <a:ea typeface="Cambria Math"/>
                                <a:cs typeface="Times New Roman" pitchFamily="18" charset="0"/>
                              </a:rPr>
                              <m:t>,…</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𝑟𝑖</m:t>
                                </m:r>
                              </m:sub>
                            </m:sSub>
                          </m:e>
                        </m:d>
                      </m:e>
                      <m:sup>
                        <m:r>
                          <a:rPr lang="en-US" sz="2000" b="0" i="1" smtClean="0">
                            <a:latin typeface="Cambria Math"/>
                            <a:ea typeface="Cambria Math"/>
                            <a:cs typeface="Times New Roman" pitchFamily="18" charset="0"/>
                          </a:rPr>
                          <m:t>𝑇</m:t>
                        </m:r>
                      </m:sup>
                    </m:sSup>
                  </m:oMath>
                </a14:m>
                <a:r>
                  <a:rPr lang="en-US" sz="2000" dirty="0" smtClean="0">
                    <a:latin typeface="Times New Roman" pitchFamily="18" charset="0"/>
                    <a:cs typeface="Times New Roman" pitchFamily="18" charset="0"/>
                  </a:rPr>
                  <a:t>we </a:t>
                </a:r>
                <a:r>
                  <a:rPr lang="en-US" sz="2000" dirty="0">
                    <a:latin typeface="Times New Roman" pitchFamily="18" charset="0"/>
                    <a:cs typeface="Times New Roman" pitchFamily="18" charset="0"/>
                  </a:rPr>
                  <a:t>denote the </a:t>
                </a:r>
                <a14:m>
                  <m:oMath xmlns:m="http://schemas.openxmlformats.org/officeDocument/2006/math">
                    <m:sSup>
                      <m:sSupPr>
                        <m:ctrlPr>
                          <a:rPr lang="en-US" sz="2000" i="1" smtClean="0">
                            <a:latin typeface="Cambria Math"/>
                            <a:cs typeface="Times New Roman" pitchFamily="18" charset="0"/>
                          </a:rPr>
                        </m:ctrlPr>
                      </m:sSupPr>
                      <m:e>
                        <m:r>
                          <a:rPr lang="en-US" sz="2000" b="0" i="1" smtClean="0">
                            <a:latin typeface="Cambria Math"/>
                            <a:cs typeface="Times New Roman" pitchFamily="18" charset="0"/>
                          </a:rPr>
                          <m:t>𝑖</m:t>
                        </m:r>
                      </m:e>
                      <m:sup>
                        <m:r>
                          <a:rPr lang="en-US" sz="2000" b="0" i="1" smtClean="0">
                            <a:latin typeface="Cambria Math"/>
                            <a:cs typeface="Times New Roman" pitchFamily="18" charset="0"/>
                          </a:rPr>
                          <m:t>𝑡h</m:t>
                        </m:r>
                      </m:sup>
                    </m:sSup>
                  </m:oMath>
                </a14:m>
                <a:r>
                  <a:rPr lang="en-US" sz="2000" dirty="0" smtClean="0">
                    <a:latin typeface="Times New Roman" pitchFamily="18" charset="0"/>
                    <a:cs typeface="Times New Roman" pitchFamily="18" charset="0"/>
                  </a:rPr>
                  <a:t>column </a:t>
                </a:r>
                <a:r>
                  <a:rPr lang="en-US" sz="2000" dirty="0">
                    <a:latin typeface="Times New Roman" pitchFamily="18" charset="0"/>
                    <a:cs typeface="Times New Roman" pitchFamily="18" charset="0"/>
                  </a:rPr>
                  <a:t>of the channel matrix </a:t>
                </a:r>
                <a:r>
                  <a:rPr lang="en-US" sz="2000" b="1" dirty="0">
                    <a:latin typeface="Times New Roman" pitchFamily="18" charset="0"/>
                    <a:cs typeface="Times New Roman" pitchFamily="18" charset="0"/>
                  </a:rPr>
                  <a:t>H</a:t>
                </a:r>
                <a:r>
                  <a:rPr lang="en-US" sz="2000" dirty="0">
                    <a:latin typeface="Times New Roman" pitchFamily="18" charset="0"/>
                    <a:cs typeface="Times New Roman" pitchFamily="18" charset="0"/>
                  </a:rPr>
                  <a:t>. Then, the system of equations above can be succinctly represented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r>
                        <a:rPr lang="en-IN" sz="2000" i="1" smtClean="0">
                          <a:latin typeface="Cambria Math"/>
                          <a:cs typeface="Times New Roman" pitchFamily="18" charset="0"/>
                        </a:rPr>
                        <m:t>𝐲</m:t>
                      </m:r>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𝑥</m:t>
                          </m:r>
                        </m:e>
                        <m:sub>
                          <m:r>
                            <a:rPr lang="en-US" sz="2000" b="0" i="1" smtClean="0">
                              <a:latin typeface="Cambria Math"/>
                              <a:ea typeface="Cambria Math"/>
                              <a:cs typeface="Times New Roman" pitchFamily="18" charset="0"/>
                            </a:rPr>
                            <m:t>1</m:t>
                          </m:r>
                        </m:sub>
                      </m:sSub>
                      <m:sSub>
                        <m:sSubPr>
                          <m:ctrlPr>
                            <a:rPr lang="en-IN" sz="2000" i="1" smtClean="0">
                              <a:latin typeface="Cambria Math"/>
                              <a:ea typeface="Cambria Math"/>
                              <a:cs typeface="Times New Roman" pitchFamily="18" charset="0"/>
                            </a:rPr>
                          </m:ctrlPr>
                        </m:sSubPr>
                        <m:e>
                          <m:r>
                            <a:rPr lang="en-US" sz="2000" i="1">
                              <a:latin typeface="Cambria Math"/>
                              <a:ea typeface="Cambria Math"/>
                              <a:cs typeface="Times New Roman" pitchFamily="18" charset="0"/>
                            </a:rPr>
                            <m:t>𝒉</m:t>
                          </m:r>
                        </m:e>
                        <m:sub>
                          <m:r>
                            <a:rPr lang="en-US" sz="2000" b="0" i="1" smtClean="0">
                              <a:latin typeface="Cambria Math"/>
                              <a:ea typeface="Cambria Math"/>
                              <a:cs typeface="Times New Roman" pitchFamily="18" charset="0"/>
                            </a:rPr>
                            <m:t>1</m:t>
                          </m:r>
                        </m:sub>
                      </m:sSub>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𝑥</m:t>
                          </m:r>
                        </m:e>
                        <m:sub>
                          <m:r>
                            <a:rPr lang="en-US" sz="2000" b="0" i="1" smtClean="0">
                              <a:latin typeface="Cambria Math"/>
                              <a:ea typeface="Cambria Math"/>
                              <a:cs typeface="Times New Roman" pitchFamily="18" charset="0"/>
                            </a:rPr>
                            <m:t>2</m:t>
                          </m:r>
                        </m:sub>
                      </m:sSub>
                      <m:sSub>
                        <m:sSubPr>
                          <m:ctrlPr>
                            <a:rPr lang="en-IN" sz="2000" i="1" smtClean="0">
                              <a:latin typeface="Cambria Math"/>
                              <a:ea typeface="Cambria Math"/>
                              <a:cs typeface="Times New Roman" pitchFamily="18" charset="0"/>
                            </a:rPr>
                          </m:ctrlPr>
                        </m:sSubPr>
                        <m:e>
                          <m:r>
                            <a:rPr lang="en-IN" sz="2000" i="1" smtClean="0">
                              <a:latin typeface="Cambria Math"/>
                              <a:ea typeface="Cambria Math"/>
                              <a:cs typeface="Times New Roman" pitchFamily="18" charset="0"/>
                            </a:rPr>
                            <m:t>𝒉</m:t>
                          </m:r>
                        </m:e>
                        <m:sub>
                          <m:r>
                            <a:rPr lang="en-US" sz="2000" b="0" i="1" smtClean="0">
                              <a:latin typeface="Cambria Math"/>
                              <a:ea typeface="Cambria Math"/>
                              <a:cs typeface="Times New Roman" pitchFamily="18" charset="0"/>
                            </a:rPr>
                            <m:t>2</m:t>
                          </m:r>
                        </m:sub>
                      </m:sSub>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𝑥</m:t>
                          </m:r>
                        </m:e>
                        <m:sub>
                          <m:r>
                            <a:rPr lang="en-US" sz="2000" b="0" i="1" smtClean="0">
                              <a:latin typeface="Cambria Math"/>
                              <a:ea typeface="Cambria Math"/>
                              <a:cs typeface="Times New Roman" pitchFamily="18" charset="0"/>
                            </a:rPr>
                            <m:t>𝑡</m:t>
                          </m:r>
                        </m:sub>
                      </m:sSub>
                      <m:sSub>
                        <m:sSubPr>
                          <m:ctrlPr>
                            <a:rPr lang="en-IN" sz="2000" i="1" smtClean="0">
                              <a:latin typeface="Cambria Math"/>
                              <a:ea typeface="Cambria Math"/>
                              <a:cs typeface="Times New Roman" pitchFamily="18" charset="0"/>
                            </a:rPr>
                          </m:ctrlPr>
                        </m:sSubPr>
                        <m:e>
                          <m:r>
                            <a:rPr lang="en-IN" sz="2000" i="1" smtClean="0">
                              <a:latin typeface="Cambria Math"/>
                              <a:ea typeface="Cambria Math"/>
                              <a:cs typeface="Times New Roman" pitchFamily="18" charset="0"/>
                            </a:rPr>
                            <m:t>𝒉</m:t>
                          </m:r>
                        </m:e>
                        <m:sub>
                          <m:r>
                            <a:rPr lang="en-US" sz="2000" b="0" i="1" smtClean="0">
                              <a:latin typeface="Cambria Math"/>
                              <a:ea typeface="Cambria Math"/>
                              <a:cs typeface="Times New Roman" pitchFamily="18" charset="0"/>
                            </a:rPr>
                            <m:t>𝑡</m:t>
                          </m:r>
                        </m:sub>
                      </m:sSub>
                    </m:oMath>
                  </m:oMathPara>
                </a14:m>
                <a:endParaRPr lang="en-IN" sz="2000" i="1"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Observe that there are </a:t>
                </a:r>
                <a:r>
                  <a:rPr lang="en-US" sz="2000" i="1" dirty="0">
                    <a:latin typeface="Times New Roman" pitchFamily="18" charset="0"/>
                    <a:cs typeface="Times New Roman" pitchFamily="18" charset="0"/>
                  </a:rPr>
                  <a:t>t</a:t>
                </a:r>
                <a:r>
                  <a:rPr lang="en-US" sz="2000" dirty="0">
                    <a:latin typeface="Times New Roman" pitchFamily="18" charset="0"/>
                    <a:cs typeface="Times New Roman" pitchFamily="18" charset="0"/>
                  </a:rPr>
                  <a:t> columns of the channel matrix </a:t>
                </a:r>
                <a:r>
                  <a:rPr lang="en-US" sz="2000" i="1" dirty="0">
                    <a:latin typeface="Times New Roman" pitchFamily="18" charset="0"/>
                    <a:cs typeface="Times New Roman" pitchFamily="18" charset="0"/>
                  </a:rPr>
                  <a:t>H</a:t>
                </a:r>
                <a:r>
                  <a:rPr lang="en-US" sz="2000" dirty="0">
                    <a:latin typeface="Times New Roman" pitchFamily="18" charset="0"/>
                    <a:cs typeface="Times New Roman" pitchFamily="18" charset="0"/>
                  </a:rPr>
                  <a:t>, which </a:t>
                </a:r>
                <a:r>
                  <a:rPr lang="en-US" sz="2000" dirty="0" smtClean="0">
                    <a:latin typeface="Times New Roman" pitchFamily="18" charset="0"/>
                    <a:cs typeface="Times New Roman" pitchFamily="18" charset="0"/>
                  </a:rPr>
                  <a:t>are  </a:t>
                </a:r>
                <a14:m>
                  <m:oMath xmlns:m="http://schemas.openxmlformats.org/officeDocument/2006/math">
                    <m:sSub>
                      <m:sSubPr>
                        <m:ctrlPr>
                          <a:rPr lang="en-US" sz="2000" i="1" smtClean="0">
                            <a:latin typeface="Cambria Math"/>
                            <a:cs typeface="Times New Roman" pitchFamily="18" charset="0"/>
                          </a:rPr>
                        </m:ctrlPr>
                      </m:sSubPr>
                      <m:e>
                        <m:r>
                          <a:rPr lang="en-US" sz="2000" i="1" smtClean="0">
                            <a:latin typeface="Cambria Math"/>
                            <a:ea typeface="Cambria Math"/>
                            <a:cs typeface="Times New Roman" pitchFamily="18" charset="0"/>
                          </a:rPr>
                          <m:t>𝒉</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ea typeface="Cambria Math"/>
                            <a:cs typeface="Times New Roman" pitchFamily="18" charset="0"/>
                          </a:rPr>
                          <m:t>𝒉</m:t>
                        </m:r>
                      </m:e>
                      <m:sub>
                        <m:r>
                          <a:rPr lang="en-US" sz="2000" b="0" i="1" smtClean="0">
                            <a:latin typeface="Cambria Math"/>
                            <a:cs typeface="Times New Roman" pitchFamily="18" charset="0"/>
                          </a:rPr>
                          <m:t>2</m:t>
                        </m:r>
                      </m:sub>
                    </m:sSub>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ea typeface="Cambria Math"/>
                            <a:cs typeface="Times New Roman" pitchFamily="18" charset="0"/>
                          </a:rPr>
                          <m:t>𝒉</m:t>
                        </m:r>
                      </m:e>
                      <m:sub>
                        <m:r>
                          <a:rPr lang="en-US" sz="2000" b="0" i="1" smtClean="0">
                            <a:latin typeface="Cambria Math"/>
                            <a:cs typeface="Times New Roman" pitchFamily="18" charset="0"/>
                          </a:rPr>
                          <m:t>𝑡</m:t>
                        </m:r>
                      </m:sub>
                    </m:sSub>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Hence, they represent a </a:t>
                </a:r>
                <a:r>
                  <a:rPr lang="en-US" sz="2000" i="1" dirty="0">
                    <a:latin typeface="Times New Roman" pitchFamily="18" charset="0"/>
                    <a:cs typeface="Times New Roman" pitchFamily="18" charset="0"/>
                  </a:rPr>
                  <a:t>t-dimensional</a:t>
                </a:r>
                <a:r>
                  <a:rPr lang="en-US" sz="2000" dirty="0">
                    <a:latin typeface="Times New Roman" pitchFamily="18" charset="0"/>
                    <a:cs typeface="Times New Roman" pitchFamily="18" charset="0"/>
                  </a:rPr>
                  <a:t> subspace. However, the vector </a:t>
                </a:r>
                <a:r>
                  <a:rPr lang="en-US" sz="2000" i="1" dirty="0">
                    <a:latin typeface="Times New Roman" pitchFamily="18" charset="0"/>
                    <a:cs typeface="Times New Roman" pitchFamily="18" charset="0"/>
                  </a:rPr>
                  <a:t>y</a:t>
                </a:r>
                <a:r>
                  <a:rPr lang="en-US" sz="2000" dirty="0">
                    <a:latin typeface="Times New Roman" pitchFamily="18" charset="0"/>
                    <a:cs typeface="Times New Roman" pitchFamily="18" charset="0"/>
                  </a:rPr>
                  <a:t> can lie anywhere in the </a:t>
                </a:r>
                <a:r>
                  <a:rPr lang="en-US" sz="2000" i="1" dirty="0">
                    <a:latin typeface="Times New Roman" pitchFamily="18" charset="0"/>
                    <a:cs typeface="Times New Roman" pitchFamily="18" charset="0"/>
                  </a:rPr>
                  <a:t>r-dimensional</a:t>
                </a:r>
                <a:r>
                  <a:rPr lang="en-US" sz="2000" dirty="0">
                    <a:latin typeface="Times New Roman" pitchFamily="18" charset="0"/>
                    <a:cs typeface="Times New Roman" pitchFamily="18" charset="0"/>
                  </a:rPr>
                  <a:t> space, and is unlikely to lie exclusively in the </a:t>
                </a:r>
                <a:r>
                  <a:rPr lang="en-US" sz="2000" i="1" dirty="0">
                    <a:latin typeface="Times New Roman" pitchFamily="18" charset="0"/>
                    <a:cs typeface="Times New Roman" pitchFamily="18" charset="0"/>
                  </a:rPr>
                  <a:t>t-dimensional</a:t>
                </a:r>
                <a:r>
                  <a:rPr lang="en-US" sz="2000" dirty="0">
                    <a:latin typeface="Times New Roman" pitchFamily="18" charset="0"/>
                    <a:cs typeface="Times New Roman" pitchFamily="18" charset="0"/>
                  </a:rPr>
                  <a:t> subspace represented by the columns of the </a:t>
                </a:r>
                <a:r>
                  <a:rPr lang="en-US" sz="2000" dirty="0" smtClean="0">
                    <a:latin typeface="Times New Roman" pitchFamily="18" charset="0"/>
                    <a:cs typeface="Times New Roman" pitchFamily="18" charset="0"/>
                  </a:rPr>
                  <a:t>channel</a:t>
                </a:r>
                <a:r>
                  <a:rPr lang="en-US" sz="2000" dirty="0">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is shown schematically in </a:t>
                </a:r>
                <a:r>
                  <a:rPr lang="en-US" sz="2000" dirty="0" smtClean="0">
                    <a:latin typeface="Times New Roman" pitchFamily="18" charset="0"/>
                    <a:cs typeface="Times New Roman" pitchFamily="18" charset="0"/>
                  </a:rPr>
                  <a:t>Figure3</a:t>
                </a:r>
                <a:r>
                  <a:rPr lang="es-ES" sz="2000" dirty="0"/>
                  <a:t> </a:t>
                </a:r>
                <a:r>
                  <a:rPr lang="es-ES" sz="2000" dirty="0">
                    <a:latin typeface="Times New Roman" pitchFamily="18" charset="0"/>
                    <a:cs typeface="Times New Roman" pitchFamily="18" charset="0"/>
                  </a:rPr>
                  <a:t>where </a:t>
                </a:r>
                <a:r>
                  <a:rPr lang="es-ES" sz="2000" dirty="0" smtClean="0">
                    <a:latin typeface="Times New Roman" pitchFamily="18" charset="0"/>
                    <a:cs typeface="Times New Roman" pitchFamily="18" charset="0"/>
                  </a:rPr>
                  <a:t>aproximación error</a:t>
                </a:r>
                <a14:m>
                  <m:oMath xmlns:m="http://schemas.openxmlformats.org/officeDocument/2006/math">
                    <m:r>
                      <a:rPr lang="en-US" sz="2000" b="0" i="0" smtClean="0">
                        <a:latin typeface="Cambria Math"/>
                        <a:cs typeface="Times New Roman" pitchFamily="18" charset="0"/>
                      </a:rPr>
                      <m:t> </m:t>
                    </m:r>
                    <m:r>
                      <a:rPr lang="en-US" sz="2000" b="0" i="1" smtClean="0">
                        <a:latin typeface="Cambria Math"/>
                        <a:cs typeface="Times New Roman" pitchFamily="18" charset="0"/>
                      </a:rPr>
                      <m:t>𝑒</m:t>
                    </m:r>
                    <m:r>
                      <a:rPr lang="en-US" sz="2000" b="0" i="1" smtClean="0">
                        <a:latin typeface="Cambria Math"/>
                        <a:cs typeface="Times New Roman" pitchFamily="18" charset="0"/>
                      </a:rPr>
                      <m:t>=</m:t>
                    </m:r>
                    <m:r>
                      <a:rPr lang="en-US" sz="2000" b="0" i="1" smtClean="0">
                        <a:latin typeface="Cambria Math"/>
                        <a:cs typeface="Times New Roman" pitchFamily="18" charset="0"/>
                      </a:rPr>
                      <m:t>𝑦</m:t>
                    </m:r>
                    <m:r>
                      <a:rPr lang="en-US" sz="2000" b="0" i="1" smtClean="0">
                        <a:latin typeface="Cambria Math"/>
                        <a:cs typeface="Times New Roman" pitchFamily="18" charset="0"/>
                      </a:rPr>
                      <m:t>−</m:t>
                    </m:r>
                    <m:acc>
                      <m:accPr>
                        <m:chr m:val="̃"/>
                        <m:ctrlPr>
                          <a:rPr lang="en-US" sz="2000" b="0" i="1" smtClean="0">
                            <a:latin typeface="Cambria Math"/>
                            <a:cs typeface="Times New Roman" pitchFamily="18" charset="0"/>
                          </a:rPr>
                        </m:ctrlPr>
                      </m:accPr>
                      <m:e>
                        <m:r>
                          <a:rPr lang="en-US" sz="2000" b="0" i="1" smtClean="0">
                            <a:latin typeface="Cambria Math"/>
                            <a:cs typeface="Times New Roman" pitchFamily="18" charset="0"/>
                          </a:rPr>
                          <m:t>𝑦</m:t>
                        </m:r>
                      </m:e>
                    </m:acc>
                  </m:oMath>
                </a14:m>
                <a:r>
                  <a:rPr lang="en-IN" sz="2000" i="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error is shown for different choices </a:t>
                </a:r>
                <a:r>
                  <a:rPr lang="en-US" sz="2000" dirty="0" smtClean="0">
                    <a:latin typeface="Times New Roman" pitchFamily="18" charset="0"/>
                    <a:cs typeface="Times New Roman" pitchFamily="18" charset="0"/>
                  </a:rPr>
                  <a:t>of</a:t>
                </a:r>
                <a14:m>
                  <m:oMath xmlns:m="http://schemas.openxmlformats.org/officeDocument/2006/math">
                    <m:acc>
                      <m:accPr>
                        <m:chr m:val="̃"/>
                        <m:ctrlPr>
                          <a:rPr lang="en-US" sz="2000" i="1" smtClean="0">
                            <a:latin typeface="Cambria Math"/>
                            <a:cs typeface="Times New Roman" pitchFamily="18" charset="0"/>
                          </a:rPr>
                        </m:ctrlPr>
                      </m:accPr>
                      <m:e>
                        <m:r>
                          <a:rPr lang="en-US" sz="2000" b="0" i="1" smtClean="0">
                            <a:latin typeface="Cambria Math"/>
                            <a:cs typeface="Times New Roman" pitchFamily="18" charset="0"/>
                          </a:rPr>
                          <m:t> </m:t>
                        </m:r>
                        <m:r>
                          <a:rPr lang="en-US" sz="2000" b="0" i="1" smtClean="0">
                            <a:latin typeface="Cambria Math"/>
                            <a:cs typeface="Times New Roman" pitchFamily="18" charset="0"/>
                          </a:rPr>
                          <m:t>𝑦</m:t>
                        </m:r>
                      </m:e>
                    </m:acc>
                    <m:r>
                      <a:rPr lang="en-US" sz="2000" b="0" i="0" smtClean="0">
                        <a:latin typeface="Cambria Math"/>
                        <a:cs typeface="Times New Roman" pitchFamily="18" charset="0"/>
                      </a:rPr>
                      <m:t>,</m:t>
                    </m:r>
                  </m:oMath>
                </a14:m>
                <a:r>
                  <a:rPr lang="en-US" sz="2000" dirty="0">
                    <a:latin typeface="Times New Roman" pitchFamily="18" charset="0"/>
                    <a:cs typeface="Times New Roman" pitchFamily="18" charset="0"/>
                  </a:rPr>
                  <a:t>seen that the approximation is minimum, when it is orthogonal to the space spanned by the columns of H. This is termed the principle of </a:t>
                </a:r>
                <a:r>
                  <a:rPr lang="en-US" sz="2000" b="1" i="1" dirty="0" err="1">
                    <a:latin typeface="Times New Roman" pitchFamily="18" charset="0"/>
                    <a:cs typeface="Times New Roman" pitchFamily="18" charset="0"/>
                  </a:rPr>
                  <a:t>orthogonality</a:t>
                </a:r>
                <a:r>
                  <a:rPr lang="en-US" sz="2000" dirty="0">
                    <a:latin typeface="Times New Roman" pitchFamily="18" charset="0"/>
                    <a:cs typeface="Times New Roman" pitchFamily="18" charset="0"/>
                  </a:rPr>
                  <a:t>,</a:t>
                </a:r>
                <a:endParaRPr lang="en-IN" sz="2000" i="1"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64391" y="899350"/>
                <a:ext cx="11592179" cy="5252068"/>
              </a:xfrm>
              <a:blipFill rotWithShape="1">
                <a:blip r:embed="rId3"/>
                <a:stretch>
                  <a:fillRect l="-578" t="-1161" r="-473"/>
                </a:stretch>
              </a:blipFill>
            </p:spPr>
            <p:txBody>
              <a:bodyPr/>
              <a:lstStyle/>
              <a:p>
                <a:r>
                  <a:rPr lang="en-IN">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0244" y="1065453"/>
            <a:ext cx="2802653" cy="1144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930244" y="2289809"/>
            <a:ext cx="3069216" cy="646331"/>
          </a:xfrm>
          <a:prstGeom prst="rect">
            <a:avLst/>
          </a:prstGeom>
        </p:spPr>
        <p:txBody>
          <a:bodyPr wrap="square">
            <a:spAutoFit/>
          </a:bodyPr>
          <a:lstStyle/>
          <a:p>
            <a:pPr algn="ctr"/>
            <a:r>
              <a:rPr lang="en-US" b="1" dirty="0"/>
              <a:t>Figure </a:t>
            </a:r>
            <a:r>
              <a:rPr lang="en-US" b="1" dirty="0" smtClean="0"/>
              <a:t>3:Zero-forcing</a:t>
            </a:r>
            <a:r>
              <a:rPr lang="en-US" b="1" dirty="0"/>
              <a:t>: principle of </a:t>
            </a:r>
            <a:r>
              <a:rPr lang="en-US" b="1" dirty="0" err="1"/>
              <a:t>orthogonality</a:t>
            </a:r>
            <a:endParaRPr lang="en-IN" b="1" dirty="0"/>
          </a:p>
        </p:txBody>
      </p:sp>
    </p:spTree>
    <p:extLst>
      <p:ext uri="{BB962C8B-B14F-4D97-AF65-F5344CB8AC3E}">
        <p14:creationId xmlns:p14="http://schemas.microsoft.com/office/powerpoint/2010/main" val="1344365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954107"/>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p>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 </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86313"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13/58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64391" y="863724"/>
                <a:ext cx="11699133" cy="5287694"/>
              </a:xfrm>
            </p:spPr>
            <p:txBody>
              <a:bodyPr/>
              <a:lstStyle/>
              <a:p>
                <a:pPr>
                  <a:buFont typeface="Wingdings" pitchFamily="2" charset="2"/>
                  <a:buChar char="Ø"/>
                </a:pPr>
                <a:r>
                  <a:rPr lang="en-US" sz="2000" dirty="0" smtClean="0">
                    <a:latin typeface="Times New Roman" pitchFamily="18" charset="0"/>
                    <a:cs typeface="Times New Roman" pitchFamily="18" charset="0"/>
                  </a:rPr>
                  <a:t>Therefore, since e is orthogonal to the subspace spanned by the columns of </a:t>
                </a:r>
                <a:r>
                  <a:rPr lang="en-US" sz="2000" i="1" dirty="0">
                    <a:latin typeface="Times New Roman" pitchFamily="18" charset="0"/>
                    <a:cs typeface="Times New Roman" pitchFamily="18" charset="0"/>
                  </a:rPr>
                  <a:t>H</a:t>
                </a:r>
                <a:r>
                  <a:rPr lang="en-US" sz="2000" dirty="0">
                    <a:latin typeface="Times New Roman" pitchFamily="18" charset="0"/>
                    <a:cs typeface="Times New Roman" pitchFamily="18" charset="0"/>
                  </a:rPr>
                  <a:t>, it follows that it is orthogonal to each of the columns of </a:t>
                </a:r>
                <a:r>
                  <a:rPr lang="en-US" sz="2000" i="1" dirty="0">
                    <a:latin typeface="Times New Roman" pitchFamily="18" charset="0"/>
                    <a:cs typeface="Times New Roman" pitchFamily="18" charset="0"/>
                  </a:rPr>
                  <a:t>H</a:t>
                </a:r>
                <a:r>
                  <a:rPr lang="en-US" dirty="0" smtClean="0"/>
                  <a:t>.</a:t>
                </a:r>
                <a:r>
                  <a:rPr lang="en-IN" dirty="0"/>
                  <a:t> </a:t>
                </a:r>
                <a:r>
                  <a:rPr lang="en-IN" sz="2000" dirty="0">
                    <a:latin typeface="Times New Roman" pitchFamily="18" charset="0"/>
                    <a:cs typeface="Times New Roman" pitchFamily="18" charset="0"/>
                  </a:rPr>
                  <a:t>Hence, we </a:t>
                </a:r>
                <a:r>
                  <a:rPr lang="en-IN" sz="2000" dirty="0" smtClean="0">
                    <a:latin typeface="Times New Roman" pitchFamily="18" charset="0"/>
                    <a:cs typeface="Times New Roman" pitchFamily="18" charset="0"/>
                  </a:rPr>
                  <a:t>have</a:t>
                </a:r>
                <a:endParaRPr lang="en-IN" sz="2000" dirty="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m>
                        <m:mPr>
                          <m:mcs>
                            <m:mc>
                              <m:mcPr>
                                <m:count m:val="1"/>
                                <m:mcJc m:val="center"/>
                              </m:mcPr>
                            </m:mc>
                          </m:mcs>
                          <m:ctrlPr>
                            <a:rPr lang="en-IN" sz="2000" i="1" smtClean="0">
                              <a:latin typeface="Cambria Math"/>
                              <a:cs typeface="Times New Roman" pitchFamily="18" charset="0"/>
                            </a:rPr>
                          </m:ctrlPr>
                        </m:mPr>
                        <m:mr>
                          <m:e>
                            <m:sSubSup>
                              <m:sSubSupPr>
                                <m:ctrlPr>
                                  <a:rPr lang="en-IN" sz="2000" i="1" smtClean="0">
                                    <a:latin typeface="Cambria Math"/>
                                    <a:cs typeface="Times New Roman" pitchFamily="18" charset="0"/>
                                  </a:rPr>
                                </m:ctrlPr>
                              </m:sSubSupPr>
                              <m:e>
                                <m:sSub>
                                  <m:sSubPr>
                                    <m:ctrlPr>
                                      <a:rPr lang="en-IN" sz="2000" i="1" smtClean="0">
                                        <a:latin typeface="Cambria Math"/>
                                        <a:cs typeface="Times New Roman" pitchFamily="18" charset="0"/>
                                      </a:rPr>
                                    </m:ctrlPr>
                                  </m:sSubPr>
                                  <m:e>
                                    <m:r>
                                      <a:rPr lang="en-IN" sz="2000" i="1" smtClean="0">
                                        <a:latin typeface="Cambria Math"/>
                                        <a:ea typeface="Cambria Math"/>
                                        <a:cs typeface="Times New Roman" pitchFamily="18" charset="0"/>
                                      </a:rPr>
                                      <m:t>𝒉</m:t>
                                    </m:r>
                                  </m:e>
                                  <m:sub>
                                    <m:r>
                                      <a:rPr lang="en-US" sz="2000" b="0" i="1" smtClean="0">
                                        <a:latin typeface="Cambria Math"/>
                                        <a:cs typeface="Times New Roman" pitchFamily="18" charset="0"/>
                                      </a:rPr>
                                      <m:t>1</m:t>
                                    </m:r>
                                  </m:sub>
                                </m:sSub>
                              </m:e>
                              <m:sub/>
                              <m:sup>
                                <m:r>
                                  <a:rPr lang="en-US" sz="2000" b="0" i="1" smtClean="0">
                                    <a:latin typeface="Cambria Math"/>
                                    <a:cs typeface="Times New Roman" pitchFamily="18" charset="0"/>
                                  </a:rPr>
                                  <m:t>𝐻</m:t>
                                </m:r>
                              </m:sup>
                            </m:sSubSup>
                            <m:r>
                              <m:rPr>
                                <m:brk m:alnAt="7"/>
                              </m:rPr>
                              <a:rPr lang="en-IN" sz="2000" i="1" smtClean="0">
                                <a:latin typeface="Cambria Math"/>
                                <a:ea typeface="Cambria Math"/>
                                <a:cs typeface="Times New Roman" pitchFamily="18" charset="0"/>
                              </a:rPr>
                              <m:t>𝕖</m:t>
                            </m:r>
                            <m:r>
                              <a:rPr lang="en-US" sz="2000" b="0" i="1" smtClean="0">
                                <a:latin typeface="Cambria Math"/>
                                <a:ea typeface="Cambria Math"/>
                                <a:cs typeface="Times New Roman" pitchFamily="18" charset="0"/>
                              </a:rPr>
                              <m:t>=0</m:t>
                            </m:r>
                          </m:e>
                        </m:mr>
                        <m:mr>
                          <m:e>
                            <m:sSubSup>
                              <m:sSubSupPr>
                                <m:ctrlPr>
                                  <a:rPr lang="en-IN" sz="2000" i="1" smtClean="0">
                                    <a:latin typeface="Cambria Math"/>
                                    <a:cs typeface="Times New Roman" pitchFamily="18" charset="0"/>
                                  </a:rPr>
                                </m:ctrlPr>
                              </m:sSubSupPr>
                              <m:e>
                                <m:sSub>
                                  <m:sSubPr>
                                    <m:ctrlPr>
                                      <a:rPr lang="en-IN" sz="2000" i="1" smtClean="0">
                                        <a:latin typeface="Cambria Math"/>
                                        <a:cs typeface="Times New Roman" pitchFamily="18" charset="0"/>
                                      </a:rPr>
                                    </m:ctrlPr>
                                  </m:sSubPr>
                                  <m:e>
                                    <m:r>
                                      <a:rPr lang="en-IN" sz="2000" i="1" smtClean="0">
                                        <a:latin typeface="Cambria Math"/>
                                        <a:ea typeface="Cambria Math"/>
                                        <a:cs typeface="Times New Roman" pitchFamily="18" charset="0"/>
                                      </a:rPr>
                                      <m:t>𝒉</m:t>
                                    </m:r>
                                  </m:e>
                                  <m:sub>
                                    <m:r>
                                      <a:rPr lang="en-US" sz="2000" b="0" i="1" smtClean="0">
                                        <a:latin typeface="Cambria Math"/>
                                        <a:cs typeface="Times New Roman" pitchFamily="18" charset="0"/>
                                      </a:rPr>
                                      <m:t>2</m:t>
                                    </m:r>
                                  </m:sub>
                                </m:sSub>
                              </m:e>
                              <m:sub/>
                              <m:sup>
                                <m:r>
                                  <a:rPr lang="en-US" sz="2000" b="0" i="1" smtClean="0">
                                    <a:latin typeface="Cambria Math"/>
                                    <a:cs typeface="Times New Roman" pitchFamily="18" charset="0"/>
                                  </a:rPr>
                                  <m:t>𝐻</m:t>
                                </m:r>
                              </m:sup>
                            </m:sSubSup>
                            <m:r>
                              <a:rPr lang="en-IN" sz="2000" i="1" smtClean="0">
                                <a:latin typeface="Cambria Math"/>
                                <a:ea typeface="Cambria Math"/>
                                <a:cs typeface="Times New Roman" pitchFamily="18" charset="0"/>
                              </a:rPr>
                              <m:t>𝕖</m:t>
                            </m:r>
                            <m:r>
                              <a:rPr lang="en-US" sz="2000" b="0" i="1" smtClean="0">
                                <a:latin typeface="Cambria Math"/>
                                <a:ea typeface="Cambria Math"/>
                                <a:cs typeface="Times New Roman" pitchFamily="18" charset="0"/>
                              </a:rPr>
                              <m:t>=0</m:t>
                            </m:r>
                          </m:e>
                        </m:mr>
                        <m:mr>
                          <m:e>
                            <m:m>
                              <m:mPr>
                                <m:mcs>
                                  <m:mc>
                                    <m:mcPr>
                                      <m:count m:val="1"/>
                                      <m:mcJc m:val="center"/>
                                    </m:mcPr>
                                  </m:mc>
                                </m:mcs>
                                <m:ctrlPr>
                                  <a:rPr lang="en-IN" sz="2000" i="1" smtClean="0">
                                    <a:latin typeface="Cambria Math"/>
                                    <a:cs typeface="Times New Roman" pitchFamily="18" charset="0"/>
                                  </a:rPr>
                                </m:ctrlPr>
                              </m:mPr>
                              <m:mr>
                                <m:e>
                                  <m:r>
                                    <m:rPr>
                                      <m:brk m:alnAt="7"/>
                                    </m:rPr>
                                    <a:rPr lang="en-IN" sz="2000" i="1" smtClean="0">
                                      <a:latin typeface="Cambria Math"/>
                                      <a:cs typeface="Times New Roman" pitchFamily="18" charset="0"/>
                                    </a:rPr>
                                    <m:t>⋮</m:t>
                                  </m:r>
                                </m:e>
                              </m:mr>
                              <m:mr>
                                <m:e>
                                  <m:sSubSup>
                                    <m:sSubSupPr>
                                      <m:ctrlPr>
                                        <a:rPr lang="en-IN" sz="2000" i="1" smtClean="0">
                                          <a:latin typeface="Cambria Math"/>
                                          <a:cs typeface="Times New Roman" pitchFamily="18" charset="0"/>
                                        </a:rPr>
                                      </m:ctrlPr>
                                    </m:sSubSupPr>
                                    <m:e>
                                      <m:sSub>
                                        <m:sSubPr>
                                          <m:ctrlPr>
                                            <a:rPr lang="en-IN" sz="2000" i="1" smtClean="0">
                                              <a:latin typeface="Cambria Math"/>
                                              <a:cs typeface="Times New Roman" pitchFamily="18" charset="0"/>
                                            </a:rPr>
                                          </m:ctrlPr>
                                        </m:sSubPr>
                                        <m:e>
                                          <m:r>
                                            <a:rPr lang="en-IN" sz="2000" i="1" smtClean="0">
                                              <a:latin typeface="Cambria Math"/>
                                              <a:ea typeface="Cambria Math"/>
                                              <a:cs typeface="Times New Roman" pitchFamily="18" charset="0"/>
                                            </a:rPr>
                                            <m:t>𝒉</m:t>
                                          </m:r>
                                        </m:e>
                                        <m:sub>
                                          <m:r>
                                            <a:rPr lang="en-US" sz="2000" b="0" i="1" smtClean="0">
                                              <a:latin typeface="Cambria Math"/>
                                              <a:cs typeface="Times New Roman" pitchFamily="18" charset="0"/>
                                            </a:rPr>
                                            <m:t>𝑡</m:t>
                                          </m:r>
                                        </m:sub>
                                      </m:sSub>
                                    </m:e>
                                    <m:sub/>
                                    <m:sup>
                                      <m:r>
                                        <a:rPr lang="en-US" sz="2000" b="0" i="1" smtClean="0">
                                          <a:latin typeface="Cambria Math"/>
                                          <a:cs typeface="Times New Roman" pitchFamily="18" charset="0"/>
                                        </a:rPr>
                                        <m:t>𝐻</m:t>
                                      </m:r>
                                    </m:sup>
                                  </m:sSubSup>
                                  <m:r>
                                    <a:rPr lang="en-IN" sz="2000" i="1" smtClean="0">
                                      <a:latin typeface="Cambria Math"/>
                                      <a:ea typeface="Cambria Math"/>
                                      <a:cs typeface="Times New Roman" pitchFamily="18" charset="0"/>
                                    </a:rPr>
                                    <m:t>𝕖</m:t>
                                  </m:r>
                                  <m:r>
                                    <a:rPr lang="en-US" sz="2000" b="0" i="1" smtClean="0">
                                      <a:latin typeface="Cambria Math"/>
                                      <a:ea typeface="Cambria Math"/>
                                      <a:cs typeface="Times New Roman" pitchFamily="18" charset="0"/>
                                    </a:rPr>
                                    <m:t>=0</m:t>
                                  </m:r>
                                </m:e>
                              </m:mr>
                            </m:m>
                          </m:e>
                        </m:mr>
                      </m:m>
                    </m:oMath>
                  </m:oMathPara>
                </a14:m>
                <a:endParaRPr lang="en-IN" sz="2000" dirty="0" smtClean="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from which it follows naturally </a:t>
                </a:r>
                <a:r>
                  <a:rPr lang="en-US" sz="2000" dirty="0" smtClean="0">
                    <a:latin typeface="Times New Roman" pitchFamily="18" charset="0"/>
                    <a:cs typeface="Times New Roman" pitchFamily="18" charset="0"/>
                  </a:rPr>
                  <a:t>that</a:t>
                </a:r>
              </a:p>
              <a:p>
                <a:pPr marL="0" indent="0">
                  <a:buNone/>
                </a:pPr>
                <a14:m>
                  <m:oMathPara xmlns:m="http://schemas.openxmlformats.org/officeDocument/2006/math">
                    <m:oMathParaPr>
                      <m:jc m:val="centerGroup"/>
                    </m:oMathParaPr>
                    <m:oMath xmlns:m="http://schemas.openxmlformats.org/officeDocument/2006/math">
                      <m:sSup>
                        <m:sSupPr>
                          <m:ctrlPr>
                            <a:rPr lang="en-IN" sz="2000" i="1" smtClean="0">
                              <a:latin typeface="Cambria Math"/>
                              <a:cs typeface="Times New Roman" pitchFamily="18" charset="0"/>
                            </a:rPr>
                          </m:ctrlPr>
                        </m:sSupPr>
                        <m:e>
                          <m:r>
                            <a:rPr lang="en-IN" sz="2000" i="1" smtClean="0">
                              <a:latin typeface="Cambria Math"/>
                              <a:cs typeface="Times New Roman" pitchFamily="18" charset="0"/>
                            </a:rPr>
                            <m:t>𝑯</m:t>
                          </m:r>
                        </m:e>
                        <m:sup>
                          <m:r>
                            <a:rPr lang="en-US" sz="2000" b="0" i="1" smtClean="0">
                              <a:latin typeface="Cambria Math"/>
                              <a:cs typeface="Times New Roman" pitchFamily="18" charset="0"/>
                            </a:rPr>
                            <m:t>𝐻</m:t>
                          </m:r>
                        </m:sup>
                      </m:sSup>
                      <m:r>
                        <a:rPr lang="en-IN" sz="2000" i="1" smtClean="0">
                          <a:latin typeface="Cambria Math"/>
                          <a:ea typeface="Cambria Math"/>
                          <a:cs typeface="Times New Roman" pitchFamily="18" charset="0"/>
                        </a:rPr>
                        <m:t>𝕖</m:t>
                      </m:r>
                      <m:r>
                        <a:rPr lang="en-US" sz="2000" b="0" i="1" smtClean="0">
                          <a:latin typeface="Cambria Math"/>
                          <a:ea typeface="Cambria Math"/>
                          <a:cs typeface="Times New Roman" pitchFamily="18" charset="0"/>
                        </a:rPr>
                        <m:t>=</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0</m:t>
                          </m:r>
                        </m:e>
                        <m:sub>
                          <m:r>
                            <a:rPr lang="en-US" sz="2000" b="0" i="1" smtClean="0">
                              <a:latin typeface="Cambria Math"/>
                              <a:ea typeface="Cambria Math"/>
                              <a:cs typeface="Times New Roman" pitchFamily="18" charset="0"/>
                            </a:rPr>
                            <m:t>𝑡</m:t>
                          </m:r>
                          <m:r>
                            <a:rPr lang="en-US" sz="2000" b="0" i="1" smtClean="0">
                              <a:latin typeface="Cambria Math"/>
                              <a:ea typeface="Cambria Math"/>
                              <a:cs typeface="Times New Roman" pitchFamily="18" charset="0"/>
                            </a:rPr>
                            <m:t>×1</m:t>
                          </m:r>
                        </m:sub>
                      </m:sSub>
                    </m:oMath>
                  </m:oMathPara>
                </a14:m>
                <a:endParaRPr lang="en-IN" sz="2000" dirty="0" smtClean="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This can be derived by substituting the expression </a:t>
                </a:r>
                <a14:m>
                  <m:oMath xmlns:m="http://schemas.openxmlformats.org/officeDocument/2006/math">
                    <m:r>
                      <a:rPr lang="en-US" sz="2000" i="1" smtClean="0">
                        <a:latin typeface="Cambria Math"/>
                        <a:ea typeface="Cambria Math"/>
                        <a:cs typeface="Times New Roman" pitchFamily="18" charset="0"/>
                      </a:rPr>
                      <m:t>𝕖</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𝐲</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𝑯</m:t>
                    </m:r>
                    <m:acc>
                      <m:accPr>
                        <m:chr m:val="̃"/>
                        <m:ctrlPr>
                          <a:rPr lang="en-US" sz="2000" b="0" i="1" smtClean="0">
                            <a:latin typeface="Cambria Math"/>
                            <a:ea typeface="Cambria Math"/>
                            <a:cs typeface="Times New Roman" pitchFamily="18" charset="0"/>
                          </a:rPr>
                        </m:ctrlPr>
                      </m:accP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𝑥</m:t>
                            </m:r>
                          </m:e>
                          <m:sub>
                            <m:r>
                              <a:rPr lang="en-US" sz="2000" b="0" i="1" smtClean="0">
                                <a:latin typeface="Cambria Math"/>
                                <a:ea typeface="Cambria Math"/>
                                <a:cs typeface="Times New Roman" pitchFamily="18" charset="0"/>
                              </a:rPr>
                              <m:t>𝑍𝐹</m:t>
                            </m:r>
                          </m:sub>
                        </m:sSub>
                      </m:e>
                    </m:acc>
                  </m:oMath>
                </a14:m>
                <a:r>
                  <a:rPr lang="en-US" sz="2000" dirty="0" smtClean="0">
                    <a:latin typeface="Times New Roman" pitchFamily="18" charset="0"/>
                    <a:cs typeface="Times New Roman" pitchFamily="18" charset="0"/>
                  </a:rPr>
                  <a:t>  in </a:t>
                </a:r>
                <a:r>
                  <a:rPr lang="en-US" sz="2000" dirty="0">
                    <a:latin typeface="Times New Roman" pitchFamily="18" charset="0"/>
                    <a:cs typeface="Times New Roman" pitchFamily="18" charset="0"/>
                  </a:rPr>
                  <a:t>the above result </a:t>
                </a:r>
                <a:r>
                  <a:rPr lang="en-US" sz="2000" dirty="0" smtClean="0">
                    <a:latin typeface="Times New Roman" pitchFamily="18" charset="0"/>
                    <a:cs typeface="Times New Roman" pitchFamily="18" charset="0"/>
                  </a:rPr>
                  <a:t>as</a:t>
                </a:r>
              </a:p>
              <a:p>
                <a:pPr marL="0" indent="0">
                  <a:buNone/>
                </a:pPr>
                <a:endParaRPr lang="en-US"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sSup>
                        <m:sSupPr>
                          <m:ctrlPr>
                            <a:rPr lang="en-IN" sz="2000" i="1" smtClean="0">
                              <a:latin typeface="Cambria Math"/>
                              <a:cs typeface="Times New Roman" pitchFamily="18" charset="0"/>
                            </a:rPr>
                          </m:ctrlPr>
                        </m:sSupPr>
                        <m:e>
                          <m:r>
                            <a:rPr lang="en-IN" sz="2000" i="1" smtClean="0">
                              <a:latin typeface="Cambria Math"/>
                              <a:cs typeface="Times New Roman" pitchFamily="18" charset="0"/>
                            </a:rPr>
                            <m:t>𝑯</m:t>
                          </m:r>
                        </m:e>
                        <m:sup>
                          <m:r>
                            <a:rPr lang="en-US" sz="2000" b="0" i="1" smtClean="0">
                              <a:latin typeface="Cambria Math"/>
                              <a:cs typeface="Times New Roman" pitchFamily="18" charset="0"/>
                            </a:rPr>
                            <m:t>𝐻</m:t>
                          </m:r>
                        </m:sup>
                      </m:sSup>
                      <m:d>
                        <m:dPr>
                          <m:ctrlPr>
                            <a:rPr lang="en-IN" sz="2000" i="1" smtClean="0">
                              <a:latin typeface="Cambria Math"/>
                              <a:cs typeface="Times New Roman" pitchFamily="18" charset="0"/>
                            </a:rPr>
                          </m:ctrlPr>
                        </m:dPr>
                        <m:e>
                          <m:r>
                            <a:rPr lang="en-IN" sz="2000" i="1" smtClean="0">
                              <a:latin typeface="Cambria Math"/>
                              <a:cs typeface="Times New Roman" pitchFamily="18" charset="0"/>
                            </a:rPr>
                            <m:t>𝒚</m:t>
                          </m:r>
                          <m:r>
                            <a:rPr lang="en-US" sz="2000" b="0" i="1" smtClean="0">
                              <a:latin typeface="Cambria Math"/>
                              <a:cs typeface="Times New Roman" pitchFamily="18" charset="0"/>
                            </a:rPr>
                            <m:t>−</m:t>
                          </m:r>
                          <m:r>
                            <a:rPr lang="en-US" sz="2000" b="0" i="1" smtClean="0">
                              <a:latin typeface="Cambria Math"/>
                              <a:cs typeface="Times New Roman" pitchFamily="18" charset="0"/>
                            </a:rPr>
                            <m:t>𝑯</m:t>
                          </m:r>
                          <m:acc>
                            <m:accPr>
                              <m:chr m:val="̃"/>
                              <m:ctrlPr>
                                <a:rPr lang="en-US" sz="2000" b="0" i="1" smtClean="0">
                                  <a:latin typeface="Cambria Math"/>
                                  <a:cs typeface="Times New Roman" pitchFamily="18" charset="0"/>
                                </a:rPr>
                              </m:ctrlPr>
                            </m:accP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𝑥</m:t>
                                  </m:r>
                                </m:e>
                                <m:sub>
                                  <m:r>
                                    <a:rPr lang="en-US" sz="2000" b="0" i="1" smtClean="0">
                                      <a:latin typeface="Cambria Math"/>
                                      <a:cs typeface="Times New Roman" pitchFamily="18" charset="0"/>
                                    </a:rPr>
                                    <m:t>𝑍𝐹</m:t>
                                  </m:r>
                                </m:sub>
                              </m:sSub>
                            </m:e>
                          </m:acc>
                        </m:e>
                      </m:d>
                      <m:r>
                        <a:rPr lang="en-US" sz="2000" b="0" i="1" smtClean="0">
                          <a:latin typeface="Cambria Math"/>
                          <a:cs typeface="Times New Roman" pitchFamily="18" charset="0"/>
                        </a:rPr>
                        <m:t>=0⇒</m:t>
                      </m:r>
                      <m:acc>
                        <m:accPr>
                          <m:chr m:val="̃"/>
                          <m:ctrlPr>
                            <a:rPr lang="en-US" sz="2000" b="0" i="1" smtClean="0">
                              <a:latin typeface="Cambria Math"/>
                              <a:cs typeface="Times New Roman" pitchFamily="18" charset="0"/>
                            </a:rPr>
                          </m:ctrlPr>
                        </m:accP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𝑥</m:t>
                              </m:r>
                            </m:e>
                            <m:sub>
                              <m:r>
                                <a:rPr lang="en-US" sz="2000" b="0" i="1" smtClean="0">
                                  <a:latin typeface="Cambria Math"/>
                                  <a:cs typeface="Times New Roman" pitchFamily="18" charset="0"/>
                                </a:rPr>
                                <m:t>𝑍𝐹</m:t>
                              </m:r>
                            </m:sub>
                          </m:sSub>
                        </m:e>
                      </m:acc>
                      <m:r>
                        <a:rPr lang="en-IN" sz="2000" i="1" smtClean="0">
                          <a:latin typeface="Cambria Math"/>
                          <a:ea typeface="Cambria Math"/>
                          <a:cs typeface="Times New Roman" pitchFamily="18" charset="0"/>
                        </a:rPr>
                        <m:t>=</m:t>
                      </m:r>
                      <m:sSup>
                        <m:sSupPr>
                          <m:ctrlPr>
                            <a:rPr lang="en-IN" sz="2000" i="1" smtClean="0">
                              <a:latin typeface="Cambria Math"/>
                              <a:ea typeface="Cambria Math"/>
                              <a:cs typeface="Times New Roman" pitchFamily="18" charset="0"/>
                            </a:rPr>
                          </m:ctrlPr>
                        </m:sSupPr>
                        <m:e>
                          <m:d>
                            <m:dPr>
                              <m:ctrlPr>
                                <a:rPr lang="en-IN" sz="2000" i="1" smtClean="0">
                                  <a:latin typeface="Cambria Math"/>
                                  <a:ea typeface="Cambria Math"/>
                                  <a:cs typeface="Times New Roman" pitchFamily="18" charset="0"/>
                                </a:rPr>
                              </m:ctrlPr>
                            </m:dPr>
                            <m:e>
                              <m:sSup>
                                <m:sSupPr>
                                  <m:ctrlPr>
                                    <a:rPr lang="en-IN" sz="2000" i="1" smtClean="0">
                                      <a:latin typeface="Cambria Math"/>
                                      <a:ea typeface="Cambria Math"/>
                                      <a:cs typeface="Times New Roman" pitchFamily="18" charset="0"/>
                                    </a:rPr>
                                  </m:ctrlPr>
                                </m:sSupPr>
                                <m:e>
                                  <m:r>
                                    <a:rPr lang="en-IN" sz="2000" i="1" smtClean="0">
                                      <a:latin typeface="Cambria Math"/>
                                      <a:ea typeface="Cambria Math"/>
                                      <a:cs typeface="Times New Roman" pitchFamily="18" charset="0"/>
                                    </a:rPr>
                                    <m:t>𝑯</m:t>
                                  </m:r>
                                </m:e>
                                <m:sup>
                                  <m:r>
                                    <a:rPr lang="en-US" sz="2000" b="0" i="1" smtClean="0">
                                      <a:latin typeface="Cambria Math"/>
                                      <a:ea typeface="Cambria Math"/>
                                      <a:cs typeface="Times New Roman" pitchFamily="18" charset="0"/>
                                    </a:rPr>
                                    <m:t>𝐻</m:t>
                                  </m:r>
                                </m:sup>
                              </m:sSup>
                              <m:r>
                                <a:rPr lang="en-IN" sz="2000" i="1" smtClean="0">
                                  <a:latin typeface="Cambria Math"/>
                                  <a:ea typeface="Cambria Math"/>
                                  <a:cs typeface="Times New Roman" pitchFamily="18" charset="0"/>
                                </a:rPr>
                                <m:t>𝑯</m:t>
                              </m:r>
                            </m:e>
                          </m:d>
                        </m:e>
                        <m:sup>
                          <m:r>
                            <a:rPr lang="en-US" sz="2000" b="0" i="1" smtClean="0">
                              <a:latin typeface="Cambria Math"/>
                              <a:ea typeface="Cambria Math"/>
                              <a:cs typeface="Times New Roman" pitchFamily="18" charset="0"/>
                            </a:rPr>
                            <m:t>−1</m:t>
                          </m:r>
                        </m:sup>
                      </m:sSup>
                      <m:sSup>
                        <m:sSupPr>
                          <m:ctrlPr>
                            <a:rPr lang="en-IN" sz="2000" i="1" smtClean="0">
                              <a:latin typeface="Cambria Math"/>
                              <a:ea typeface="Cambria Math"/>
                              <a:cs typeface="Times New Roman" pitchFamily="18" charset="0"/>
                            </a:rPr>
                          </m:ctrlPr>
                        </m:sSupPr>
                        <m:e>
                          <m:r>
                            <a:rPr lang="en-IN" sz="2000" i="1" smtClean="0">
                              <a:latin typeface="Cambria Math"/>
                              <a:ea typeface="Cambria Math"/>
                              <a:cs typeface="Times New Roman" pitchFamily="18" charset="0"/>
                            </a:rPr>
                            <m:t>𝑯</m:t>
                          </m:r>
                        </m:e>
                        <m:sup>
                          <m:r>
                            <a:rPr lang="en-US" sz="2000" b="0" i="1" smtClean="0">
                              <a:latin typeface="Cambria Math"/>
                              <a:ea typeface="Cambria Math"/>
                              <a:cs typeface="Times New Roman" pitchFamily="18" charset="0"/>
                            </a:rPr>
                            <m:t>𝐻</m:t>
                          </m:r>
                        </m:sup>
                      </m:sSup>
                      <m:r>
                        <a:rPr lang="en-IN" sz="2000" i="1" smtClean="0">
                          <a:latin typeface="Cambria Math"/>
                          <a:ea typeface="Cambria Math"/>
                          <a:cs typeface="Times New Roman" pitchFamily="18" charset="0"/>
                        </a:rPr>
                        <m:t>𝐲</m:t>
                      </m:r>
                    </m:oMath>
                  </m:oMathPara>
                </a14:m>
                <a:endParaRPr lang="en-IN" sz="2000"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Thus, the principle of </a:t>
                </a:r>
                <a:r>
                  <a:rPr lang="en-US" sz="2000" dirty="0" smtClean="0">
                    <a:latin typeface="Times New Roman" pitchFamily="18" charset="0"/>
                    <a:cs typeface="Times New Roman" pitchFamily="18" charset="0"/>
                  </a:rPr>
                  <a:t>orthogonally </a:t>
                </a:r>
                <a:r>
                  <a:rPr lang="en-US" sz="2000" dirty="0">
                    <a:latin typeface="Times New Roman" pitchFamily="18" charset="0"/>
                    <a:cs typeface="Times New Roman" pitchFamily="18" charset="0"/>
                  </a:rPr>
                  <a:t>can be conveniently employed to deduce the expression for the optimal ZF MIMO decoder while also giving valuable insights into the decoding procedure.</a:t>
                </a:r>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64391" y="863724"/>
                <a:ext cx="11699133" cy="5287694"/>
              </a:xfrm>
              <a:blipFill rotWithShape="1">
                <a:blip r:embed="rId3"/>
                <a:stretch>
                  <a:fillRect l="-573" t="-1153" r="-782"/>
                </a:stretch>
              </a:blipFill>
            </p:spPr>
            <p:txBody>
              <a:bodyPr/>
              <a:lstStyle/>
              <a:p>
                <a:r>
                  <a:rPr lang="en-IN">
                    <a:noFill/>
                  </a:rPr>
                  <a:t> </a:t>
                </a:r>
              </a:p>
            </p:txBody>
          </p:sp>
        </mc:Fallback>
      </mc:AlternateContent>
    </p:spTree>
    <p:extLst>
      <p:ext uri="{BB962C8B-B14F-4D97-AF65-F5344CB8AC3E}">
        <p14:creationId xmlns:p14="http://schemas.microsoft.com/office/powerpoint/2010/main" val="2803799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14/58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7" y="911224"/>
                <a:ext cx="11721529" cy="5240193"/>
              </a:xfrm>
            </p:spPr>
            <p:txBody>
              <a:bodyPr>
                <a:normAutofit lnSpcReduction="10000"/>
              </a:bodyPr>
              <a:lstStyle/>
              <a:p>
                <a:pPr marL="0" indent="0">
                  <a:buNone/>
                </a:pPr>
                <a:r>
                  <a:rPr lang="en-IN" sz="1800" b="1" u="sng" dirty="0" smtClean="0">
                    <a:latin typeface="Times New Roman" pitchFamily="18" charset="0"/>
                    <a:cs typeface="Times New Roman" pitchFamily="18" charset="0"/>
                  </a:rPr>
                  <a:t>MIMO MMSE RECEIVER :</a:t>
                </a:r>
              </a:p>
              <a:p>
                <a:pPr algn="just">
                  <a:buFont typeface="Wingdings" pitchFamily="2" charset="2"/>
                  <a:buChar char="Ø"/>
                </a:pPr>
                <a:r>
                  <a:rPr lang="en-US" sz="1800" dirty="0">
                    <a:latin typeface="Times New Roman" pitchFamily="18" charset="0"/>
                    <a:cs typeface="Times New Roman" pitchFamily="18" charset="0"/>
                  </a:rPr>
                  <a:t>In </a:t>
                </a:r>
                <a:r>
                  <a:rPr lang="en-US" sz="1800" dirty="0" err="1" smtClean="0">
                    <a:latin typeface="Times New Roman" pitchFamily="18" charset="0"/>
                    <a:cs typeface="Times New Roman" pitchFamily="18" charset="0"/>
                  </a:rPr>
                  <a:t>this,we</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develop the Minimum Mean-Squared Error (MMSE) receiver for the MIMO wireless communication system. The MMSE receiver is based on a Bayesian approach, meaning that the transmit vector x is assumed to be random in nature. Thus, if </a:t>
                </a:r>
                <a14:m>
                  <m:oMath xmlns:m="http://schemas.openxmlformats.org/officeDocument/2006/math">
                    <m:acc>
                      <m:accPr>
                        <m:chr m:val="̂"/>
                        <m:ctrlPr>
                          <a:rPr lang="en-US" sz="1800" i="1" smtClean="0">
                            <a:latin typeface="Cambria Math"/>
                            <a:cs typeface="Times New Roman" pitchFamily="18" charset="0"/>
                          </a:rPr>
                        </m:ctrlPr>
                      </m:accPr>
                      <m:e>
                        <m:sSub>
                          <m:sSubPr>
                            <m:ctrlPr>
                              <a:rPr lang="en-US" sz="1800" i="1" smtClean="0">
                                <a:latin typeface="Cambria Math"/>
                                <a:cs typeface="Times New Roman" pitchFamily="18" charset="0"/>
                              </a:rPr>
                            </m:ctrlPr>
                          </m:sSubPr>
                          <m:e>
                            <m:r>
                              <a:rPr lang="en-US" sz="1800" b="0" i="1" smtClean="0">
                                <a:latin typeface="Cambria Math"/>
                                <a:cs typeface="Times New Roman" pitchFamily="18" charset="0"/>
                              </a:rPr>
                              <m:t>𝑥</m:t>
                            </m:r>
                          </m:e>
                          <m:sub>
                            <m:r>
                              <a:rPr lang="en-US" sz="1800" b="0" i="1" smtClean="0">
                                <a:latin typeface="Cambria Math"/>
                                <a:cs typeface="Times New Roman" pitchFamily="18" charset="0"/>
                              </a:rPr>
                              <m:t>𝑀𝑆𝑀𝐸</m:t>
                            </m:r>
                          </m:sub>
                        </m:sSub>
                      </m:e>
                    </m:acc>
                  </m:oMath>
                </a14:m>
                <a:r>
                  <a:rPr lang="en-US" sz="1800" dirty="0" smtClean="0">
                    <a:latin typeface="Times New Roman" pitchFamily="18" charset="0"/>
                    <a:cs typeface="Times New Roman" pitchFamily="18" charset="0"/>
                  </a:rPr>
                  <a:t>denotes </a:t>
                </a:r>
                <a:r>
                  <a:rPr lang="en-US" sz="1800" dirty="0">
                    <a:latin typeface="Times New Roman" pitchFamily="18" charset="0"/>
                    <a:cs typeface="Times New Roman" pitchFamily="18" charset="0"/>
                  </a:rPr>
                  <a:t>the estimated symbol vector, the MMSE receiver minimizes the average or mean of the squared </a:t>
                </a:r>
                <a:r>
                  <a:rPr lang="en-US" sz="1800" dirty="0" smtClean="0">
                    <a:latin typeface="Times New Roman" pitchFamily="18" charset="0"/>
                    <a:cs typeface="Times New Roman" pitchFamily="18" charset="0"/>
                  </a:rPr>
                  <a:t>error</a:t>
                </a:r>
              </a:p>
              <a:p>
                <a:pPr marL="0" indent="0" algn="just">
                  <a:buNone/>
                </a:pPr>
                <a14:m>
                  <m:oMathPara xmlns:m="http://schemas.openxmlformats.org/officeDocument/2006/math">
                    <m:oMathParaPr>
                      <m:jc m:val="centerGroup"/>
                    </m:oMathParaPr>
                    <m:oMath xmlns:m="http://schemas.openxmlformats.org/officeDocument/2006/math">
                      <m:r>
                        <a:rPr lang="en-US" sz="1800" b="1" i="1" smtClean="0">
                          <a:latin typeface="Cambria Math"/>
                          <a:cs typeface="Times New Roman" pitchFamily="18" charset="0"/>
                        </a:rPr>
                        <m:t>𝑬</m:t>
                      </m:r>
                      <m:d>
                        <m:dPr>
                          <m:begChr m:val="{"/>
                          <m:endChr m:val="}"/>
                          <m:ctrlPr>
                            <a:rPr lang="en-US" sz="1800" b="1" i="1" smtClean="0">
                              <a:latin typeface="Cambria Math"/>
                              <a:cs typeface="Times New Roman" pitchFamily="18" charset="0"/>
                            </a:rPr>
                          </m:ctrlPr>
                        </m:dPr>
                        <m:e>
                          <m:sSup>
                            <m:sSupPr>
                              <m:ctrlPr>
                                <a:rPr lang="en-US" sz="1800" b="1" i="1" smtClean="0">
                                  <a:latin typeface="Cambria Math"/>
                                  <a:cs typeface="Times New Roman" pitchFamily="18" charset="0"/>
                                </a:rPr>
                              </m:ctrlPr>
                            </m:sSupPr>
                            <m:e>
                              <m:d>
                                <m:dPr>
                                  <m:begChr m:val="‖"/>
                                  <m:endChr m:val="‖"/>
                                  <m:ctrlPr>
                                    <a:rPr lang="en-US" sz="1800" b="1" i="1" smtClean="0">
                                      <a:latin typeface="Cambria Math"/>
                                      <a:cs typeface="Times New Roman" pitchFamily="18" charset="0"/>
                                    </a:rPr>
                                  </m:ctrlPr>
                                </m:dPr>
                                <m:e>
                                  <m:sSub>
                                    <m:sSubPr>
                                      <m:ctrlPr>
                                        <a:rPr lang="en-US" sz="1800" i="1">
                                          <a:latin typeface="Cambria Math"/>
                                          <a:cs typeface="Times New Roman" pitchFamily="18" charset="0"/>
                                        </a:rPr>
                                      </m:ctrlPr>
                                    </m:sSubPr>
                                    <m:e>
                                      <m:r>
                                        <a:rPr lang="en-US" sz="1800" i="1">
                                          <a:latin typeface="Cambria Math"/>
                                          <a:cs typeface="Times New Roman" pitchFamily="18" charset="0"/>
                                        </a:rPr>
                                        <m:t>𝑥</m:t>
                                      </m:r>
                                    </m:e>
                                    <m:sub>
                                      <m:r>
                                        <a:rPr lang="en-US" sz="1800" i="1">
                                          <a:latin typeface="Cambria Math"/>
                                          <a:cs typeface="Times New Roman" pitchFamily="18" charset="0"/>
                                        </a:rPr>
                                        <m:t>𝑀𝑆𝑀𝐸</m:t>
                                      </m:r>
                                    </m:sub>
                                  </m:sSub>
                                  <m:r>
                                    <a:rPr lang="en-US" sz="1800" b="1" i="1" smtClean="0">
                                      <a:latin typeface="Cambria Math"/>
                                      <a:cs typeface="Times New Roman" pitchFamily="18" charset="0"/>
                                    </a:rPr>
                                    <m:t>−</m:t>
                                  </m:r>
                                  <m:r>
                                    <a:rPr lang="en-US" sz="1800" b="1" i="1" smtClean="0">
                                      <a:latin typeface="Cambria Math"/>
                                      <a:cs typeface="Times New Roman" pitchFamily="18" charset="0"/>
                                    </a:rPr>
                                    <m:t>𝒙</m:t>
                                  </m:r>
                                </m:e>
                              </m:d>
                            </m:e>
                            <m:sup>
                              <m:r>
                                <a:rPr lang="en-US" sz="1800" b="1" i="1" smtClean="0">
                                  <a:latin typeface="Cambria Math"/>
                                  <a:cs typeface="Times New Roman" pitchFamily="18" charset="0"/>
                                </a:rPr>
                                <m:t>𝟐</m:t>
                              </m:r>
                            </m:sup>
                          </m:sSup>
                        </m:e>
                      </m:d>
                    </m:oMath>
                  </m:oMathPara>
                </a14:m>
                <a:endParaRPr lang="en-IN" sz="1800" b="1" dirty="0" smtClean="0">
                  <a:latin typeface="Times New Roman" pitchFamily="18" charset="0"/>
                  <a:cs typeface="Times New Roman" pitchFamily="18" charset="0"/>
                </a:endParaRPr>
              </a:p>
              <a:p>
                <a:pPr algn="just">
                  <a:buFont typeface="Wingdings" pitchFamily="2" charset="2"/>
                  <a:buChar char="Ø"/>
                </a:pPr>
                <a:r>
                  <a:rPr lang="en-US" sz="1800" dirty="0">
                    <a:latin typeface="Times New Roman" pitchFamily="18" charset="0"/>
                    <a:cs typeface="Times New Roman" pitchFamily="18" charset="0"/>
                  </a:rPr>
                  <a:t>To illustrate the development of the MMSE receiver, we consider a single-input multiple-output (SIMO) wireless system, i.e., </a:t>
                </a:r>
                <a:r>
                  <a:rPr lang="en-US" sz="1800" i="1" dirty="0">
                    <a:latin typeface="Times New Roman" pitchFamily="18" charset="0"/>
                    <a:cs typeface="Times New Roman" pitchFamily="18" charset="0"/>
                  </a:rPr>
                  <a:t>t = 1</a:t>
                </a:r>
                <a:r>
                  <a:rPr lang="en-US" sz="1800" dirty="0">
                    <a:latin typeface="Times New Roman" pitchFamily="18" charset="0"/>
                    <a:cs typeface="Times New Roman" pitchFamily="18" charset="0"/>
                  </a:rPr>
                  <a:t>, and generalize the result to the case of a MIMO system. Hence, consider the SIMO system model given </a:t>
                </a:r>
                <a:r>
                  <a:rPr lang="en-US" sz="18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r>
                        <a:rPr lang="en-IN" sz="1800" b="1" i="1" smtClean="0">
                          <a:latin typeface="Cambria Math"/>
                          <a:cs typeface="Times New Roman" pitchFamily="18" charset="0"/>
                        </a:rPr>
                        <m:t>𝐲</m:t>
                      </m:r>
                      <m:r>
                        <a:rPr lang="en-IN" sz="1800" b="1" i="1" smtClean="0">
                          <a:latin typeface="Cambria Math"/>
                          <a:ea typeface="Cambria Math"/>
                          <a:cs typeface="Times New Roman" pitchFamily="18" charset="0"/>
                        </a:rPr>
                        <m:t>=</m:t>
                      </m:r>
                      <m:r>
                        <a:rPr lang="en-IN" sz="1800" b="1" i="1" smtClean="0">
                          <a:latin typeface="Cambria Math"/>
                          <a:ea typeface="Cambria Math"/>
                          <a:cs typeface="Times New Roman" pitchFamily="18" charset="0"/>
                        </a:rPr>
                        <m:t>𝒉</m:t>
                      </m:r>
                      <m:r>
                        <a:rPr lang="en-IN" sz="1800" b="1" i="1" smtClean="0">
                          <a:latin typeface="Cambria Math"/>
                          <a:ea typeface="Cambria Math"/>
                          <a:cs typeface="Times New Roman" pitchFamily="18" charset="0"/>
                        </a:rPr>
                        <m:t>𝑥</m:t>
                      </m:r>
                      <m:r>
                        <a:rPr lang="en-US" sz="1800" b="1" i="1" smtClean="0">
                          <a:latin typeface="Cambria Math"/>
                          <a:ea typeface="Cambria Math"/>
                          <a:cs typeface="Times New Roman" pitchFamily="18" charset="0"/>
                        </a:rPr>
                        <m:t>+</m:t>
                      </m:r>
                      <m:r>
                        <a:rPr lang="en-US" sz="1800" b="1" i="1" smtClean="0">
                          <a:latin typeface="Cambria Math"/>
                          <a:ea typeface="Cambria Math"/>
                          <a:cs typeface="Times New Roman" pitchFamily="18" charset="0"/>
                        </a:rPr>
                        <m:t>𝒏</m:t>
                      </m:r>
                    </m:oMath>
                  </m:oMathPara>
                </a14:m>
                <a:endParaRPr lang="en-IN" sz="1800" b="1" dirty="0" smtClean="0">
                  <a:latin typeface="Times New Roman" pitchFamily="18" charset="0"/>
                  <a:cs typeface="Times New Roman" pitchFamily="18" charset="0"/>
                </a:endParaRPr>
              </a:p>
              <a:p>
                <a:pPr algn="just">
                  <a:buFont typeface="Wingdings" pitchFamily="2" charset="2"/>
                  <a:buChar char="Ø"/>
                </a:pPr>
                <a:r>
                  <a:rPr lang="en-US" sz="1800" dirty="0">
                    <a:latin typeface="Times New Roman" pitchFamily="18" charset="0"/>
                    <a:cs typeface="Times New Roman" pitchFamily="18" charset="0"/>
                  </a:rPr>
                  <a:t>where </a:t>
                </a:r>
                <a:r>
                  <a:rPr lang="en-US" sz="1800" i="1" dirty="0">
                    <a:latin typeface="Times New Roman" pitchFamily="18" charset="0"/>
                    <a:cs typeface="Times New Roman" pitchFamily="18" charset="0"/>
                  </a:rPr>
                  <a:t>x</a:t>
                </a:r>
                <a:r>
                  <a:rPr lang="en-US" sz="1800" dirty="0">
                    <a:latin typeface="Times New Roman" pitchFamily="18" charset="0"/>
                    <a:cs typeface="Times New Roman" pitchFamily="18" charset="0"/>
                  </a:rPr>
                  <a:t> is now a scalar transmitted symbol. Thus, the basic problem can be interpreted as estimating the symbol </a:t>
                </a:r>
                <a:r>
                  <a:rPr lang="en-US" sz="1800" i="1" dirty="0">
                    <a:latin typeface="Times New Roman" pitchFamily="18" charset="0"/>
                    <a:cs typeface="Times New Roman" pitchFamily="18" charset="0"/>
                  </a:rPr>
                  <a:t>x</a:t>
                </a:r>
                <a:r>
                  <a:rPr lang="en-US" sz="1800" dirty="0">
                    <a:latin typeface="Times New Roman" pitchFamily="18" charset="0"/>
                    <a:cs typeface="Times New Roman" pitchFamily="18" charset="0"/>
                  </a:rPr>
                  <a:t> given the vector </a:t>
                </a:r>
                <a14:m>
                  <m:oMath xmlns:m="http://schemas.openxmlformats.org/officeDocument/2006/math">
                    <m:r>
                      <a:rPr lang="en-US" sz="1800" i="1" smtClean="0">
                        <a:latin typeface="Cambria Math"/>
                        <a:cs typeface="Times New Roman" pitchFamily="18" charset="0"/>
                      </a:rPr>
                      <m:t>𝐲</m:t>
                    </m:r>
                    <m:r>
                      <a:rPr lang="en-US" sz="1800" i="1" smtClean="0">
                        <a:latin typeface="Cambria Math"/>
                        <a:ea typeface="Cambria Math"/>
                        <a:cs typeface="Times New Roman" pitchFamily="18" charset="0"/>
                      </a:rPr>
                      <m:t>=</m:t>
                    </m:r>
                    <m:sSup>
                      <m:sSupPr>
                        <m:ctrlPr>
                          <a:rPr lang="en-US" sz="1800" i="1" smtClean="0">
                            <a:latin typeface="Cambria Math"/>
                            <a:ea typeface="Cambria Math"/>
                            <a:cs typeface="Times New Roman" pitchFamily="18" charset="0"/>
                          </a:rPr>
                        </m:ctrlPr>
                      </m:sSupPr>
                      <m:e>
                        <m:d>
                          <m:dPr>
                            <m:begChr m:val="["/>
                            <m:endChr m:val="]"/>
                            <m:ctrlPr>
                              <a:rPr lang="en-US" sz="1800" i="1" smtClean="0">
                                <a:latin typeface="Cambria Math"/>
                                <a:ea typeface="Cambria Math"/>
                                <a:cs typeface="Times New Roman" pitchFamily="18" charset="0"/>
                              </a:rPr>
                            </m:ctrlPr>
                          </m:dPr>
                          <m:e>
                            <m:sSub>
                              <m:sSubPr>
                                <m:ctrlPr>
                                  <a:rPr lang="en-US" sz="180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𝑦</m:t>
                                </m:r>
                              </m:e>
                              <m:sub>
                                <m:r>
                                  <a:rPr lang="en-US" sz="1800" b="0" i="1" smtClean="0">
                                    <a:latin typeface="Cambria Math"/>
                                    <a:ea typeface="Cambria Math"/>
                                    <a:cs typeface="Times New Roman" pitchFamily="18" charset="0"/>
                                  </a:rPr>
                                  <m:t>1</m:t>
                                </m:r>
                              </m:sub>
                            </m:sSub>
                            <m:r>
                              <a:rPr lang="en-US" sz="1800" b="0" i="1" smtClean="0">
                                <a:latin typeface="Cambria Math"/>
                                <a:ea typeface="Cambria Math"/>
                                <a:cs typeface="Times New Roman" pitchFamily="18" charset="0"/>
                              </a:rPr>
                              <m:t>,</m:t>
                            </m:r>
                            <m:sSub>
                              <m:sSubPr>
                                <m:ctrlPr>
                                  <a:rPr lang="en-US" sz="1800" b="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𝑦</m:t>
                                </m:r>
                              </m:e>
                              <m:sub>
                                <m:r>
                                  <a:rPr lang="en-US" sz="1800" b="0" i="1" smtClean="0">
                                    <a:latin typeface="Cambria Math"/>
                                    <a:ea typeface="Cambria Math"/>
                                    <a:cs typeface="Times New Roman" pitchFamily="18" charset="0"/>
                                  </a:rPr>
                                  <m:t>2</m:t>
                                </m:r>
                              </m:sub>
                            </m:sSub>
                            <m:r>
                              <a:rPr lang="en-US" sz="1800" b="0" i="1" smtClean="0">
                                <a:latin typeface="Cambria Math"/>
                                <a:ea typeface="Cambria Math"/>
                                <a:cs typeface="Times New Roman" pitchFamily="18" charset="0"/>
                              </a:rPr>
                              <m:t>,…</m:t>
                            </m:r>
                            <m:sSub>
                              <m:sSubPr>
                                <m:ctrlPr>
                                  <a:rPr lang="en-US" sz="1800" b="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𝑦</m:t>
                                </m:r>
                              </m:e>
                              <m:sub>
                                <m:r>
                                  <a:rPr lang="en-US" sz="1800" b="0" i="1" smtClean="0">
                                    <a:latin typeface="Cambria Math"/>
                                    <a:ea typeface="Cambria Math"/>
                                    <a:cs typeface="Times New Roman" pitchFamily="18" charset="0"/>
                                  </a:rPr>
                                  <m:t>𝑟</m:t>
                                </m:r>
                              </m:sub>
                            </m:sSub>
                          </m:e>
                        </m:d>
                      </m:e>
                      <m:sup>
                        <m:r>
                          <a:rPr lang="en-US" sz="1800" b="0" i="1" smtClean="0">
                            <a:latin typeface="Cambria Math"/>
                            <a:ea typeface="Cambria Math"/>
                            <a:cs typeface="Times New Roman" pitchFamily="18" charset="0"/>
                          </a:rPr>
                          <m:t>𝑇</m:t>
                        </m:r>
                      </m:sup>
                    </m:sSup>
                    <m:r>
                      <a:rPr lang="en-US" sz="1800" b="0" i="1" smtClean="0">
                        <a:latin typeface="Cambria Math"/>
                        <a:ea typeface="Cambria Math"/>
                        <a:cs typeface="Times New Roman" pitchFamily="18" charset="0"/>
                      </a:rPr>
                      <m:t>.</m:t>
                    </m:r>
                  </m:oMath>
                </a14:m>
                <a:r>
                  <a:rPr lang="en-US" sz="1800" dirty="0" smtClean="0">
                    <a:latin typeface="Times New Roman" pitchFamily="18" charset="0"/>
                    <a:cs typeface="Times New Roman" pitchFamily="18" charset="0"/>
                  </a:rPr>
                  <a:t>Let </a:t>
                </a:r>
                <a14:m>
                  <m:oMath xmlns:m="http://schemas.openxmlformats.org/officeDocument/2006/math">
                    <m:r>
                      <a:rPr lang="en-US" sz="1800" i="1" smtClean="0">
                        <a:latin typeface="Cambria Math"/>
                        <a:ea typeface="Cambria Math"/>
                        <a:cs typeface="Times New Roman" pitchFamily="18" charset="0"/>
                      </a:rPr>
                      <m:t>𝒄</m:t>
                    </m:r>
                    <m:r>
                      <a:rPr lang="en-US" sz="1800" b="0" i="1" smtClean="0">
                        <a:latin typeface="Cambria Math"/>
                        <a:ea typeface="Cambria Math"/>
                        <a:cs typeface="Times New Roman" pitchFamily="18" charset="0"/>
                      </a:rPr>
                      <m:t>=</m:t>
                    </m:r>
                    <m:sSup>
                      <m:sSupPr>
                        <m:ctrlPr>
                          <a:rPr lang="en-US" sz="1800" b="0" i="1" smtClean="0">
                            <a:latin typeface="Cambria Math"/>
                            <a:ea typeface="Cambria Math"/>
                            <a:cs typeface="Times New Roman" pitchFamily="18" charset="0"/>
                          </a:rPr>
                        </m:ctrlPr>
                      </m:sSupPr>
                      <m:e>
                        <m:d>
                          <m:dPr>
                            <m:begChr m:val="["/>
                            <m:endChr m:val="]"/>
                            <m:ctrlPr>
                              <a:rPr lang="en-US" sz="1800" b="0" i="1" smtClean="0">
                                <a:latin typeface="Cambria Math"/>
                                <a:ea typeface="Cambria Math"/>
                                <a:cs typeface="Times New Roman" pitchFamily="18" charset="0"/>
                              </a:rPr>
                            </m:ctrlPr>
                          </m:dPr>
                          <m:e>
                            <m:sSub>
                              <m:sSubPr>
                                <m:ctrlPr>
                                  <a:rPr lang="en-US" sz="1800" b="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𝑐</m:t>
                                </m:r>
                              </m:e>
                              <m:sub>
                                <m:r>
                                  <a:rPr lang="en-US" sz="1800" b="0" i="1" smtClean="0">
                                    <a:latin typeface="Cambria Math"/>
                                    <a:ea typeface="Cambria Math"/>
                                    <a:cs typeface="Times New Roman" pitchFamily="18" charset="0"/>
                                  </a:rPr>
                                  <m:t>1</m:t>
                                </m:r>
                              </m:sub>
                            </m:sSub>
                            <m:r>
                              <a:rPr lang="en-US" sz="1800" b="0" i="1" smtClean="0">
                                <a:latin typeface="Cambria Math"/>
                                <a:ea typeface="Cambria Math"/>
                                <a:cs typeface="Times New Roman" pitchFamily="18" charset="0"/>
                              </a:rPr>
                              <m:t>,</m:t>
                            </m:r>
                            <m:sSub>
                              <m:sSubPr>
                                <m:ctrlPr>
                                  <a:rPr lang="en-US" sz="1800" b="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𝑐</m:t>
                                </m:r>
                              </m:e>
                              <m:sub>
                                <m:r>
                                  <a:rPr lang="en-US" sz="1800" b="0" i="1" smtClean="0">
                                    <a:latin typeface="Cambria Math"/>
                                    <a:ea typeface="Cambria Math"/>
                                    <a:cs typeface="Times New Roman" pitchFamily="18" charset="0"/>
                                  </a:rPr>
                                  <m:t>2</m:t>
                                </m:r>
                              </m:sub>
                            </m:sSub>
                            <m:r>
                              <a:rPr lang="en-US" sz="1800" b="0" i="1" smtClean="0">
                                <a:latin typeface="Cambria Math"/>
                                <a:ea typeface="Cambria Math"/>
                                <a:cs typeface="Times New Roman" pitchFamily="18" charset="0"/>
                              </a:rPr>
                              <m:t>,…</m:t>
                            </m:r>
                            <m:sSub>
                              <m:sSubPr>
                                <m:ctrlPr>
                                  <a:rPr lang="en-US" sz="1800" b="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𝑐</m:t>
                                </m:r>
                              </m:e>
                              <m:sub>
                                <m:r>
                                  <a:rPr lang="en-US" sz="1800" b="0" i="1" smtClean="0">
                                    <a:latin typeface="Cambria Math"/>
                                    <a:ea typeface="Cambria Math"/>
                                    <a:cs typeface="Times New Roman" pitchFamily="18" charset="0"/>
                                  </a:rPr>
                                  <m:t>𝑟</m:t>
                                </m:r>
                              </m:sub>
                            </m:sSub>
                          </m:e>
                        </m:d>
                      </m:e>
                      <m:sup>
                        <m:r>
                          <a:rPr lang="en-US" sz="1800" b="0" i="1" smtClean="0">
                            <a:latin typeface="Cambria Math"/>
                            <a:ea typeface="Cambria Math"/>
                            <a:cs typeface="Times New Roman" pitchFamily="18" charset="0"/>
                          </a:rPr>
                          <m:t>𝑇</m:t>
                        </m:r>
                      </m:sup>
                    </m:sSup>
                  </m:oMath>
                </a14:m>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One can now define a linear estimator of </a:t>
                </a:r>
                <a:r>
                  <a:rPr lang="en-US" sz="1800" i="1" dirty="0">
                    <a:latin typeface="Times New Roman" pitchFamily="18" charset="0"/>
                    <a:cs typeface="Times New Roman" pitchFamily="18" charset="0"/>
                  </a:rPr>
                  <a:t>x</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as</a:t>
                </a:r>
              </a:p>
              <a:p>
                <a:pPr algn="just">
                  <a:buFont typeface="Wingdings" pitchFamily="2" charset="2"/>
                  <a:buChar char="Ø"/>
                </a:pPr>
                <a:endParaRPr lang="en-US" sz="18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acc>
                        <m:accPr>
                          <m:chr m:val="̃"/>
                          <m:ctrlPr>
                            <a:rPr lang="en-IN" sz="1800" b="1" i="1" smtClean="0">
                              <a:latin typeface="Cambria Math"/>
                              <a:cs typeface="Times New Roman" pitchFamily="18" charset="0"/>
                            </a:rPr>
                          </m:ctrlPr>
                        </m:accPr>
                        <m:e>
                          <m:r>
                            <a:rPr lang="en-US" sz="1800" b="1" i="1" smtClean="0">
                              <a:latin typeface="Cambria Math"/>
                              <a:cs typeface="Times New Roman" pitchFamily="18" charset="0"/>
                            </a:rPr>
                            <m:t>𝒙</m:t>
                          </m:r>
                        </m:e>
                      </m:acc>
                      <m:r>
                        <a:rPr lang="en-IN" sz="1800" b="1" i="1" smtClean="0">
                          <a:latin typeface="Cambria Math"/>
                          <a:ea typeface="Cambria Math"/>
                          <a:cs typeface="Times New Roman" pitchFamily="18" charset="0"/>
                        </a:rPr>
                        <m:t>=</m:t>
                      </m:r>
                      <m:sSup>
                        <m:sSupPr>
                          <m:ctrlPr>
                            <a:rPr lang="en-IN" sz="1800" b="1" i="1" smtClean="0">
                              <a:latin typeface="Cambria Math"/>
                              <a:ea typeface="Cambria Math"/>
                              <a:cs typeface="Times New Roman" pitchFamily="18" charset="0"/>
                            </a:rPr>
                          </m:ctrlPr>
                        </m:sSupPr>
                        <m:e>
                          <m:r>
                            <a:rPr lang="en-IN" sz="1800" b="1" i="1" smtClean="0">
                              <a:latin typeface="Cambria Math"/>
                              <a:ea typeface="Cambria Math"/>
                              <a:cs typeface="Times New Roman" pitchFamily="18" charset="0"/>
                            </a:rPr>
                            <m:t>𝒄</m:t>
                          </m:r>
                        </m:e>
                        <m:sup>
                          <m:r>
                            <a:rPr lang="en-US" sz="1800" b="1" i="1" smtClean="0">
                              <a:latin typeface="Cambria Math"/>
                              <a:ea typeface="Cambria Math"/>
                              <a:cs typeface="Times New Roman" pitchFamily="18" charset="0"/>
                            </a:rPr>
                            <m:t>𝑻</m:t>
                          </m:r>
                        </m:sup>
                      </m:sSup>
                      <m:r>
                        <a:rPr lang="en-IN" sz="1800" b="1" i="1" smtClean="0">
                          <a:latin typeface="Cambria Math"/>
                          <a:ea typeface="Cambria Math"/>
                          <a:cs typeface="Times New Roman" pitchFamily="18" charset="0"/>
                        </a:rPr>
                        <m:t>𝐲</m:t>
                      </m:r>
                      <m:r>
                        <a:rPr lang="en-US" sz="1800" b="1" i="1" smtClean="0">
                          <a:latin typeface="Cambria Math"/>
                          <a:ea typeface="Cambria Math"/>
                          <a:cs typeface="Times New Roman" pitchFamily="18" charset="0"/>
                        </a:rPr>
                        <m:t>−−−−−−</m:t>
                      </m:r>
                      <m:r>
                        <a:rPr lang="en-US" sz="1800" b="1" i="1" smtClean="0">
                          <a:latin typeface="Cambria Math"/>
                          <a:ea typeface="Cambria Math"/>
                          <a:cs typeface="Times New Roman" pitchFamily="18" charset="0"/>
                        </a:rPr>
                        <m:t>𝟒</m:t>
                      </m:r>
                    </m:oMath>
                  </m:oMathPara>
                </a14:m>
                <a:endParaRPr lang="en-IN" sz="1800" b="1"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IN" sz="1800" b="1" i="1" smtClean="0">
                          <a:latin typeface="Cambria Math"/>
                          <a:ea typeface="Cambria Math"/>
                          <a:cs typeface="Times New Roman" pitchFamily="18" charset="0"/>
                        </a:rPr>
                        <m:t>=</m:t>
                      </m:r>
                      <m:d>
                        <m:dPr>
                          <m:begChr m:val="["/>
                          <m:endChr m:val="]"/>
                          <m:ctrlPr>
                            <a:rPr lang="en-IN" sz="1800" b="1" i="1" smtClean="0">
                              <a:latin typeface="Cambria Math"/>
                              <a:ea typeface="Cambria Math"/>
                              <a:cs typeface="Times New Roman" pitchFamily="18" charset="0"/>
                            </a:rPr>
                          </m:ctrlPr>
                        </m:dPr>
                        <m:e>
                          <m:m>
                            <m:mPr>
                              <m:mcs>
                                <m:mc>
                                  <m:mcPr>
                                    <m:count m:val="3"/>
                                    <m:mcJc m:val="center"/>
                                  </m:mcPr>
                                </m:mc>
                              </m:mcs>
                              <m:ctrlPr>
                                <a:rPr lang="en-IN" sz="1800" b="1" i="1" smtClean="0">
                                  <a:latin typeface="Cambria Math"/>
                                  <a:ea typeface="Cambria Math"/>
                                  <a:cs typeface="Times New Roman" pitchFamily="18" charset="0"/>
                                </a:rPr>
                              </m:ctrlPr>
                            </m:mPr>
                            <m:mr>
                              <m:e>
                                <m:sSub>
                                  <m:sSubPr>
                                    <m:ctrlPr>
                                      <a:rPr lang="en-IN" sz="1800" b="1" i="1" smtClean="0">
                                        <a:latin typeface="Cambria Math"/>
                                        <a:ea typeface="Cambria Math"/>
                                        <a:cs typeface="Times New Roman" pitchFamily="18" charset="0"/>
                                      </a:rPr>
                                    </m:ctrlPr>
                                  </m:sSubPr>
                                  <m:e>
                                    <m:r>
                                      <a:rPr lang="en-US" sz="1800" b="1" i="1" smtClean="0">
                                        <a:latin typeface="Cambria Math"/>
                                        <a:ea typeface="Cambria Math"/>
                                        <a:cs typeface="Times New Roman" pitchFamily="18" charset="0"/>
                                      </a:rPr>
                                      <m:t>𝒄</m:t>
                                    </m:r>
                                  </m:e>
                                  <m:sub>
                                    <m:r>
                                      <a:rPr lang="en-US" sz="1800" b="1" i="1" smtClean="0">
                                        <a:latin typeface="Cambria Math"/>
                                        <a:ea typeface="Cambria Math"/>
                                        <a:cs typeface="Times New Roman" pitchFamily="18" charset="0"/>
                                      </a:rPr>
                                      <m:t>𝟏</m:t>
                                    </m:r>
                                  </m:sub>
                                </m:sSub>
                              </m:e>
                              <m:e>
                                <m:sSub>
                                  <m:sSubPr>
                                    <m:ctrlPr>
                                      <a:rPr lang="en-IN" sz="1800" b="1" i="1" smtClean="0">
                                        <a:latin typeface="Cambria Math"/>
                                        <a:ea typeface="Cambria Math"/>
                                        <a:cs typeface="Times New Roman" pitchFamily="18" charset="0"/>
                                      </a:rPr>
                                    </m:ctrlPr>
                                  </m:sSubPr>
                                  <m:e>
                                    <m:r>
                                      <a:rPr lang="en-US" sz="1800" b="1" i="1" smtClean="0">
                                        <a:latin typeface="Cambria Math"/>
                                        <a:ea typeface="Cambria Math"/>
                                        <a:cs typeface="Times New Roman" pitchFamily="18" charset="0"/>
                                      </a:rPr>
                                      <m:t>𝒄</m:t>
                                    </m:r>
                                  </m:e>
                                  <m:sub>
                                    <m:r>
                                      <a:rPr lang="en-US" sz="1800" b="1" i="1" smtClean="0">
                                        <a:latin typeface="Cambria Math"/>
                                        <a:ea typeface="Cambria Math"/>
                                        <a:cs typeface="Times New Roman" pitchFamily="18" charset="0"/>
                                      </a:rPr>
                                      <m:t>𝟐</m:t>
                                    </m:r>
                                  </m:sub>
                                </m:sSub>
                              </m:e>
                              <m:e>
                                <m:m>
                                  <m:mPr>
                                    <m:mcs>
                                      <m:mc>
                                        <m:mcPr>
                                          <m:count m:val="2"/>
                                          <m:mcJc m:val="center"/>
                                        </m:mcPr>
                                      </m:mc>
                                    </m:mcs>
                                    <m:ctrlPr>
                                      <a:rPr lang="en-IN" sz="1800" b="1" i="1" smtClean="0">
                                        <a:latin typeface="Cambria Math"/>
                                        <a:ea typeface="Cambria Math"/>
                                        <a:cs typeface="Times New Roman" pitchFamily="18" charset="0"/>
                                      </a:rPr>
                                    </m:ctrlPr>
                                  </m:mPr>
                                  <m:mr>
                                    <m:e>
                                      <m:r>
                                        <m:rPr>
                                          <m:brk m:alnAt="7"/>
                                        </m:rPr>
                                        <a:rPr lang="en-IN" sz="1800" b="1" i="1" smtClean="0">
                                          <a:latin typeface="Cambria Math"/>
                                          <a:ea typeface="Cambria Math"/>
                                          <a:cs typeface="Times New Roman" pitchFamily="18" charset="0"/>
                                        </a:rPr>
                                        <m:t>…</m:t>
                                      </m:r>
                                    </m:e>
                                    <m:e>
                                      <m:sSub>
                                        <m:sSubPr>
                                          <m:ctrlPr>
                                            <a:rPr lang="en-IN" sz="1800" b="1" i="1" smtClean="0">
                                              <a:latin typeface="Cambria Math"/>
                                              <a:ea typeface="Cambria Math"/>
                                              <a:cs typeface="Times New Roman" pitchFamily="18" charset="0"/>
                                            </a:rPr>
                                          </m:ctrlPr>
                                        </m:sSubPr>
                                        <m:e>
                                          <m:r>
                                            <a:rPr lang="en-US" sz="1800" b="1" i="1" smtClean="0">
                                              <a:latin typeface="Cambria Math"/>
                                              <a:ea typeface="Cambria Math"/>
                                              <a:cs typeface="Times New Roman" pitchFamily="18" charset="0"/>
                                            </a:rPr>
                                            <m:t>𝒄</m:t>
                                          </m:r>
                                        </m:e>
                                        <m:sub>
                                          <m:r>
                                            <a:rPr lang="en-US" sz="1800" b="1" i="1" smtClean="0">
                                              <a:latin typeface="Cambria Math"/>
                                              <a:ea typeface="Cambria Math"/>
                                              <a:cs typeface="Times New Roman" pitchFamily="18" charset="0"/>
                                            </a:rPr>
                                            <m:t>𝒓</m:t>
                                          </m:r>
                                        </m:sub>
                                      </m:sSub>
                                    </m:e>
                                  </m:mr>
                                </m:m>
                              </m:e>
                            </m:mr>
                          </m:m>
                        </m:e>
                      </m:d>
                      <m:d>
                        <m:dPr>
                          <m:begChr m:val="["/>
                          <m:endChr m:val="]"/>
                          <m:ctrlPr>
                            <a:rPr lang="en-IN" sz="1800" b="1" i="1" smtClean="0">
                              <a:latin typeface="Cambria Math"/>
                              <a:ea typeface="Cambria Math"/>
                              <a:cs typeface="Times New Roman" pitchFamily="18" charset="0"/>
                            </a:rPr>
                          </m:ctrlPr>
                        </m:dPr>
                        <m:e>
                          <m:m>
                            <m:mPr>
                              <m:mcs>
                                <m:mc>
                                  <m:mcPr>
                                    <m:count m:val="1"/>
                                    <m:mcJc m:val="center"/>
                                  </m:mcPr>
                                </m:mc>
                              </m:mcs>
                              <m:ctrlPr>
                                <a:rPr lang="en-IN" sz="1800" b="1" i="1" smtClean="0">
                                  <a:latin typeface="Cambria Math"/>
                                  <a:ea typeface="Cambria Math"/>
                                  <a:cs typeface="Times New Roman" pitchFamily="18" charset="0"/>
                                </a:rPr>
                              </m:ctrlPr>
                            </m:mPr>
                            <m:mr>
                              <m:e>
                                <m:sSub>
                                  <m:sSubPr>
                                    <m:ctrlPr>
                                      <a:rPr lang="en-IN" sz="1800" b="1" i="1" smtClean="0">
                                        <a:latin typeface="Cambria Math"/>
                                        <a:ea typeface="Cambria Math"/>
                                        <a:cs typeface="Times New Roman" pitchFamily="18" charset="0"/>
                                      </a:rPr>
                                    </m:ctrlPr>
                                  </m:sSubPr>
                                  <m:e>
                                    <m:r>
                                      <a:rPr lang="en-US" sz="1800" b="1" i="1" smtClean="0">
                                        <a:latin typeface="Cambria Math"/>
                                        <a:ea typeface="Cambria Math"/>
                                        <a:cs typeface="Times New Roman" pitchFamily="18" charset="0"/>
                                      </a:rPr>
                                      <m:t>𝒚</m:t>
                                    </m:r>
                                  </m:e>
                                  <m:sub>
                                    <m:r>
                                      <a:rPr lang="en-US" sz="1800" b="1" i="1" smtClean="0">
                                        <a:latin typeface="Cambria Math"/>
                                        <a:ea typeface="Cambria Math"/>
                                        <a:cs typeface="Times New Roman" pitchFamily="18" charset="0"/>
                                      </a:rPr>
                                      <m:t>𝟏</m:t>
                                    </m:r>
                                  </m:sub>
                                </m:sSub>
                              </m:e>
                            </m:mr>
                            <m:mr>
                              <m:e>
                                <m:sSub>
                                  <m:sSubPr>
                                    <m:ctrlPr>
                                      <a:rPr lang="en-IN" sz="1800" b="1" i="1" smtClean="0">
                                        <a:latin typeface="Cambria Math"/>
                                        <a:ea typeface="Cambria Math"/>
                                        <a:cs typeface="Times New Roman" pitchFamily="18" charset="0"/>
                                      </a:rPr>
                                    </m:ctrlPr>
                                  </m:sSubPr>
                                  <m:e>
                                    <m:r>
                                      <a:rPr lang="en-US" sz="1800" b="1" i="1" smtClean="0">
                                        <a:latin typeface="Cambria Math"/>
                                        <a:ea typeface="Cambria Math"/>
                                        <a:cs typeface="Times New Roman" pitchFamily="18" charset="0"/>
                                      </a:rPr>
                                      <m:t>𝒚</m:t>
                                    </m:r>
                                  </m:e>
                                  <m:sub>
                                    <m:r>
                                      <a:rPr lang="en-US" sz="1800" b="1" i="1" smtClean="0">
                                        <a:latin typeface="Cambria Math"/>
                                        <a:ea typeface="Cambria Math"/>
                                        <a:cs typeface="Times New Roman" pitchFamily="18" charset="0"/>
                                      </a:rPr>
                                      <m:t>𝟐</m:t>
                                    </m:r>
                                  </m:sub>
                                </m:sSub>
                              </m:e>
                            </m:mr>
                            <m:mr>
                              <m:e>
                                <m:m>
                                  <m:mPr>
                                    <m:mcs>
                                      <m:mc>
                                        <m:mcPr>
                                          <m:count m:val="1"/>
                                          <m:mcJc m:val="center"/>
                                        </m:mcPr>
                                      </m:mc>
                                    </m:mcs>
                                    <m:ctrlPr>
                                      <a:rPr lang="en-IN" sz="1800" b="1" i="1" smtClean="0">
                                        <a:latin typeface="Cambria Math"/>
                                        <a:ea typeface="Cambria Math"/>
                                        <a:cs typeface="Times New Roman" pitchFamily="18" charset="0"/>
                                      </a:rPr>
                                    </m:ctrlPr>
                                  </m:mPr>
                                  <m:mr>
                                    <m:e>
                                      <m:r>
                                        <m:rPr>
                                          <m:brk m:alnAt="7"/>
                                        </m:rPr>
                                        <a:rPr lang="en-IN" sz="1800" b="1" i="1" smtClean="0">
                                          <a:latin typeface="Cambria Math"/>
                                          <a:ea typeface="Cambria Math"/>
                                          <a:cs typeface="Times New Roman" pitchFamily="18" charset="0"/>
                                        </a:rPr>
                                        <m:t>⋮</m:t>
                                      </m:r>
                                    </m:e>
                                  </m:mr>
                                  <m:mr>
                                    <m:e>
                                      <m:sSub>
                                        <m:sSubPr>
                                          <m:ctrlPr>
                                            <a:rPr lang="en-IN" sz="1800" b="1" i="1" smtClean="0">
                                              <a:latin typeface="Cambria Math"/>
                                              <a:ea typeface="Cambria Math"/>
                                              <a:cs typeface="Times New Roman" pitchFamily="18" charset="0"/>
                                            </a:rPr>
                                          </m:ctrlPr>
                                        </m:sSubPr>
                                        <m:e>
                                          <m:r>
                                            <a:rPr lang="en-US" sz="1800" b="1" i="1" smtClean="0">
                                              <a:latin typeface="Cambria Math"/>
                                              <a:ea typeface="Cambria Math"/>
                                              <a:cs typeface="Times New Roman" pitchFamily="18" charset="0"/>
                                            </a:rPr>
                                            <m:t>𝒚</m:t>
                                          </m:r>
                                        </m:e>
                                        <m:sub>
                                          <m:r>
                                            <a:rPr lang="en-US" sz="1800" b="1" i="1" smtClean="0">
                                              <a:latin typeface="Cambria Math"/>
                                              <a:ea typeface="Cambria Math"/>
                                              <a:cs typeface="Times New Roman" pitchFamily="18" charset="0"/>
                                            </a:rPr>
                                            <m:t>𝟑</m:t>
                                          </m:r>
                                        </m:sub>
                                      </m:sSub>
                                    </m:e>
                                  </m:mr>
                                </m:m>
                              </m:e>
                            </m:mr>
                          </m:m>
                        </m:e>
                      </m:d>
                    </m:oMath>
                  </m:oMathPara>
                </a14:m>
                <a:endParaRPr lang="en-US" sz="1800" b="1" dirty="0" smtClean="0">
                  <a:latin typeface="Times New Roman" pitchFamily="18" charset="0"/>
                  <a:ea typeface="Cambria Math"/>
                  <a:cs typeface="Times New Roman" pitchFamily="18" charset="0"/>
                </a:endParaRPr>
              </a:p>
              <a:p>
                <a:pPr marL="0" indent="0" algn="just">
                  <a:buNone/>
                </a:pPr>
                <a:endParaRPr lang="en-IN" sz="1800" b="1"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IN" sz="1800" b="1" i="1" smtClean="0">
                          <a:latin typeface="Cambria Math"/>
                          <a:ea typeface="Cambria Math"/>
                          <a:cs typeface="Times New Roman" pitchFamily="18" charset="0"/>
                        </a:rPr>
                        <m:t>=</m:t>
                      </m:r>
                      <m:sSub>
                        <m:sSubPr>
                          <m:ctrlPr>
                            <a:rPr lang="en-IN" sz="1800" b="1" i="1" smtClean="0">
                              <a:latin typeface="Cambria Math"/>
                              <a:ea typeface="Cambria Math"/>
                              <a:cs typeface="Times New Roman" pitchFamily="18" charset="0"/>
                            </a:rPr>
                          </m:ctrlPr>
                        </m:sSubPr>
                        <m:e>
                          <m:r>
                            <a:rPr lang="en-US" sz="1800" b="1" i="1" smtClean="0">
                              <a:latin typeface="Cambria Math"/>
                              <a:ea typeface="Cambria Math"/>
                              <a:cs typeface="Times New Roman" pitchFamily="18" charset="0"/>
                            </a:rPr>
                            <m:t>𝒄</m:t>
                          </m:r>
                        </m:e>
                        <m:sub>
                          <m:r>
                            <a:rPr lang="en-US" sz="1800" b="1" i="1" smtClean="0">
                              <a:latin typeface="Cambria Math"/>
                              <a:ea typeface="Cambria Math"/>
                              <a:cs typeface="Times New Roman" pitchFamily="18" charset="0"/>
                            </a:rPr>
                            <m:t>𝟏</m:t>
                          </m:r>
                        </m:sub>
                      </m:sSub>
                      <m:sSub>
                        <m:sSubPr>
                          <m:ctrlPr>
                            <a:rPr lang="en-IN" sz="1800" b="1" i="1" smtClean="0">
                              <a:latin typeface="Cambria Math"/>
                              <a:ea typeface="Cambria Math"/>
                              <a:cs typeface="Times New Roman" pitchFamily="18" charset="0"/>
                            </a:rPr>
                          </m:ctrlPr>
                        </m:sSubPr>
                        <m:e>
                          <m:r>
                            <a:rPr lang="en-US" sz="1800" b="1" i="1" smtClean="0">
                              <a:latin typeface="Cambria Math"/>
                              <a:ea typeface="Cambria Math"/>
                              <a:cs typeface="Times New Roman" pitchFamily="18" charset="0"/>
                            </a:rPr>
                            <m:t>𝒚</m:t>
                          </m:r>
                        </m:e>
                        <m:sub>
                          <m:r>
                            <a:rPr lang="en-US" sz="1800" b="1" i="1" smtClean="0">
                              <a:latin typeface="Cambria Math"/>
                              <a:ea typeface="Cambria Math"/>
                              <a:cs typeface="Times New Roman" pitchFamily="18" charset="0"/>
                            </a:rPr>
                            <m:t>𝟏</m:t>
                          </m:r>
                        </m:sub>
                      </m:sSub>
                      <m:r>
                        <a:rPr lang="en-IN" sz="1800" b="1" i="1" smtClean="0">
                          <a:latin typeface="Cambria Math"/>
                          <a:ea typeface="Cambria Math"/>
                          <a:cs typeface="Times New Roman" pitchFamily="18" charset="0"/>
                        </a:rPr>
                        <m:t>+</m:t>
                      </m:r>
                      <m:sSub>
                        <m:sSubPr>
                          <m:ctrlPr>
                            <a:rPr lang="en-IN" sz="1800" b="1" i="1" smtClean="0">
                              <a:latin typeface="Cambria Math"/>
                              <a:ea typeface="Cambria Math"/>
                              <a:cs typeface="Times New Roman" pitchFamily="18" charset="0"/>
                            </a:rPr>
                          </m:ctrlPr>
                        </m:sSubPr>
                        <m:e>
                          <m:r>
                            <a:rPr lang="en-US" sz="1800" b="1" i="1" smtClean="0">
                              <a:latin typeface="Cambria Math"/>
                              <a:ea typeface="Cambria Math"/>
                              <a:cs typeface="Times New Roman" pitchFamily="18" charset="0"/>
                            </a:rPr>
                            <m:t>𝒄</m:t>
                          </m:r>
                        </m:e>
                        <m:sub>
                          <m:r>
                            <a:rPr lang="en-US" sz="1800" b="1" i="1" smtClean="0">
                              <a:latin typeface="Cambria Math"/>
                              <a:ea typeface="Cambria Math"/>
                              <a:cs typeface="Times New Roman" pitchFamily="18" charset="0"/>
                            </a:rPr>
                            <m:t>𝟐</m:t>
                          </m:r>
                        </m:sub>
                      </m:sSub>
                      <m:sSub>
                        <m:sSubPr>
                          <m:ctrlPr>
                            <a:rPr lang="en-IN" sz="1800" b="1" i="1" smtClean="0">
                              <a:latin typeface="Cambria Math"/>
                              <a:ea typeface="Cambria Math"/>
                              <a:cs typeface="Times New Roman" pitchFamily="18" charset="0"/>
                            </a:rPr>
                          </m:ctrlPr>
                        </m:sSubPr>
                        <m:e>
                          <m:r>
                            <a:rPr lang="en-US" sz="1800" b="1" i="1" smtClean="0">
                              <a:latin typeface="Cambria Math"/>
                              <a:ea typeface="Cambria Math"/>
                              <a:cs typeface="Times New Roman" pitchFamily="18" charset="0"/>
                            </a:rPr>
                            <m:t>𝒚</m:t>
                          </m:r>
                        </m:e>
                        <m:sub>
                          <m:r>
                            <a:rPr lang="en-US" sz="1800" b="1" i="1" smtClean="0">
                              <a:latin typeface="Cambria Math"/>
                              <a:ea typeface="Cambria Math"/>
                              <a:cs typeface="Times New Roman" pitchFamily="18" charset="0"/>
                            </a:rPr>
                            <m:t>𝟐</m:t>
                          </m:r>
                        </m:sub>
                      </m:sSub>
                      <m:r>
                        <a:rPr lang="en-IN" sz="1800" b="1" i="1" smtClean="0">
                          <a:latin typeface="Cambria Math"/>
                          <a:ea typeface="Cambria Math"/>
                          <a:cs typeface="Times New Roman" pitchFamily="18" charset="0"/>
                        </a:rPr>
                        <m:t>+…</m:t>
                      </m:r>
                      <m:sSub>
                        <m:sSubPr>
                          <m:ctrlPr>
                            <a:rPr lang="en-IN" sz="1800" b="1" i="1" smtClean="0">
                              <a:latin typeface="Cambria Math"/>
                              <a:ea typeface="Cambria Math"/>
                              <a:cs typeface="Times New Roman" pitchFamily="18" charset="0"/>
                            </a:rPr>
                          </m:ctrlPr>
                        </m:sSubPr>
                        <m:e>
                          <m:r>
                            <a:rPr lang="en-US" sz="1800" b="1" i="1" smtClean="0">
                              <a:latin typeface="Cambria Math"/>
                              <a:ea typeface="Cambria Math"/>
                              <a:cs typeface="Times New Roman" pitchFamily="18" charset="0"/>
                            </a:rPr>
                            <m:t>𝒄</m:t>
                          </m:r>
                        </m:e>
                        <m:sub>
                          <m:r>
                            <a:rPr lang="en-US" sz="1800" b="1" i="1" smtClean="0">
                              <a:latin typeface="Cambria Math"/>
                              <a:ea typeface="Cambria Math"/>
                              <a:cs typeface="Times New Roman" pitchFamily="18" charset="0"/>
                            </a:rPr>
                            <m:t>𝒓</m:t>
                          </m:r>
                        </m:sub>
                      </m:sSub>
                      <m:sSub>
                        <m:sSubPr>
                          <m:ctrlPr>
                            <a:rPr lang="en-IN" sz="1800" b="1" i="1" smtClean="0">
                              <a:latin typeface="Cambria Math"/>
                              <a:ea typeface="Cambria Math"/>
                              <a:cs typeface="Times New Roman" pitchFamily="18" charset="0"/>
                            </a:rPr>
                          </m:ctrlPr>
                        </m:sSubPr>
                        <m:e>
                          <m:r>
                            <a:rPr lang="en-US" sz="1800" b="1" i="1" smtClean="0">
                              <a:latin typeface="Cambria Math"/>
                              <a:ea typeface="Cambria Math"/>
                              <a:cs typeface="Times New Roman" pitchFamily="18" charset="0"/>
                            </a:rPr>
                            <m:t>𝒚</m:t>
                          </m:r>
                        </m:e>
                        <m:sub>
                          <m:r>
                            <a:rPr lang="en-US" sz="1800" b="1" i="1" smtClean="0">
                              <a:latin typeface="Cambria Math"/>
                              <a:ea typeface="Cambria Math"/>
                              <a:cs typeface="Times New Roman" pitchFamily="18" charset="0"/>
                            </a:rPr>
                            <m:t>𝒓</m:t>
                          </m:r>
                        </m:sub>
                      </m:sSub>
                    </m:oMath>
                  </m:oMathPara>
                </a14:m>
                <a:endParaRPr lang="en-IN" sz="1800" b="1"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7" y="911224"/>
                <a:ext cx="11721529" cy="5240193"/>
              </a:xfrm>
              <a:blipFill rotWithShape="1">
                <a:blip r:embed="rId3"/>
                <a:stretch>
                  <a:fillRect l="-468" t="-1628" r="-416"/>
                </a:stretch>
              </a:blipFill>
            </p:spPr>
            <p:txBody>
              <a:bodyPr/>
              <a:lstStyle/>
              <a:p>
                <a:r>
                  <a:rPr lang="en-IN">
                    <a:noFill/>
                  </a:rPr>
                  <a:t> </a:t>
                </a:r>
              </a:p>
            </p:txBody>
          </p:sp>
        </mc:Fallback>
      </mc:AlternateContent>
    </p:spTree>
    <p:extLst>
      <p:ext uri="{BB962C8B-B14F-4D97-AF65-F5344CB8AC3E}">
        <p14:creationId xmlns:p14="http://schemas.microsoft.com/office/powerpoint/2010/main" val="3703365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15/58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248798" y="974724"/>
                <a:ext cx="11740002" cy="5184775"/>
              </a:xfrm>
            </p:spPr>
            <p:txBody>
              <a:bodyPr>
                <a:normAutofit/>
              </a:bodyPr>
              <a:lstStyle/>
              <a:p>
                <a:pPr algn="just">
                  <a:buFont typeface="Wingdings" pitchFamily="2" charset="2"/>
                  <a:buChar char="Ø"/>
                </a:pPr>
                <a:r>
                  <a:rPr lang="en-US" sz="1800" dirty="0" smtClean="0">
                    <a:latin typeface="Times New Roman" pitchFamily="18" charset="0"/>
                    <a:cs typeface="Times New Roman" pitchFamily="18" charset="0"/>
                  </a:rPr>
                  <a:t>We now wish to find the best or optimal linear estimator </a:t>
                </a:r>
                <a14:m>
                  <m:oMath xmlns:m="http://schemas.openxmlformats.org/officeDocument/2006/math">
                    <m:acc>
                      <m:accPr>
                        <m:chr m:val="̌"/>
                        <m:ctrlPr>
                          <a:rPr lang="en-US" sz="1800" i="1" smtClean="0">
                            <a:latin typeface="Cambria Math"/>
                            <a:cs typeface="Times New Roman" pitchFamily="18" charset="0"/>
                          </a:rPr>
                        </m:ctrlPr>
                      </m:accPr>
                      <m:e>
                        <m:sSubSup>
                          <m:sSubSupPr>
                            <m:ctrlPr>
                              <a:rPr lang="en-US" sz="1800" i="1" smtClean="0">
                                <a:latin typeface="Cambria Math"/>
                                <a:cs typeface="Times New Roman" pitchFamily="18" charset="0"/>
                              </a:rPr>
                            </m:ctrlPr>
                          </m:sSubSupPr>
                          <m:e>
                            <m:r>
                              <a:rPr lang="en-US" sz="1800" b="0" i="1" smtClean="0">
                                <a:latin typeface="Cambria Math"/>
                                <a:cs typeface="Times New Roman" pitchFamily="18" charset="0"/>
                              </a:rPr>
                              <m:t>𝑥</m:t>
                            </m:r>
                          </m:e>
                          <m:sub>
                            <m:r>
                              <a:rPr lang="en-US" sz="1800" b="0" i="1" smtClean="0">
                                <a:latin typeface="Cambria Math"/>
                                <a:cs typeface="Times New Roman" pitchFamily="18" charset="0"/>
                              </a:rPr>
                              <m:t>𝑀𝑀𝑆𝐸</m:t>
                            </m:r>
                          </m:sub>
                          <m:sup/>
                        </m:sSubSup>
                      </m:e>
                    </m:acc>
                  </m:oMath>
                </a14:m>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which minimizes the mean squared error and hence is also termed the </a:t>
                </a:r>
                <a:r>
                  <a:rPr lang="en-US" sz="1800" i="1" dirty="0">
                    <a:latin typeface="Times New Roman" pitchFamily="18" charset="0"/>
                    <a:cs typeface="Times New Roman" pitchFamily="18" charset="0"/>
                  </a:rPr>
                  <a:t>Linear Minimum Mean Squared Estimator (LMMSE). </a:t>
                </a:r>
                <a:r>
                  <a:rPr lang="en-US" sz="1800" dirty="0">
                    <a:latin typeface="Times New Roman" pitchFamily="18" charset="0"/>
                    <a:cs typeface="Times New Roman" pitchFamily="18" charset="0"/>
                  </a:rPr>
                  <a:t>This is frequently also referred to simply as the MMSE, although strictly speaking belongs to the specific class of linear estimators. The average mean squared error is defined </a:t>
                </a:r>
                <a:r>
                  <a:rPr lang="en-US" sz="18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r>
                        <a:rPr lang="en-US" sz="1800" b="0" i="1" smtClean="0">
                          <a:latin typeface="Cambria Math"/>
                          <a:cs typeface="Times New Roman" pitchFamily="18" charset="0"/>
                        </a:rPr>
                        <m:t>𝐸</m:t>
                      </m:r>
                      <m:d>
                        <m:dPr>
                          <m:begChr m:val="{"/>
                          <m:endChr m:val="}"/>
                          <m:ctrlPr>
                            <a:rPr lang="en-US" sz="1800" b="0" i="1" smtClean="0">
                              <a:latin typeface="Cambria Math"/>
                              <a:cs typeface="Times New Roman" pitchFamily="18" charset="0"/>
                            </a:rPr>
                          </m:ctrlPr>
                        </m:dPr>
                        <m:e>
                          <m:sSup>
                            <m:sSupPr>
                              <m:ctrlPr>
                                <a:rPr lang="en-US" sz="1800" b="0" i="1" smtClean="0">
                                  <a:latin typeface="Cambria Math"/>
                                  <a:cs typeface="Times New Roman" pitchFamily="18" charset="0"/>
                                </a:rPr>
                              </m:ctrlPr>
                            </m:sSupPr>
                            <m:e>
                              <m:d>
                                <m:dPr>
                                  <m:begChr m:val="‖"/>
                                  <m:endChr m:val="‖"/>
                                  <m:ctrlPr>
                                    <a:rPr lang="en-US" sz="1800" b="0" i="1" smtClean="0">
                                      <a:latin typeface="Cambria Math"/>
                                      <a:cs typeface="Times New Roman" pitchFamily="18" charset="0"/>
                                    </a:rPr>
                                  </m:ctrlPr>
                                </m:dPr>
                                <m:e>
                                  <m:acc>
                                    <m:accPr>
                                      <m:chr m:val="̃"/>
                                      <m:ctrlPr>
                                        <a:rPr lang="en-US" sz="1800" b="0" i="1" smtClean="0">
                                          <a:latin typeface="Cambria Math"/>
                                          <a:cs typeface="Times New Roman" pitchFamily="18" charset="0"/>
                                        </a:rPr>
                                      </m:ctrlPr>
                                    </m:accPr>
                                    <m:e>
                                      <m:r>
                                        <a:rPr lang="en-US" sz="1800" b="0" i="1" smtClean="0">
                                          <a:latin typeface="Cambria Math"/>
                                          <a:cs typeface="Times New Roman" pitchFamily="18" charset="0"/>
                                        </a:rPr>
                                        <m:t>𝑥</m:t>
                                      </m:r>
                                    </m:e>
                                  </m:acc>
                                  <m:r>
                                    <a:rPr lang="en-US" sz="1800" b="0" i="1" smtClean="0">
                                      <a:latin typeface="Cambria Math"/>
                                      <a:ea typeface="Cambria Math"/>
                                      <a:cs typeface="Times New Roman" pitchFamily="18" charset="0"/>
                                    </a:rPr>
                                    <m:t>−</m:t>
                                  </m:r>
                                  <m:r>
                                    <a:rPr lang="en-US" sz="1800" b="0" i="1" smtClean="0">
                                      <a:latin typeface="Cambria Math"/>
                                      <a:ea typeface="Cambria Math"/>
                                      <a:cs typeface="Times New Roman" pitchFamily="18" charset="0"/>
                                    </a:rPr>
                                    <m:t>𝑥</m:t>
                                  </m:r>
                                </m:e>
                              </m:d>
                            </m:e>
                            <m:sup>
                              <m:r>
                                <a:rPr lang="en-US" sz="1800" b="0" i="1" smtClean="0">
                                  <a:latin typeface="Cambria Math"/>
                                  <a:cs typeface="Times New Roman" pitchFamily="18" charset="0"/>
                                </a:rPr>
                                <m:t>2</m:t>
                              </m:r>
                            </m:sup>
                          </m:sSup>
                        </m:e>
                      </m:d>
                    </m:oMath>
                  </m:oMathPara>
                </a14:m>
                <a:endParaRPr lang="en-IN" sz="1800" dirty="0" smtClean="0">
                  <a:latin typeface="Times New Roman" pitchFamily="18" charset="0"/>
                  <a:cs typeface="Times New Roman" pitchFamily="18" charset="0"/>
                </a:endParaRPr>
              </a:p>
              <a:p>
                <a:pPr marL="0" indent="0" algn="just">
                  <a:buNone/>
                </a:pPr>
                <a:r>
                  <a:rPr lang="en-US" sz="1800" dirty="0">
                    <a:latin typeface="Times New Roman" pitchFamily="18" charset="0"/>
                    <a:cs typeface="Times New Roman" pitchFamily="18" charset="0"/>
                  </a:rPr>
                  <a:t>Employing the form in Eq. </a:t>
                </a:r>
                <a:r>
                  <a:rPr lang="en-US" sz="1800" dirty="0" smtClean="0">
                    <a:latin typeface="Times New Roman" pitchFamily="18" charset="0"/>
                    <a:cs typeface="Times New Roman" pitchFamily="18" charset="0"/>
                  </a:rPr>
                  <a:t>(4), </a:t>
                </a:r>
                <a:r>
                  <a:rPr lang="en-US" sz="1800" dirty="0">
                    <a:latin typeface="Times New Roman" pitchFamily="18" charset="0"/>
                    <a:cs typeface="Times New Roman" pitchFamily="18" charset="0"/>
                  </a:rPr>
                  <a:t>the resulting equation can be simplified </a:t>
                </a:r>
                <a:r>
                  <a:rPr lang="en-US" sz="1800" dirty="0" smtClean="0">
                    <a:latin typeface="Times New Roman" pitchFamily="18" charset="0"/>
                    <a:cs typeface="Times New Roman" pitchFamily="18" charset="0"/>
                  </a:rPr>
                  <a:t>as</a:t>
                </a:r>
              </a:p>
              <a:p>
                <a:pPr marL="0" indent="0" algn="ctr">
                  <a:buNone/>
                </a:pPr>
                <a14:m>
                  <m:oMathPara xmlns:m="http://schemas.openxmlformats.org/officeDocument/2006/math">
                    <m:oMathParaPr>
                      <m:jc m:val="centerGroup"/>
                    </m:oMathParaPr>
                    <m:oMath xmlns:m="http://schemas.openxmlformats.org/officeDocument/2006/math">
                      <m:r>
                        <a:rPr lang="en-US" sz="1800" i="1">
                          <a:latin typeface="Cambria Math"/>
                          <a:cs typeface="Times New Roman" pitchFamily="18" charset="0"/>
                        </a:rPr>
                        <m:t>𝐸</m:t>
                      </m:r>
                      <m:d>
                        <m:dPr>
                          <m:begChr m:val="{"/>
                          <m:endChr m:val="}"/>
                          <m:ctrlPr>
                            <a:rPr lang="en-US" sz="1800" i="1">
                              <a:latin typeface="Cambria Math"/>
                              <a:cs typeface="Times New Roman" pitchFamily="18" charset="0"/>
                            </a:rPr>
                          </m:ctrlPr>
                        </m:dPr>
                        <m:e>
                          <m:sSup>
                            <m:sSupPr>
                              <m:ctrlPr>
                                <a:rPr lang="en-US" sz="1800" i="1">
                                  <a:latin typeface="Cambria Math"/>
                                  <a:cs typeface="Times New Roman" pitchFamily="18" charset="0"/>
                                </a:rPr>
                              </m:ctrlPr>
                            </m:sSupPr>
                            <m:e>
                              <m:d>
                                <m:dPr>
                                  <m:begChr m:val="‖"/>
                                  <m:endChr m:val="‖"/>
                                  <m:ctrlPr>
                                    <a:rPr lang="en-US" sz="1800" i="1">
                                      <a:latin typeface="Cambria Math"/>
                                      <a:cs typeface="Times New Roman" pitchFamily="18" charset="0"/>
                                    </a:rPr>
                                  </m:ctrlPr>
                                </m:dPr>
                                <m:e>
                                  <m:acc>
                                    <m:accPr>
                                      <m:chr m:val="̃"/>
                                      <m:ctrlPr>
                                        <a:rPr lang="en-US" sz="1800" i="1">
                                          <a:latin typeface="Cambria Math"/>
                                          <a:cs typeface="Times New Roman" pitchFamily="18" charset="0"/>
                                        </a:rPr>
                                      </m:ctrlPr>
                                    </m:accPr>
                                    <m:e>
                                      <m:r>
                                        <a:rPr lang="en-US" sz="1800" i="1">
                                          <a:latin typeface="Cambria Math"/>
                                          <a:cs typeface="Times New Roman" pitchFamily="18" charset="0"/>
                                        </a:rPr>
                                        <m:t>𝑥</m:t>
                                      </m:r>
                                    </m:e>
                                  </m:acc>
                                  <m:r>
                                    <a:rPr lang="en-US" sz="1800" i="1">
                                      <a:latin typeface="Cambria Math"/>
                                      <a:ea typeface="Cambria Math"/>
                                      <a:cs typeface="Times New Roman" pitchFamily="18" charset="0"/>
                                    </a:rPr>
                                    <m:t>−</m:t>
                                  </m:r>
                                  <m:r>
                                    <a:rPr lang="en-US" sz="1800" i="1">
                                      <a:latin typeface="Cambria Math"/>
                                      <a:ea typeface="Cambria Math"/>
                                      <a:cs typeface="Times New Roman" pitchFamily="18" charset="0"/>
                                    </a:rPr>
                                    <m:t>𝑥</m:t>
                                  </m:r>
                                </m:e>
                              </m:d>
                            </m:e>
                            <m:sup>
                              <m:r>
                                <a:rPr lang="en-US" sz="1800" i="1">
                                  <a:latin typeface="Cambria Math"/>
                                  <a:cs typeface="Times New Roman" pitchFamily="18" charset="0"/>
                                </a:rPr>
                                <m:t>2</m:t>
                              </m:r>
                            </m:sup>
                          </m:sSup>
                        </m:e>
                      </m:d>
                      <m:r>
                        <a:rPr lang="en-US" sz="1800" i="1" smtClean="0">
                          <a:latin typeface="Cambria Math"/>
                          <a:ea typeface="Cambria Math"/>
                          <a:cs typeface="Times New Roman" pitchFamily="18" charset="0"/>
                        </a:rPr>
                        <m:t>=</m:t>
                      </m:r>
                      <m:r>
                        <a:rPr lang="en-US" sz="1800" b="0" i="1" smtClean="0">
                          <a:latin typeface="Cambria Math"/>
                          <a:ea typeface="Cambria Math"/>
                          <a:cs typeface="Times New Roman" pitchFamily="18" charset="0"/>
                        </a:rPr>
                        <m:t>𝐸</m:t>
                      </m:r>
                      <m:d>
                        <m:dPr>
                          <m:begChr m:val="{"/>
                          <m:endChr m:val="}"/>
                          <m:ctrlPr>
                            <a:rPr lang="en-US" sz="1800" b="0" i="1" smtClean="0">
                              <a:latin typeface="Cambria Math"/>
                              <a:ea typeface="Cambria Math"/>
                              <a:cs typeface="Times New Roman" pitchFamily="18" charset="0"/>
                            </a:rPr>
                          </m:ctrlPr>
                        </m:dPr>
                        <m:e>
                          <m:d>
                            <m:dPr>
                              <m:ctrlPr>
                                <a:rPr lang="en-US" sz="1800" b="0" i="1" smtClean="0">
                                  <a:latin typeface="Cambria Math"/>
                                  <a:ea typeface="Cambria Math"/>
                                  <a:cs typeface="Times New Roman" pitchFamily="18" charset="0"/>
                                </a:rPr>
                              </m:ctrlPr>
                            </m:dPr>
                            <m:e>
                              <m:sSup>
                                <m:sSupPr>
                                  <m:ctrlPr>
                                    <a:rPr lang="en-US" sz="1800" b="0" i="1" smtClean="0">
                                      <a:latin typeface="Cambria Math"/>
                                      <a:ea typeface="Cambria Math"/>
                                      <a:cs typeface="Times New Roman" pitchFamily="18" charset="0"/>
                                    </a:rPr>
                                  </m:ctrlPr>
                                </m:sSupPr>
                                <m:e>
                                  <m:r>
                                    <a:rPr lang="en-US" sz="1800" b="0" i="1" smtClean="0">
                                      <a:latin typeface="Cambria Math"/>
                                      <a:ea typeface="Cambria Math"/>
                                      <a:cs typeface="Times New Roman" pitchFamily="18" charset="0"/>
                                    </a:rPr>
                                    <m:t>𝒄</m:t>
                                  </m:r>
                                </m:e>
                                <m:sup>
                                  <m:r>
                                    <a:rPr lang="en-US" sz="1800" b="0" i="1" smtClean="0">
                                      <a:latin typeface="Cambria Math"/>
                                      <a:ea typeface="Cambria Math"/>
                                      <a:cs typeface="Times New Roman" pitchFamily="18" charset="0"/>
                                    </a:rPr>
                                    <m:t>𝑇</m:t>
                                  </m:r>
                                </m:sup>
                              </m:sSup>
                              <m:r>
                                <a:rPr lang="en-US" sz="1800" b="0" i="1" smtClean="0">
                                  <a:latin typeface="Cambria Math"/>
                                  <a:ea typeface="Cambria Math"/>
                                  <a:cs typeface="Times New Roman" pitchFamily="18" charset="0"/>
                                </a:rPr>
                                <m:t>𝐲</m:t>
                              </m:r>
                              <m:r>
                                <a:rPr lang="en-US" sz="1800" b="0" i="1" smtClean="0">
                                  <a:latin typeface="Cambria Math"/>
                                  <a:ea typeface="Cambria Math"/>
                                  <a:cs typeface="Times New Roman" pitchFamily="18" charset="0"/>
                                </a:rPr>
                                <m:t>−</m:t>
                              </m:r>
                              <m:r>
                                <a:rPr lang="en-US" sz="1800" b="0" i="1" smtClean="0">
                                  <a:latin typeface="Cambria Math"/>
                                  <a:ea typeface="Cambria Math"/>
                                  <a:cs typeface="Times New Roman" pitchFamily="18" charset="0"/>
                                </a:rPr>
                                <m:t>𝒙</m:t>
                              </m:r>
                            </m:e>
                          </m:d>
                          <m:sSup>
                            <m:sSupPr>
                              <m:ctrlPr>
                                <a:rPr lang="en-US" sz="1800" b="0" i="1" smtClean="0">
                                  <a:latin typeface="Cambria Math"/>
                                  <a:ea typeface="Cambria Math"/>
                                  <a:cs typeface="Times New Roman" pitchFamily="18" charset="0"/>
                                </a:rPr>
                              </m:ctrlPr>
                            </m:sSupPr>
                            <m:e>
                              <m:d>
                                <m:dPr>
                                  <m:ctrlPr>
                                    <a:rPr lang="en-US" sz="1800" b="0" i="1" smtClean="0">
                                      <a:latin typeface="Cambria Math"/>
                                      <a:ea typeface="Cambria Math"/>
                                      <a:cs typeface="Times New Roman" pitchFamily="18" charset="0"/>
                                    </a:rPr>
                                  </m:ctrlPr>
                                </m:dPr>
                                <m:e>
                                  <m:sSup>
                                    <m:sSupPr>
                                      <m:ctrlPr>
                                        <a:rPr lang="en-US" sz="1800" b="0" i="1" smtClean="0">
                                          <a:latin typeface="Cambria Math"/>
                                          <a:ea typeface="Cambria Math"/>
                                          <a:cs typeface="Times New Roman" pitchFamily="18" charset="0"/>
                                        </a:rPr>
                                      </m:ctrlPr>
                                    </m:sSupPr>
                                    <m:e>
                                      <m:r>
                                        <a:rPr lang="en-US" sz="1800" b="0" i="1" smtClean="0">
                                          <a:latin typeface="Cambria Math"/>
                                          <a:ea typeface="Cambria Math"/>
                                          <a:cs typeface="Times New Roman" pitchFamily="18" charset="0"/>
                                        </a:rPr>
                                        <m:t>𝒄</m:t>
                                      </m:r>
                                    </m:e>
                                    <m:sup>
                                      <m:r>
                                        <a:rPr lang="en-US" sz="1800" b="0" i="1" smtClean="0">
                                          <a:latin typeface="Cambria Math"/>
                                          <a:ea typeface="Cambria Math"/>
                                          <a:cs typeface="Times New Roman" pitchFamily="18" charset="0"/>
                                        </a:rPr>
                                        <m:t>𝑇</m:t>
                                      </m:r>
                                    </m:sup>
                                  </m:sSup>
                                  <m:r>
                                    <a:rPr lang="en-US" sz="1800" b="0" i="1" smtClean="0">
                                      <a:latin typeface="Cambria Math"/>
                                      <a:ea typeface="Cambria Math"/>
                                      <a:cs typeface="Times New Roman" pitchFamily="18" charset="0"/>
                                    </a:rPr>
                                    <m:t>𝐲</m:t>
                                  </m:r>
                                  <m:r>
                                    <a:rPr lang="en-US" sz="1800" b="0" i="1" smtClean="0">
                                      <a:latin typeface="Cambria Math"/>
                                      <a:ea typeface="Cambria Math"/>
                                      <a:cs typeface="Times New Roman" pitchFamily="18" charset="0"/>
                                    </a:rPr>
                                    <m:t>−</m:t>
                                  </m:r>
                                  <m:r>
                                    <a:rPr lang="en-US" sz="1800" b="0" i="1" smtClean="0">
                                      <a:latin typeface="Cambria Math"/>
                                      <a:ea typeface="Cambria Math"/>
                                      <a:cs typeface="Times New Roman" pitchFamily="18" charset="0"/>
                                    </a:rPr>
                                    <m:t>𝐱</m:t>
                                  </m:r>
                                </m:e>
                              </m:d>
                            </m:e>
                            <m:sup>
                              <m:r>
                                <a:rPr lang="en-US" sz="1800" b="0" i="1" smtClean="0">
                                  <a:latin typeface="Cambria Math"/>
                                  <a:ea typeface="Cambria Math"/>
                                  <a:cs typeface="Times New Roman" pitchFamily="18" charset="0"/>
                                </a:rPr>
                                <m:t>𝑇</m:t>
                              </m:r>
                            </m:sup>
                          </m:sSup>
                        </m:e>
                      </m:d>
                    </m:oMath>
                  </m:oMathPara>
                </a14:m>
                <a:endParaRPr lang="en-IN" sz="1800" dirty="0" smtClean="0">
                  <a:latin typeface="Times New Roman" pitchFamily="18" charset="0"/>
                  <a:cs typeface="Times New Roman" pitchFamily="18" charset="0"/>
                </a:endParaRPr>
              </a:p>
              <a:p>
                <a:pPr marL="0" indent="0" algn="ctr">
                  <a:buNone/>
                </a:pPr>
                <a14:m>
                  <m:oMathPara xmlns:m="http://schemas.openxmlformats.org/officeDocument/2006/math">
                    <m:oMathParaPr>
                      <m:jc m:val="centerGroup"/>
                    </m:oMathParaPr>
                    <m:oMath xmlns:m="http://schemas.openxmlformats.org/officeDocument/2006/math">
                      <m:r>
                        <a:rPr lang="en-IN" sz="1800" i="1" smtClean="0">
                          <a:latin typeface="Cambria Math"/>
                          <a:ea typeface="Cambria Math"/>
                          <a:cs typeface="Times New Roman" pitchFamily="18" charset="0"/>
                        </a:rPr>
                        <m:t>=</m:t>
                      </m:r>
                      <m:r>
                        <a:rPr lang="en-US" sz="1800" b="0" i="1" smtClean="0">
                          <a:latin typeface="Cambria Math"/>
                          <a:ea typeface="Cambria Math"/>
                          <a:cs typeface="Times New Roman" pitchFamily="18" charset="0"/>
                        </a:rPr>
                        <m:t>𝐸</m:t>
                      </m:r>
                      <m:d>
                        <m:dPr>
                          <m:begChr m:val="{"/>
                          <m:endChr m:val="}"/>
                          <m:ctrlPr>
                            <a:rPr lang="en-US" sz="1800" b="0" i="1" smtClean="0">
                              <a:latin typeface="Cambria Math"/>
                              <a:ea typeface="Cambria Math"/>
                              <a:cs typeface="Times New Roman" pitchFamily="18" charset="0"/>
                            </a:rPr>
                          </m:ctrlPr>
                        </m:dPr>
                        <m:e>
                          <m:d>
                            <m:dPr>
                              <m:ctrlPr>
                                <a:rPr lang="en-US" sz="1800" b="0" i="1" smtClean="0">
                                  <a:latin typeface="Cambria Math"/>
                                  <a:ea typeface="Cambria Math"/>
                                  <a:cs typeface="Times New Roman" pitchFamily="18" charset="0"/>
                                </a:rPr>
                              </m:ctrlPr>
                            </m:dPr>
                            <m:e>
                              <m:sSup>
                                <m:sSupPr>
                                  <m:ctrlPr>
                                    <a:rPr lang="en-US" sz="1800" b="0" i="1" smtClean="0">
                                      <a:latin typeface="Cambria Math"/>
                                      <a:ea typeface="Cambria Math"/>
                                      <a:cs typeface="Times New Roman" pitchFamily="18" charset="0"/>
                                    </a:rPr>
                                  </m:ctrlPr>
                                </m:sSupPr>
                                <m:e>
                                  <m:r>
                                    <a:rPr lang="en-US" sz="1800" b="0" i="1" smtClean="0">
                                      <a:latin typeface="Cambria Math"/>
                                      <a:ea typeface="Cambria Math"/>
                                      <a:cs typeface="Times New Roman" pitchFamily="18" charset="0"/>
                                    </a:rPr>
                                    <m:t>𝒄</m:t>
                                  </m:r>
                                </m:e>
                                <m:sup>
                                  <m:r>
                                    <a:rPr lang="en-US" sz="1800" b="0" i="1" smtClean="0">
                                      <a:latin typeface="Cambria Math"/>
                                      <a:ea typeface="Cambria Math"/>
                                      <a:cs typeface="Times New Roman" pitchFamily="18" charset="0"/>
                                    </a:rPr>
                                    <m:t>𝑇</m:t>
                                  </m:r>
                                </m:sup>
                              </m:sSup>
                              <m:r>
                                <a:rPr lang="en-US" sz="1800" b="0" i="1" smtClean="0">
                                  <a:latin typeface="Cambria Math"/>
                                  <a:ea typeface="Cambria Math"/>
                                  <a:cs typeface="Times New Roman" pitchFamily="18" charset="0"/>
                                </a:rPr>
                                <m:t>𝐲</m:t>
                              </m:r>
                              <m:r>
                                <a:rPr lang="en-US" sz="1800" b="0" i="1" smtClean="0">
                                  <a:latin typeface="Cambria Math"/>
                                  <a:ea typeface="Cambria Math"/>
                                  <a:cs typeface="Times New Roman" pitchFamily="18" charset="0"/>
                                </a:rPr>
                                <m:t>−</m:t>
                              </m:r>
                              <m:r>
                                <a:rPr lang="en-US" sz="1800" b="0" i="1" smtClean="0">
                                  <a:latin typeface="Cambria Math"/>
                                  <a:ea typeface="Cambria Math"/>
                                  <a:cs typeface="Times New Roman" pitchFamily="18" charset="0"/>
                                </a:rPr>
                                <m:t>𝒙</m:t>
                              </m:r>
                            </m:e>
                          </m:d>
                          <m:d>
                            <m:dPr>
                              <m:ctrlPr>
                                <a:rPr lang="en-US" sz="1800" b="0" i="1" smtClean="0">
                                  <a:latin typeface="Cambria Math"/>
                                  <a:ea typeface="Cambria Math"/>
                                  <a:cs typeface="Times New Roman" pitchFamily="18" charset="0"/>
                                </a:rPr>
                              </m:ctrlPr>
                            </m:dPr>
                            <m:e>
                              <m:r>
                                <a:rPr lang="en-US" sz="1800" b="0" i="1" smtClean="0">
                                  <a:latin typeface="Cambria Math"/>
                                  <a:ea typeface="Cambria Math"/>
                                  <a:cs typeface="Times New Roman" pitchFamily="18" charset="0"/>
                                </a:rPr>
                                <m:t>𝒄</m:t>
                              </m:r>
                              <m:sSup>
                                <m:sSupPr>
                                  <m:ctrlPr>
                                    <a:rPr lang="en-US" sz="1800" b="0" i="1" smtClean="0">
                                      <a:latin typeface="Cambria Math"/>
                                      <a:ea typeface="Cambria Math"/>
                                      <a:cs typeface="Times New Roman" pitchFamily="18" charset="0"/>
                                    </a:rPr>
                                  </m:ctrlPr>
                                </m:sSupPr>
                                <m:e>
                                  <m:r>
                                    <a:rPr lang="en-US" sz="1800" b="0" i="1" smtClean="0">
                                      <a:latin typeface="Cambria Math"/>
                                      <a:ea typeface="Cambria Math"/>
                                      <a:cs typeface="Times New Roman" pitchFamily="18" charset="0"/>
                                    </a:rPr>
                                    <m:t>𝒚</m:t>
                                  </m:r>
                                </m:e>
                                <m:sup>
                                  <m:r>
                                    <a:rPr lang="en-US" sz="1800" b="0" i="1" smtClean="0">
                                      <a:latin typeface="Cambria Math"/>
                                      <a:ea typeface="Cambria Math"/>
                                      <a:cs typeface="Times New Roman" pitchFamily="18" charset="0"/>
                                    </a:rPr>
                                    <m:t>𝑇</m:t>
                                  </m:r>
                                </m:sup>
                              </m:sSup>
                              <m:r>
                                <a:rPr lang="en-US" sz="1800" b="0" i="1" smtClean="0">
                                  <a:latin typeface="Cambria Math"/>
                                  <a:ea typeface="Cambria Math"/>
                                  <a:cs typeface="Times New Roman" pitchFamily="18" charset="0"/>
                                </a:rPr>
                                <m:t>−</m:t>
                              </m:r>
                              <m:sSup>
                                <m:sSupPr>
                                  <m:ctrlPr>
                                    <a:rPr lang="en-US" sz="1800" b="0" i="1" smtClean="0">
                                      <a:latin typeface="Cambria Math"/>
                                      <a:ea typeface="Cambria Math"/>
                                      <a:cs typeface="Times New Roman" pitchFamily="18" charset="0"/>
                                    </a:rPr>
                                  </m:ctrlPr>
                                </m:sSupPr>
                                <m:e>
                                  <m:r>
                                    <a:rPr lang="en-US" sz="1800" b="0" i="1" smtClean="0">
                                      <a:latin typeface="Cambria Math"/>
                                      <a:ea typeface="Cambria Math"/>
                                      <a:cs typeface="Times New Roman" pitchFamily="18" charset="0"/>
                                    </a:rPr>
                                    <m:t>𝒙</m:t>
                                  </m:r>
                                </m:e>
                                <m:sup>
                                  <m:r>
                                    <a:rPr lang="en-US" sz="1800" b="0" i="1" smtClean="0">
                                      <a:latin typeface="Cambria Math"/>
                                      <a:ea typeface="Cambria Math"/>
                                      <a:cs typeface="Times New Roman" pitchFamily="18" charset="0"/>
                                    </a:rPr>
                                    <m:t>𝑇</m:t>
                                  </m:r>
                                </m:sup>
                              </m:sSup>
                            </m:e>
                          </m:d>
                        </m:e>
                      </m:d>
                      <m:r>
                        <a:rPr lang="en-US" sz="1800" b="0" i="1" smtClean="0">
                          <a:latin typeface="Cambria Math"/>
                          <a:ea typeface="Cambria Math"/>
                          <a:cs typeface="Times New Roman" pitchFamily="18" charset="0"/>
                        </a:rPr>
                        <m:t>=</m:t>
                      </m:r>
                      <m:sSup>
                        <m:sSupPr>
                          <m:ctrlPr>
                            <a:rPr lang="en-US" sz="1800" b="0" i="1" smtClean="0">
                              <a:latin typeface="Cambria Math"/>
                              <a:ea typeface="Cambria Math"/>
                              <a:cs typeface="Times New Roman" pitchFamily="18" charset="0"/>
                            </a:rPr>
                          </m:ctrlPr>
                        </m:sSupPr>
                        <m:e>
                          <m:r>
                            <a:rPr lang="en-US" sz="1800" b="0" i="1" smtClean="0">
                              <a:latin typeface="Cambria Math"/>
                              <a:ea typeface="Cambria Math"/>
                              <a:cs typeface="Times New Roman" pitchFamily="18" charset="0"/>
                            </a:rPr>
                            <m:t>𝒄</m:t>
                          </m:r>
                        </m:e>
                        <m:sup>
                          <m:r>
                            <a:rPr lang="en-US" sz="1800" b="0" i="1" smtClean="0">
                              <a:latin typeface="Cambria Math"/>
                              <a:ea typeface="Cambria Math"/>
                              <a:cs typeface="Times New Roman" pitchFamily="18" charset="0"/>
                            </a:rPr>
                            <m:t>𝑇</m:t>
                          </m:r>
                        </m:sup>
                      </m:sSup>
                      <m:r>
                        <a:rPr lang="en-US" sz="1800" b="0" i="1" smtClean="0">
                          <a:latin typeface="Cambria Math"/>
                          <a:ea typeface="Cambria Math"/>
                          <a:cs typeface="Times New Roman" pitchFamily="18" charset="0"/>
                        </a:rPr>
                        <m:t>𝐸</m:t>
                      </m:r>
                      <m:d>
                        <m:dPr>
                          <m:begChr m:val="{"/>
                          <m:endChr m:val="}"/>
                          <m:ctrlPr>
                            <a:rPr lang="en-US" sz="1800" b="0" i="1" smtClean="0">
                              <a:latin typeface="Cambria Math"/>
                              <a:ea typeface="Cambria Math"/>
                              <a:cs typeface="Times New Roman" pitchFamily="18" charset="0"/>
                            </a:rPr>
                          </m:ctrlPr>
                        </m:dPr>
                        <m:e>
                          <m:r>
                            <a:rPr lang="en-US" sz="1800" b="0" i="1" smtClean="0">
                              <a:latin typeface="Cambria Math"/>
                              <a:ea typeface="Cambria Math"/>
                              <a:cs typeface="Times New Roman" pitchFamily="18" charset="0"/>
                            </a:rPr>
                            <m:t>𝐲</m:t>
                          </m:r>
                          <m:sSup>
                            <m:sSupPr>
                              <m:ctrlPr>
                                <a:rPr lang="en-US" sz="1800" b="0" i="1" smtClean="0">
                                  <a:latin typeface="Cambria Math"/>
                                  <a:ea typeface="Cambria Math"/>
                                  <a:cs typeface="Times New Roman" pitchFamily="18" charset="0"/>
                                </a:rPr>
                              </m:ctrlPr>
                            </m:sSupPr>
                            <m:e>
                              <m:r>
                                <a:rPr lang="en-US" sz="1800" b="0" i="1" smtClean="0">
                                  <a:latin typeface="Cambria Math"/>
                                  <a:ea typeface="Cambria Math"/>
                                  <a:cs typeface="Times New Roman" pitchFamily="18" charset="0"/>
                                </a:rPr>
                                <m:t>𝒚</m:t>
                              </m:r>
                            </m:e>
                            <m:sup>
                              <m:r>
                                <a:rPr lang="en-US" sz="1800" b="0" i="1" smtClean="0">
                                  <a:latin typeface="Cambria Math"/>
                                  <a:ea typeface="Cambria Math"/>
                                  <a:cs typeface="Times New Roman" pitchFamily="18" charset="0"/>
                                </a:rPr>
                                <m:t>𝑇</m:t>
                              </m:r>
                            </m:sup>
                          </m:sSup>
                        </m:e>
                      </m:d>
                      <m:r>
                        <a:rPr lang="en-US" sz="1800" b="0" i="1" smtClean="0">
                          <a:latin typeface="Cambria Math"/>
                          <a:ea typeface="Cambria Math"/>
                          <a:cs typeface="Times New Roman" pitchFamily="18" charset="0"/>
                        </a:rPr>
                        <m:t>𝒄</m:t>
                      </m:r>
                      <m:r>
                        <a:rPr lang="en-US" sz="1800" b="0" i="1" smtClean="0">
                          <a:latin typeface="Cambria Math"/>
                          <a:ea typeface="Cambria Math"/>
                          <a:cs typeface="Times New Roman" pitchFamily="18" charset="0"/>
                        </a:rPr>
                        <m:t>−</m:t>
                      </m:r>
                      <m:r>
                        <a:rPr lang="en-US" sz="1800" b="0" i="1" smtClean="0">
                          <a:latin typeface="Cambria Math"/>
                          <a:ea typeface="Cambria Math"/>
                          <a:cs typeface="Times New Roman" pitchFamily="18" charset="0"/>
                        </a:rPr>
                        <m:t>𝐸</m:t>
                      </m:r>
                      <m:d>
                        <m:dPr>
                          <m:begChr m:val="{"/>
                          <m:endChr m:val="}"/>
                          <m:ctrlPr>
                            <a:rPr lang="en-US" sz="1800" b="0" i="1" smtClean="0">
                              <a:latin typeface="Cambria Math"/>
                              <a:ea typeface="Cambria Math"/>
                              <a:cs typeface="Times New Roman" pitchFamily="18" charset="0"/>
                            </a:rPr>
                          </m:ctrlPr>
                        </m:dPr>
                        <m:e>
                          <m:r>
                            <a:rPr lang="en-US" sz="1800" b="0" i="1" smtClean="0">
                              <a:latin typeface="Cambria Math"/>
                              <a:ea typeface="Cambria Math"/>
                              <a:cs typeface="Times New Roman" pitchFamily="18" charset="0"/>
                            </a:rPr>
                            <m:t>𝑥</m:t>
                          </m:r>
                          <m:sSup>
                            <m:sSupPr>
                              <m:ctrlPr>
                                <a:rPr lang="en-US" sz="1800" b="0" i="1" smtClean="0">
                                  <a:latin typeface="Cambria Math"/>
                                  <a:ea typeface="Cambria Math"/>
                                  <a:cs typeface="Times New Roman" pitchFamily="18" charset="0"/>
                                </a:rPr>
                              </m:ctrlPr>
                            </m:sSupPr>
                            <m:e>
                              <m:r>
                                <a:rPr lang="en-US" sz="1800" b="0" i="1" smtClean="0">
                                  <a:latin typeface="Cambria Math"/>
                                  <a:ea typeface="Cambria Math"/>
                                  <a:cs typeface="Times New Roman" pitchFamily="18" charset="0"/>
                                </a:rPr>
                                <m:t>𝒚</m:t>
                              </m:r>
                            </m:e>
                            <m:sup>
                              <m:r>
                                <a:rPr lang="en-US" sz="1800" b="0" i="1" smtClean="0">
                                  <a:latin typeface="Cambria Math"/>
                                  <a:ea typeface="Cambria Math"/>
                                  <a:cs typeface="Times New Roman" pitchFamily="18" charset="0"/>
                                </a:rPr>
                                <m:t>𝑇</m:t>
                              </m:r>
                            </m:sup>
                          </m:sSup>
                        </m:e>
                      </m:d>
                      <m:r>
                        <a:rPr lang="en-US" sz="1800" b="0" i="1" smtClean="0">
                          <a:latin typeface="Cambria Math"/>
                          <a:ea typeface="Cambria Math"/>
                          <a:cs typeface="Times New Roman" pitchFamily="18" charset="0"/>
                        </a:rPr>
                        <m:t>𝒄</m:t>
                      </m:r>
                      <m:r>
                        <a:rPr lang="en-US" sz="1800" b="0" i="1" smtClean="0">
                          <a:latin typeface="Cambria Math"/>
                          <a:ea typeface="Cambria Math"/>
                          <a:cs typeface="Times New Roman" pitchFamily="18" charset="0"/>
                        </a:rPr>
                        <m:t>−</m:t>
                      </m:r>
                      <m:sSup>
                        <m:sSupPr>
                          <m:ctrlPr>
                            <a:rPr lang="en-US" sz="1800" b="0" i="1" smtClean="0">
                              <a:latin typeface="Cambria Math"/>
                              <a:ea typeface="Cambria Math"/>
                              <a:cs typeface="Times New Roman" pitchFamily="18" charset="0"/>
                            </a:rPr>
                          </m:ctrlPr>
                        </m:sSupPr>
                        <m:e>
                          <m:r>
                            <a:rPr lang="en-US" sz="1800" b="0" i="1" smtClean="0">
                              <a:latin typeface="Cambria Math"/>
                              <a:ea typeface="Cambria Math"/>
                              <a:cs typeface="Times New Roman" pitchFamily="18" charset="0"/>
                            </a:rPr>
                            <m:t>𝒄</m:t>
                          </m:r>
                        </m:e>
                        <m:sup>
                          <m:r>
                            <a:rPr lang="en-US" sz="1800" b="0" i="1" smtClean="0">
                              <a:latin typeface="Cambria Math"/>
                              <a:ea typeface="Cambria Math"/>
                              <a:cs typeface="Times New Roman" pitchFamily="18" charset="0"/>
                            </a:rPr>
                            <m:t>𝑇</m:t>
                          </m:r>
                        </m:sup>
                      </m:sSup>
                      <m:r>
                        <a:rPr lang="en-US" sz="1800" b="0" i="1" smtClean="0">
                          <a:latin typeface="Cambria Math"/>
                          <a:ea typeface="Cambria Math"/>
                          <a:cs typeface="Times New Roman" pitchFamily="18" charset="0"/>
                        </a:rPr>
                        <m:t>𝐸</m:t>
                      </m:r>
                      <m:d>
                        <m:dPr>
                          <m:begChr m:val="{"/>
                          <m:endChr m:val="}"/>
                          <m:ctrlPr>
                            <a:rPr lang="en-US" sz="1800" b="0" i="1" smtClean="0">
                              <a:latin typeface="Cambria Math"/>
                              <a:ea typeface="Cambria Math"/>
                              <a:cs typeface="Times New Roman" pitchFamily="18" charset="0"/>
                            </a:rPr>
                          </m:ctrlPr>
                        </m:dPr>
                        <m:e>
                          <m:r>
                            <a:rPr lang="en-US" sz="1800" b="0" i="1" smtClean="0">
                              <a:latin typeface="Cambria Math"/>
                              <a:ea typeface="Cambria Math"/>
                              <a:cs typeface="Times New Roman" pitchFamily="18" charset="0"/>
                            </a:rPr>
                            <m:t>𝒚𝒙</m:t>
                          </m:r>
                        </m:e>
                      </m:d>
                      <m:r>
                        <a:rPr lang="en-US" sz="1800" b="0" i="1" smtClean="0">
                          <a:latin typeface="Cambria Math"/>
                          <a:ea typeface="Cambria Math"/>
                          <a:cs typeface="Times New Roman" pitchFamily="18" charset="0"/>
                        </a:rPr>
                        <m:t>+</m:t>
                      </m:r>
                      <m:r>
                        <a:rPr lang="en-US" sz="1800" b="0" i="1" smtClean="0">
                          <a:latin typeface="Cambria Math"/>
                          <a:ea typeface="Cambria Math"/>
                          <a:cs typeface="Times New Roman" pitchFamily="18" charset="0"/>
                        </a:rPr>
                        <m:t>𝐸</m:t>
                      </m:r>
                      <m:d>
                        <m:dPr>
                          <m:begChr m:val="{"/>
                          <m:endChr m:val="}"/>
                          <m:ctrlPr>
                            <a:rPr lang="en-US" sz="1800" b="0" i="1" smtClean="0">
                              <a:latin typeface="Cambria Math"/>
                              <a:ea typeface="Cambria Math"/>
                              <a:cs typeface="Times New Roman" pitchFamily="18" charset="0"/>
                            </a:rPr>
                          </m:ctrlPr>
                        </m:dPr>
                        <m:e>
                          <m:sSup>
                            <m:sSupPr>
                              <m:ctrlPr>
                                <a:rPr lang="en-US" sz="1800" b="0" i="1" smtClean="0">
                                  <a:latin typeface="Cambria Math"/>
                                  <a:ea typeface="Cambria Math"/>
                                  <a:cs typeface="Times New Roman" pitchFamily="18" charset="0"/>
                                </a:rPr>
                              </m:ctrlPr>
                            </m:sSupPr>
                            <m:e>
                              <m:r>
                                <a:rPr lang="en-US" sz="1800" b="0" i="1" smtClean="0">
                                  <a:latin typeface="Cambria Math"/>
                                  <a:ea typeface="Cambria Math"/>
                                  <a:cs typeface="Times New Roman" pitchFamily="18" charset="0"/>
                                </a:rPr>
                                <m:t>𝑥</m:t>
                              </m:r>
                            </m:e>
                            <m:sup>
                              <m:r>
                                <a:rPr lang="en-US" sz="1800" b="0" i="1" smtClean="0">
                                  <a:latin typeface="Cambria Math"/>
                                  <a:ea typeface="Cambria Math"/>
                                  <a:cs typeface="Times New Roman" pitchFamily="18" charset="0"/>
                                </a:rPr>
                                <m:t>2</m:t>
                              </m:r>
                            </m:sup>
                          </m:sSup>
                        </m:e>
                      </m:d>
                      <m:sSub>
                        <m:sSubPr>
                          <m:ctrlPr>
                            <a:rPr lang="en-US" sz="1800" b="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𝑹</m:t>
                          </m:r>
                        </m:e>
                        <m:sub>
                          <m:r>
                            <a:rPr lang="en-US" sz="1800" b="0" i="1" smtClean="0">
                              <a:latin typeface="Cambria Math"/>
                              <a:ea typeface="Cambria Math"/>
                              <a:cs typeface="Times New Roman" pitchFamily="18" charset="0"/>
                            </a:rPr>
                            <m:t>𝑥𝑥</m:t>
                          </m:r>
                        </m:sub>
                      </m:sSub>
                    </m:oMath>
                  </m:oMathPara>
                </a14:m>
                <a:endParaRPr lang="en-IN" sz="1800" dirty="0" smtClean="0">
                  <a:latin typeface="Times New Roman" pitchFamily="18" charset="0"/>
                  <a:cs typeface="Times New Roman" pitchFamily="18" charset="0"/>
                </a:endParaRPr>
              </a:p>
              <a:p>
                <a:pPr marL="0" indent="0" algn="ctr">
                  <a:buNone/>
                </a:pPr>
                <a:endParaRPr lang="en-IN" sz="1800" dirty="0" smtClean="0">
                  <a:latin typeface="Times New Roman" pitchFamily="18" charset="0"/>
                  <a:cs typeface="Times New Roman" pitchFamily="18" charset="0"/>
                </a:endParaRPr>
              </a:p>
              <a:p>
                <a:pPr marL="0" indent="0" algn="ctr">
                  <a:buNone/>
                </a:pPr>
                <a14:m>
                  <m:oMathPara xmlns:m="http://schemas.openxmlformats.org/officeDocument/2006/math">
                    <m:oMathParaPr>
                      <m:jc m:val="centerGroup"/>
                    </m:oMathParaPr>
                    <m:oMath xmlns:m="http://schemas.openxmlformats.org/officeDocument/2006/math">
                      <m:r>
                        <a:rPr lang="en-IN" sz="1800" i="1" smtClean="0">
                          <a:latin typeface="Cambria Math"/>
                          <a:ea typeface="Cambria Math"/>
                          <a:cs typeface="Times New Roman" pitchFamily="18" charset="0"/>
                        </a:rPr>
                        <m:t>=</m:t>
                      </m:r>
                      <m:sSup>
                        <m:sSupPr>
                          <m:ctrlPr>
                            <a:rPr lang="en-IN" sz="1800" i="1" smtClean="0">
                              <a:latin typeface="Cambria Math"/>
                              <a:ea typeface="Cambria Math"/>
                              <a:cs typeface="Times New Roman" pitchFamily="18" charset="0"/>
                            </a:rPr>
                          </m:ctrlPr>
                        </m:sSupPr>
                        <m:e>
                          <m:r>
                            <a:rPr lang="en-IN" sz="1800" i="1" smtClean="0">
                              <a:latin typeface="Cambria Math"/>
                              <a:ea typeface="Cambria Math"/>
                              <a:cs typeface="Times New Roman" pitchFamily="18" charset="0"/>
                            </a:rPr>
                            <m:t>𝒄</m:t>
                          </m:r>
                        </m:e>
                        <m:sup>
                          <m:r>
                            <a:rPr lang="en-US" sz="1800" b="0" i="1" smtClean="0">
                              <a:latin typeface="Cambria Math"/>
                              <a:ea typeface="Cambria Math"/>
                              <a:cs typeface="Times New Roman" pitchFamily="18" charset="0"/>
                            </a:rPr>
                            <m:t>𝑇</m:t>
                          </m:r>
                        </m:sup>
                      </m:sSup>
                      <m:sSub>
                        <m:sSubPr>
                          <m:ctrlPr>
                            <a:rPr lang="en-IN" sz="1800" i="1" smtClean="0">
                              <a:latin typeface="Cambria Math"/>
                              <a:ea typeface="Cambria Math"/>
                              <a:cs typeface="Times New Roman" pitchFamily="18" charset="0"/>
                            </a:rPr>
                          </m:ctrlPr>
                        </m:sSubPr>
                        <m:e>
                          <m:r>
                            <a:rPr lang="en-IN" sz="1800" i="1" smtClean="0">
                              <a:latin typeface="Cambria Math"/>
                              <a:ea typeface="Cambria Math"/>
                              <a:cs typeface="Times New Roman" pitchFamily="18" charset="0"/>
                            </a:rPr>
                            <m:t>𝑹</m:t>
                          </m:r>
                        </m:e>
                        <m:sub>
                          <m:r>
                            <a:rPr lang="en-US" sz="1800" b="0" i="1" smtClean="0">
                              <a:latin typeface="Cambria Math"/>
                              <a:ea typeface="Cambria Math"/>
                              <a:cs typeface="Times New Roman" pitchFamily="18" charset="0"/>
                            </a:rPr>
                            <m:t>𝑦𝑦</m:t>
                          </m:r>
                        </m:sub>
                      </m:sSub>
                      <m:r>
                        <a:rPr lang="en-IN" sz="1800" i="1" smtClean="0">
                          <a:latin typeface="Cambria Math"/>
                          <a:ea typeface="Cambria Math"/>
                          <a:cs typeface="Times New Roman" pitchFamily="18" charset="0"/>
                        </a:rPr>
                        <m:t>𝒄</m:t>
                      </m:r>
                      <m:r>
                        <a:rPr lang="en-US" sz="1800" b="0" i="1" smtClean="0">
                          <a:latin typeface="Cambria Math"/>
                          <a:ea typeface="Cambria Math"/>
                          <a:cs typeface="Times New Roman" pitchFamily="18" charset="0"/>
                        </a:rPr>
                        <m:t>−2</m:t>
                      </m:r>
                      <m:sSup>
                        <m:sSupPr>
                          <m:ctrlPr>
                            <a:rPr lang="en-US" sz="1800" b="0" i="1" smtClean="0">
                              <a:latin typeface="Cambria Math"/>
                              <a:ea typeface="Cambria Math"/>
                              <a:cs typeface="Times New Roman" pitchFamily="18" charset="0"/>
                            </a:rPr>
                          </m:ctrlPr>
                        </m:sSupPr>
                        <m:e>
                          <m:r>
                            <a:rPr lang="en-US" sz="1800" b="0" i="1" smtClean="0">
                              <a:latin typeface="Cambria Math"/>
                              <a:ea typeface="Cambria Math"/>
                              <a:cs typeface="Times New Roman" pitchFamily="18" charset="0"/>
                            </a:rPr>
                            <m:t>𝒄</m:t>
                          </m:r>
                        </m:e>
                        <m:sup>
                          <m:r>
                            <a:rPr lang="en-US" sz="1800" b="0" i="1" smtClean="0">
                              <a:latin typeface="Cambria Math"/>
                              <a:ea typeface="Cambria Math"/>
                              <a:cs typeface="Times New Roman" pitchFamily="18" charset="0"/>
                            </a:rPr>
                            <m:t>𝑇</m:t>
                          </m:r>
                        </m:sup>
                      </m:sSup>
                      <m:sSub>
                        <m:sSubPr>
                          <m:ctrlPr>
                            <a:rPr lang="en-US" sz="1800" b="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𝑹</m:t>
                          </m:r>
                        </m:e>
                        <m:sub>
                          <m:r>
                            <a:rPr lang="en-US" sz="1800" b="0" i="1" smtClean="0">
                              <a:latin typeface="Cambria Math"/>
                              <a:ea typeface="Cambria Math"/>
                              <a:cs typeface="Times New Roman" pitchFamily="18" charset="0"/>
                            </a:rPr>
                            <m:t>𝑦𝑥</m:t>
                          </m:r>
                        </m:sub>
                      </m:sSub>
                      <m:r>
                        <a:rPr lang="en-US" sz="1800" b="0" i="1" smtClean="0">
                          <a:latin typeface="Cambria Math"/>
                          <a:ea typeface="Cambria Math"/>
                          <a:cs typeface="Times New Roman" pitchFamily="18" charset="0"/>
                        </a:rPr>
                        <m:t>+</m:t>
                      </m:r>
                      <m:sSub>
                        <m:sSubPr>
                          <m:ctrlPr>
                            <a:rPr lang="en-US" sz="1800" b="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𝑹</m:t>
                          </m:r>
                        </m:e>
                        <m:sub>
                          <m:r>
                            <a:rPr lang="en-US" sz="1800" b="0" i="1" smtClean="0">
                              <a:latin typeface="Cambria Math"/>
                              <a:ea typeface="Cambria Math"/>
                              <a:cs typeface="Times New Roman" pitchFamily="18" charset="0"/>
                            </a:rPr>
                            <m:t>𝑥𝑥</m:t>
                          </m:r>
                        </m:sub>
                      </m:sSub>
                    </m:oMath>
                  </m:oMathPara>
                </a14:m>
                <a:endParaRPr lang="en-IN" sz="1800" dirty="0" smtClean="0">
                  <a:latin typeface="Times New Roman" pitchFamily="18" charset="0"/>
                  <a:cs typeface="Times New Roman" pitchFamily="18" charset="0"/>
                </a:endParaRPr>
              </a:p>
              <a:p>
                <a:pPr marL="0" indent="0">
                  <a:buNone/>
                </a:pPr>
                <a:r>
                  <a:rPr lang="en-US" sz="1800" dirty="0">
                    <a:latin typeface="Times New Roman" pitchFamily="18" charset="0"/>
                    <a:cs typeface="Times New Roman" pitchFamily="18" charset="0"/>
                  </a:rPr>
                  <a:t>Hence, the average </a:t>
                </a:r>
                <a:r>
                  <a:rPr lang="en-US" sz="1800" b="1" dirty="0">
                    <a:latin typeface="Times New Roman" pitchFamily="18" charset="0"/>
                    <a:cs typeface="Times New Roman" pitchFamily="18" charset="0"/>
                  </a:rPr>
                  <a:t>MSE</a:t>
                </a:r>
                <a:r>
                  <a:rPr lang="en-US" sz="1800" dirty="0">
                    <a:latin typeface="Times New Roman" pitchFamily="18" charset="0"/>
                    <a:cs typeface="Times New Roman" pitchFamily="18" charset="0"/>
                  </a:rPr>
                  <a:t> as a function of the receive </a:t>
                </a:r>
                <a:r>
                  <a:rPr lang="en-US" sz="1800" dirty="0" smtClean="0">
                    <a:latin typeface="Times New Roman" pitchFamily="18" charset="0"/>
                    <a:cs typeface="Times New Roman" pitchFamily="18" charset="0"/>
                  </a:rPr>
                  <a:t>beam former </a:t>
                </a:r>
                <a:r>
                  <a:rPr lang="en-US" sz="1800" b="1" dirty="0">
                    <a:latin typeface="Times New Roman" pitchFamily="18" charset="0"/>
                    <a:cs typeface="Times New Roman" pitchFamily="18" charset="0"/>
                  </a:rPr>
                  <a:t>c</a:t>
                </a:r>
                <a:r>
                  <a:rPr lang="en-US" sz="1800" dirty="0">
                    <a:latin typeface="Times New Roman" pitchFamily="18" charset="0"/>
                    <a:cs typeface="Times New Roman" pitchFamily="18" charset="0"/>
                  </a:rPr>
                  <a:t>, denoted </a:t>
                </a:r>
                <a:r>
                  <a:rPr lang="en-US" sz="1800" dirty="0" smtClean="0">
                    <a:latin typeface="Times New Roman" pitchFamily="18" charset="0"/>
                    <a:cs typeface="Times New Roman" pitchFamily="18" charset="0"/>
                  </a:rPr>
                  <a:t>by</a:t>
                </a:r>
                <a14:m>
                  <m:oMath xmlns:m="http://schemas.openxmlformats.org/officeDocument/2006/math">
                    <m:acc>
                      <m:accPr>
                        <m:chr m:val="̅"/>
                        <m:ctrlPr>
                          <a:rPr lang="en-US" sz="1800" i="1" smtClean="0">
                            <a:latin typeface="Cambria Math"/>
                            <a:cs typeface="Times New Roman" pitchFamily="18" charset="0"/>
                          </a:rPr>
                        </m:ctrlPr>
                      </m:accPr>
                      <m:e>
                        <m:r>
                          <a:rPr lang="en-US" sz="1800" b="0" i="1" smtClean="0">
                            <a:latin typeface="Cambria Math"/>
                            <a:cs typeface="Times New Roman" pitchFamily="18" charset="0"/>
                          </a:rPr>
                          <m:t>𝑀𝑆𝐸</m:t>
                        </m:r>
                      </m:e>
                    </m:acc>
                    <m:d>
                      <m:dPr>
                        <m:ctrlPr>
                          <a:rPr lang="en-US" sz="1800" i="1" smtClean="0">
                            <a:latin typeface="Cambria Math"/>
                            <a:cs typeface="Times New Roman" pitchFamily="18" charset="0"/>
                          </a:rPr>
                        </m:ctrlPr>
                      </m:dPr>
                      <m:e>
                        <m:r>
                          <a:rPr lang="en-US" sz="1800" i="1" smtClean="0">
                            <a:latin typeface="Cambria Math"/>
                            <a:ea typeface="Cambria Math"/>
                            <a:cs typeface="Times New Roman" pitchFamily="18" charset="0"/>
                          </a:rPr>
                          <m:t>𝒄</m:t>
                        </m:r>
                      </m:e>
                    </m:d>
                  </m:oMath>
                </a14:m>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is given as</a:t>
                </a:r>
                <a:endParaRPr lang="en-IN" sz="18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acc>
                        <m:accPr>
                          <m:chr m:val="̅"/>
                          <m:ctrlPr>
                            <a:rPr lang="en-IN" sz="1800" b="1" i="1" smtClean="0">
                              <a:latin typeface="Cambria Math"/>
                              <a:cs typeface="Times New Roman" pitchFamily="18" charset="0"/>
                            </a:rPr>
                          </m:ctrlPr>
                        </m:accPr>
                        <m:e>
                          <m:r>
                            <a:rPr lang="en-US" sz="1800" b="1" i="1" smtClean="0">
                              <a:latin typeface="Cambria Math"/>
                              <a:cs typeface="Times New Roman" pitchFamily="18" charset="0"/>
                            </a:rPr>
                            <m:t>𝑴𝑺𝑬</m:t>
                          </m:r>
                        </m:e>
                      </m:acc>
                      <m:d>
                        <m:dPr>
                          <m:ctrlPr>
                            <a:rPr lang="en-IN" sz="1800" b="1" i="1" smtClean="0">
                              <a:latin typeface="Cambria Math"/>
                              <a:cs typeface="Times New Roman" pitchFamily="18" charset="0"/>
                            </a:rPr>
                          </m:ctrlPr>
                        </m:dPr>
                        <m:e>
                          <m:r>
                            <a:rPr lang="en-US" sz="1800" b="1" i="1" smtClean="0">
                              <a:latin typeface="Cambria Math"/>
                              <a:cs typeface="Times New Roman" pitchFamily="18" charset="0"/>
                            </a:rPr>
                            <m:t>𝑪</m:t>
                          </m:r>
                        </m:e>
                      </m:d>
                      <m:r>
                        <a:rPr lang="en-IN" sz="1800" i="1" smtClean="0">
                          <a:latin typeface="Cambria Math"/>
                          <a:ea typeface="Cambria Math"/>
                          <a:cs typeface="Times New Roman" pitchFamily="18" charset="0"/>
                        </a:rPr>
                        <m:t>=</m:t>
                      </m:r>
                      <m:sSup>
                        <m:sSupPr>
                          <m:ctrlPr>
                            <a:rPr lang="en-IN" sz="1800" i="1">
                              <a:latin typeface="Cambria Math"/>
                              <a:ea typeface="Cambria Math"/>
                              <a:cs typeface="Times New Roman" pitchFamily="18" charset="0"/>
                            </a:rPr>
                          </m:ctrlPr>
                        </m:sSupPr>
                        <m:e>
                          <m:r>
                            <a:rPr lang="en-IN" sz="1800" i="1">
                              <a:latin typeface="Cambria Math"/>
                              <a:ea typeface="Cambria Math"/>
                              <a:cs typeface="Times New Roman" pitchFamily="18" charset="0"/>
                            </a:rPr>
                            <m:t>𝒄</m:t>
                          </m:r>
                        </m:e>
                        <m:sup>
                          <m:r>
                            <a:rPr lang="en-US" sz="1800" i="1">
                              <a:latin typeface="Cambria Math"/>
                              <a:ea typeface="Cambria Math"/>
                              <a:cs typeface="Times New Roman" pitchFamily="18" charset="0"/>
                            </a:rPr>
                            <m:t>𝑇</m:t>
                          </m:r>
                        </m:sup>
                      </m:sSup>
                      <m:sSub>
                        <m:sSubPr>
                          <m:ctrlPr>
                            <a:rPr lang="en-IN" sz="1800" i="1">
                              <a:latin typeface="Cambria Math"/>
                              <a:ea typeface="Cambria Math"/>
                              <a:cs typeface="Times New Roman" pitchFamily="18" charset="0"/>
                            </a:rPr>
                          </m:ctrlPr>
                        </m:sSubPr>
                        <m:e>
                          <m:r>
                            <a:rPr lang="en-IN" sz="1800" i="1">
                              <a:latin typeface="Cambria Math"/>
                              <a:ea typeface="Cambria Math"/>
                              <a:cs typeface="Times New Roman" pitchFamily="18" charset="0"/>
                            </a:rPr>
                            <m:t>𝑹</m:t>
                          </m:r>
                        </m:e>
                        <m:sub>
                          <m:r>
                            <a:rPr lang="en-US" sz="1800" i="1">
                              <a:latin typeface="Cambria Math"/>
                              <a:ea typeface="Cambria Math"/>
                              <a:cs typeface="Times New Roman" pitchFamily="18" charset="0"/>
                            </a:rPr>
                            <m:t>𝑦𝑦</m:t>
                          </m:r>
                        </m:sub>
                      </m:sSub>
                      <m:r>
                        <a:rPr lang="en-IN" sz="1800" i="1">
                          <a:latin typeface="Cambria Math"/>
                          <a:ea typeface="Cambria Math"/>
                          <a:cs typeface="Times New Roman" pitchFamily="18" charset="0"/>
                        </a:rPr>
                        <m:t>𝒄</m:t>
                      </m:r>
                      <m:r>
                        <a:rPr lang="en-US" sz="1800" i="1">
                          <a:latin typeface="Cambria Math"/>
                          <a:ea typeface="Cambria Math"/>
                          <a:cs typeface="Times New Roman" pitchFamily="18" charset="0"/>
                        </a:rPr>
                        <m:t>−2</m:t>
                      </m:r>
                      <m:sSup>
                        <m:sSupPr>
                          <m:ctrlPr>
                            <a:rPr lang="en-US" sz="1800" i="1">
                              <a:latin typeface="Cambria Math"/>
                              <a:ea typeface="Cambria Math"/>
                              <a:cs typeface="Times New Roman" pitchFamily="18" charset="0"/>
                            </a:rPr>
                          </m:ctrlPr>
                        </m:sSupPr>
                        <m:e>
                          <m:r>
                            <a:rPr lang="en-US" sz="1800" i="1">
                              <a:latin typeface="Cambria Math"/>
                              <a:ea typeface="Cambria Math"/>
                              <a:cs typeface="Times New Roman" pitchFamily="18" charset="0"/>
                            </a:rPr>
                            <m:t>𝒄</m:t>
                          </m:r>
                        </m:e>
                        <m:sup>
                          <m:r>
                            <a:rPr lang="en-US" sz="1800" i="1">
                              <a:latin typeface="Cambria Math"/>
                              <a:ea typeface="Cambria Math"/>
                              <a:cs typeface="Times New Roman" pitchFamily="18" charset="0"/>
                            </a:rPr>
                            <m:t>𝑇</m:t>
                          </m:r>
                        </m:sup>
                      </m:sSup>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𝑹</m:t>
                          </m:r>
                        </m:e>
                        <m:sub>
                          <m:r>
                            <a:rPr lang="en-US" sz="1800" i="1">
                              <a:latin typeface="Cambria Math"/>
                              <a:ea typeface="Cambria Math"/>
                              <a:cs typeface="Times New Roman" pitchFamily="18" charset="0"/>
                            </a:rPr>
                            <m:t>𝑦𝑥</m:t>
                          </m:r>
                        </m:sub>
                      </m:sSub>
                      <m:r>
                        <a:rPr lang="en-US" sz="1800" i="1">
                          <a:latin typeface="Cambria Math"/>
                          <a:ea typeface="Cambria Math"/>
                          <a:cs typeface="Times New Roman" pitchFamily="18" charset="0"/>
                        </a:rPr>
                        <m:t>+</m:t>
                      </m:r>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𝑹</m:t>
                          </m:r>
                        </m:e>
                        <m:sub>
                          <m:r>
                            <a:rPr lang="en-US" sz="1800" i="1">
                              <a:latin typeface="Cambria Math"/>
                              <a:ea typeface="Cambria Math"/>
                              <a:cs typeface="Times New Roman" pitchFamily="18" charset="0"/>
                            </a:rPr>
                            <m:t>𝑥𝑥</m:t>
                          </m:r>
                        </m:sub>
                      </m:sSub>
                    </m:oMath>
                  </m:oMathPara>
                </a14:m>
                <a:endParaRPr lang="en-IN" sz="1800" dirty="0">
                  <a:latin typeface="Times New Roman" pitchFamily="18" charset="0"/>
                  <a:cs typeface="Times New Roman" pitchFamily="18" charset="0"/>
                </a:endParaRPr>
              </a:p>
              <a:p>
                <a:pPr marL="0" indent="0" algn="just">
                  <a:buNone/>
                </a:pPr>
                <a:r>
                  <a:rPr lang="en-US" sz="1800" dirty="0">
                    <a:latin typeface="Times New Roman" pitchFamily="18" charset="0"/>
                    <a:cs typeface="Times New Roman" pitchFamily="18" charset="0"/>
                  </a:rPr>
                  <a:t>Thus, the optimal </a:t>
                </a:r>
                <a:r>
                  <a:rPr lang="en-US" sz="1800" dirty="0" smtClean="0">
                    <a:latin typeface="Times New Roman" pitchFamily="18" charset="0"/>
                    <a:cs typeface="Times New Roman" pitchFamily="18" charset="0"/>
                  </a:rPr>
                  <a:t>beam former </a:t>
                </a:r>
                <a:r>
                  <a:rPr lang="en-US" sz="1800" dirty="0">
                    <a:latin typeface="Times New Roman" pitchFamily="18" charset="0"/>
                    <a:cs typeface="Times New Roman" pitchFamily="18" charset="0"/>
                  </a:rPr>
                  <a:t>c which minimizes the average or mean squared error can be obtained by differentiating </a:t>
                </a:r>
                <a14:m>
                  <m:oMath xmlns:m="http://schemas.openxmlformats.org/officeDocument/2006/math">
                    <m:acc>
                      <m:accPr>
                        <m:chr m:val="̅"/>
                        <m:ctrlPr>
                          <a:rPr lang="en-US" sz="1800" b="1" i="1" smtClean="0">
                            <a:latin typeface="Cambria Math"/>
                            <a:cs typeface="Times New Roman" pitchFamily="18" charset="0"/>
                          </a:rPr>
                        </m:ctrlPr>
                      </m:accPr>
                      <m:e>
                        <m:r>
                          <a:rPr lang="en-US" sz="1800" b="1" i="1" smtClean="0">
                            <a:latin typeface="Cambria Math"/>
                            <a:cs typeface="Times New Roman" pitchFamily="18" charset="0"/>
                          </a:rPr>
                          <m:t>𝑴𝑺𝑬</m:t>
                        </m:r>
                      </m:e>
                    </m:acc>
                    <m:d>
                      <m:dPr>
                        <m:ctrlPr>
                          <a:rPr lang="en-US" sz="1800" b="1" i="1" smtClean="0">
                            <a:latin typeface="Cambria Math"/>
                            <a:cs typeface="Times New Roman" pitchFamily="18" charset="0"/>
                          </a:rPr>
                        </m:ctrlPr>
                      </m:dPr>
                      <m:e>
                        <m:r>
                          <a:rPr lang="en-US" sz="1800" b="1" i="1" smtClean="0">
                            <a:latin typeface="Cambria Math"/>
                            <a:cs typeface="Times New Roman" pitchFamily="18" charset="0"/>
                          </a:rPr>
                          <m:t>𝑪</m:t>
                        </m:r>
                      </m:e>
                    </m:d>
                  </m:oMath>
                </a14:m>
                <a:r>
                  <a:rPr lang="en-US" sz="1800" dirty="0" smtClean="0">
                    <a:latin typeface="Times New Roman" pitchFamily="18" charset="0"/>
                    <a:cs typeface="Times New Roman" pitchFamily="18" charset="0"/>
                  </a:rPr>
                  <a:t> with </a:t>
                </a:r>
                <a:r>
                  <a:rPr lang="en-US" sz="1800" dirty="0">
                    <a:latin typeface="Times New Roman" pitchFamily="18" charset="0"/>
                    <a:cs typeface="Times New Roman" pitchFamily="18" charset="0"/>
                  </a:rPr>
                  <a:t>respect to c and setting equal to zero </a:t>
                </a:r>
                <a:r>
                  <a:rPr lang="en-US" sz="18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f>
                        <m:fPr>
                          <m:ctrlPr>
                            <a:rPr lang="en-IN" sz="1800" i="1" smtClean="0">
                              <a:latin typeface="Cambria Math"/>
                              <a:cs typeface="Times New Roman" pitchFamily="18" charset="0"/>
                            </a:rPr>
                          </m:ctrlPr>
                        </m:fPr>
                        <m:num>
                          <m:r>
                            <a:rPr lang="en-IN" sz="1800" i="1" smtClean="0">
                              <a:latin typeface="Cambria Math"/>
                              <a:ea typeface="Cambria Math"/>
                              <a:cs typeface="Times New Roman" pitchFamily="18" charset="0"/>
                            </a:rPr>
                            <m:t>𝜕</m:t>
                          </m:r>
                          <m:acc>
                            <m:accPr>
                              <m:chr m:val="̅"/>
                              <m:ctrlPr>
                                <a:rPr lang="en-US" sz="1800" b="1" i="1">
                                  <a:latin typeface="Cambria Math"/>
                                  <a:cs typeface="Times New Roman" pitchFamily="18" charset="0"/>
                                </a:rPr>
                              </m:ctrlPr>
                            </m:accPr>
                            <m:e>
                              <m:r>
                                <a:rPr lang="en-US" sz="1800" b="1" i="1">
                                  <a:latin typeface="Cambria Math"/>
                                  <a:cs typeface="Times New Roman" pitchFamily="18" charset="0"/>
                                </a:rPr>
                                <m:t>𝑴𝑺𝑬</m:t>
                              </m:r>
                            </m:e>
                          </m:acc>
                          <m:d>
                            <m:dPr>
                              <m:ctrlPr>
                                <a:rPr lang="en-US" sz="1800" b="1" i="1">
                                  <a:latin typeface="Cambria Math"/>
                                  <a:cs typeface="Times New Roman" pitchFamily="18" charset="0"/>
                                </a:rPr>
                              </m:ctrlPr>
                            </m:dPr>
                            <m:e>
                              <m:r>
                                <a:rPr lang="en-US" sz="1800" b="1" i="1">
                                  <a:latin typeface="Cambria Math"/>
                                  <a:cs typeface="Times New Roman" pitchFamily="18" charset="0"/>
                                </a:rPr>
                                <m:t>𝑪</m:t>
                              </m:r>
                            </m:e>
                          </m:d>
                        </m:num>
                        <m:den>
                          <m:r>
                            <a:rPr lang="en-IN" sz="1800" i="1" smtClean="0">
                              <a:latin typeface="Cambria Math"/>
                              <a:ea typeface="Cambria Math"/>
                              <a:cs typeface="Times New Roman" pitchFamily="18" charset="0"/>
                            </a:rPr>
                            <m:t>𝜕</m:t>
                          </m:r>
                          <m:r>
                            <a:rPr lang="en-IN" sz="1800" i="1" smtClean="0">
                              <a:latin typeface="Cambria Math"/>
                              <a:ea typeface="Cambria Math"/>
                              <a:cs typeface="Times New Roman" pitchFamily="18" charset="0"/>
                            </a:rPr>
                            <m:t>𝒄</m:t>
                          </m:r>
                        </m:den>
                      </m:f>
                      <m:r>
                        <a:rPr lang="en-US" sz="1800" b="0" i="1" smtClean="0">
                          <a:latin typeface="Cambria Math"/>
                          <a:cs typeface="Times New Roman" pitchFamily="18" charset="0"/>
                        </a:rPr>
                        <m:t>=0⇒</m:t>
                      </m:r>
                      <m:f>
                        <m:fPr>
                          <m:ctrlPr>
                            <a:rPr lang="en-US" sz="1800" b="0" i="1" smtClean="0">
                              <a:latin typeface="Cambria Math"/>
                              <a:cs typeface="Times New Roman" pitchFamily="18" charset="0"/>
                            </a:rPr>
                          </m:ctrlPr>
                        </m:fPr>
                        <m:num>
                          <m:r>
                            <a:rPr lang="en-US" sz="1800" b="0" i="1" smtClean="0">
                              <a:latin typeface="Cambria Math"/>
                              <a:ea typeface="Cambria Math"/>
                              <a:cs typeface="Times New Roman" pitchFamily="18" charset="0"/>
                            </a:rPr>
                            <m:t>𝜕</m:t>
                          </m:r>
                          <m:r>
                            <a:rPr lang="en-IN" sz="1800" i="1">
                              <a:latin typeface="Cambria Math"/>
                              <a:ea typeface="Cambria Math"/>
                              <a:cs typeface="Times New Roman" pitchFamily="18" charset="0"/>
                            </a:rPr>
                            <m:t>=</m:t>
                          </m:r>
                          <m:sSup>
                            <m:sSupPr>
                              <m:ctrlPr>
                                <a:rPr lang="en-IN" sz="1800" i="1">
                                  <a:latin typeface="Cambria Math"/>
                                  <a:ea typeface="Cambria Math"/>
                                  <a:cs typeface="Times New Roman" pitchFamily="18" charset="0"/>
                                </a:rPr>
                              </m:ctrlPr>
                            </m:sSupPr>
                            <m:e>
                              <m:r>
                                <a:rPr lang="en-IN" sz="1800" i="1">
                                  <a:latin typeface="Cambria Math"/>
                                  <a:ea typeface="Cambria Math"/>
                                  <a:cs typeface="Times New Roman" pitchFamily="18" charset="0"/>
                                </a:rPr>
                                <m:t>𝒄</m:t>
                              </m:r>
                            </m:e>
                            <m:sup>
                              <m:r>
                                <a:rPr lang="en-US" sz="1800" i="1">
                                  <a:latin typeface="Cambria Math"/>
                                  <a:ea typeface="Cambria Math"/>
                                  <a:cs typeface="Times New Roman" pitchFamily="18" charset="0"/>
                                </a:rPr>
                                <m:t>𝑇</m:t>
                              </m:r>
                            </m:sup>
                          </m:sSup>
                          <m:sSub>
                            <m:sSubPr>
                              <m:ctrlPr>
                                <a:rPr lang="en-IN" sz="1800" i="1">
                                  <a:latin typeface="Cambria Math"/>
                                  <a:ea typeface="Cambria Math"/>
                                  <a:cs typeface="Times New Roman" pitchFamily="18" charset="0"/>
                                </a:rPr>
                              </m:ctrlPr>
                            </m:sSubPr>
                            <m:e>
                              <m:r>
                                <a:rPr lang="en-IN" sz="1800" i="1">
                                  <a:latin typeface="Cambria Math"/>
                                  <a:ea typeface="Cambria Math"/>
                                  <a:cs typeface="Times New Roman" pitchFamily="18" charset="0"/>
                                </a:rPr>
                                <m:t>𝑹</m:t>
                              </m:r>
                            </m:e>
                            <m:sub>
                              <m:r>
                                <a:rPr lang="en-US" sz="1800" i="1">
                                  <a:latin typeface="Cambria Math"/>
                                  <a:ea typeface="Cambria Math"/>
                                  <a:cs typeface="Times New Roman" pitchFamily="18" charset="0"/>
                                </a:rPr>
                                <m:t>𝑦𝑦</m:t>
                              </m:r>
                            </m:sub>
                          </m:sSub>
                          <m:r>
                            <a:rPr lang="en-IN" sz="1800" i="1">
                              <a:latin typeface="Cambria Math"/>
                              <a:ea typeface="Cambria Math"/>
                              <a:cs typeface="Times New Roman" pitchFamily="18" charset="0"/>
                            </a:rPr>
                            <m:t>𝒄</m:t>
                          </m:r>
                          <m:r>
                            <a:rPr lang="en-US" sz="1800" i="1">
                              <a:latin typeface="Cambria Math"/>
                              <a:ea typeface="Cambria Math"/>
                              <a:cs typeface="Times New Roman" pitchFamily="18" charset="0"/>
                            </a:rPr>
                            <m:t>−2</m:t>
                          </m:r>
                          <m:sSup>
                            <m:sSupPr>
                              <m:ctrlPr>
                                <a:rPr lang="en-US" sz="1800" i="1">
                                  <a:latin typeface="Cambria Math"/>
                                  <a:ea typeface="Cambria Math"/>
                                  <a:cs typeface="Times New Roman" pitchFamily="18" charset="0"/>
                                </a:rPr>
                              </m:ctrlPr>
                            </m:sSupPr>
                            <m:e>
                              <m:r>
                                <a:rPr lang="en-US" sz="1800" i="1">
                                  <a:latin typeface="Cambria Math"/>
                                  <a:ea typeface="Cambria Math"/>
                                  <a:cs typeface="Times New Roman" pitchFamily="18" charset="0"/>
                                </a:rPr>
                                <m:t>𝒄</m:t>
                              </m:r>
                            </m:e>
                            <m:sup>
                              <m:r>
                                <a:rPr lang="en-US" sz="1800" i="1">
                                  <a:latin typeface="Cambria Math"/>
                                  <a:ea typeface="Cambria Math"/>
                                  <a:cs typeface="Times New Roman" pitchFamily="18" charset="0"/>
                                </a:rPr>
                                <m:t>𝑇</m:t>
                              </m:r>
                            </m:sup>
                          </m:sSup>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𝑹</m:t>
                              </m:r>
                            </m:e>
                            <m:sub>
                              <m:r>
                                <a:rPr lang="en-US" sz="1800" i="1">
                                  <a:latin typeface="Cambria Math"/>
                                  <a:ea typeface="Cambria Math"/>
                                  <a:cs typeface="Times New Roman" pitchFamily="18" charset="0"/>
                                </a:rPr>
                                <m:t>𝑦𝑥</m:t>
                              </m:r>
                            </m:sub>
                          </m:sSub>
                          <m:r>
                            <a:rPr lang="en-US" sz="1800" i="1">
                              <a:latin typeface="Cambria Math"/>
                              <a:ea typeface="Cambria Math"/>
                              <a:cs typeface="Times New Roman" pitchFamily="18" charset="0"/>
                            </a:rPr>
                            <m:t>+</m:t>
                          </m:r>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𝑹</m:t>
                              </m:r>
                            </m:e>
                            <m:sub>
                              <m:r>
                                <a:rPr lang="en-US" sz="1800" i="1">
                                  <a:latin typeface="Cambria Math"/>
                                  <a:ea typeface="Cambria Math"/>
                                  <a:cs typeface="Times New Roman" pitchFamily="18" charset="0"/>
                                </a:rPr>
                                <m:t>𝑥𝑥</m:t>
                              </m:r>
                            </m:sub>
                          </m:sSub>
                          <m:r>
                            <m:rPr>
                              <m:nor/>
                            </m:rPr>
                            <a:rPr lang="en-IN" sz="1800" dirty="0">
                              <a:latin typeface="Times New Roman" pitchFamily="18" charset="0"/>
                              <a:cs typeface="Times New Roman" pitchFamily="18" charset="0"/>
                            </a:rPr>
                            <m:t> </m:t>
                          </m:r>
                        </m:num>
                        <m:den>
                          <m:r>
                            <a:rPr lang="en-US" sz="1800" b="0" i="1" smtClean="0">
                              <a:latin typeface="Cambria Math"/>
                              <a:ea typeface="Cambria Math"/>
                              <a:cs typeface="Times New Roman" pitchFamily="18" charset="0"/>
                            </a:rPr>
                            <m:t>𝜕</m:t>
                          </m:r>
                          <m:r>
                            <a:rPr lang="en-US" sz="1800" b="0" i="1" smtClean="0">
                              <a:latin typeface="Cambria Math"/>
                              <a:ea typeface="Cambria Math"/>
                              <a:cs typeface="Times New Roman" pitchFamily="18" charset="0"/>
                            </a:rPr>
                            <m:t>𝒄</m:t>
                          </m:r>
                        </m:den>
                      </m:f>
                    </m:oMath>
                  </m:oMathPara>
                </a14:m>
                <a:endParaRPr lang="en-US" sz="1800" b="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IN" sz="1800" i="1" smtClean="0">
                          <a:latin typeface="Cambria Math"/>
                          <a:ea typeface="Cambria Math"/>
                          <a:cs typeface="Times New Roman" pitchFamily="18" charset="0"/>
                        </a:rPr>
                        <m:t>𝒄</m:t>
                      </m:r>
                      <m:r>
                        <a:rPr lang="en-IN" sz="1800" i="1" smtClean="0">
                          <a:latin typeface="Cambria Math"/>
                          <a:ea typeface="Cambria Math"/>
                          <a:cs typeface="Times New Roman" pitchFamily="18" charset="0"/>
                        </a:rPr>
                        <m:t>=</m:t>
                      </m:r>
                      <m:sSubSup>
                        <m:sSubSupPr>
                          <m:ctrlPr>
                            <a:rPr lang="en-IN" sz="1800" i="1" smtClean="0">
                              <a:latin typeface="Cambria Math"/>
                              <a:ea typeface="Cambria Math"/>
                              <a:cs typeface="Times New Roman" pitchFamily="18" charset="0"/>
                            </a:rPr>
                          </m:ctrlPr>
                        </m:sSubSupPr>
                        <m:e>
                          <m:sSub>
                            <m:sSubPr>
                              <m:ctrlPr>
                                <a:rPr lang="en-IN" sz="1800" i="1" smtClean="0">
                                  <a:latin typeface="Cambria Math"/>
                                  <a:ea typeface="Cambria Math"/>
                                  <a:cs typeface="Times New Roman" pitchFamily="18" charset="0"/>
                                </a:rPr>
                              </m:ctrlPr>
                            </m:sSubPr>
                            <m:e>
                              <m:r>
                                <a:rPr lang="en-IN" sz="1800" i="1" smtClean="0">
                                  <a:latin typeface="Cambria Math"/>
                                  <a:ea typeface="Cambria Math"/>
                                  <a:cs typeface="Times New Roman" pitchFamily="18" charset="0"/>
                                </a:rPr>
                                <m:t>𝑹</m:t>
                              </m:r>
                            </m:e>
                            <m:sub>
                              <m:r>
                                <a:rPr lang="en-US" sz="1800" b="0" i="1" smtClean="0">
                                  <a:latin typeface="Cambria Math"/>
                                  <a:ea typeface="Cambria Math"/>
                                  <a:cs typeface="Times New Roman" pitchFamily="18" charset="0"/>
                                </a:rPr>
                                <m:t>𝑦𝑦</m:t>
                              </m:r>
                            </m:sub>
                          </m:sSub>
                        </m:e>
                        <m:sub/>
                        <m:sup>
                          <m:r>
                            <a:rPr lang="en-US" sz="1800" b="0" i="1" smtClean="0">
                              <a:latin typeface="Cambria Math"/>
                              <a:ea typeface="Cambria Math"/>
                              <a:cs typeface="Times New Roman" pitchFamily="18" charset="0"/>
                            </a:rPr>
                            <m:t>−1</m:t>
                          </m:r>
                        </m:sup>
                      </m:sSubSup>
                      <m:sSub>
                        <m:sSubPr>
                          <m:ctrlPr>
                            <a:rPr lang="en-IN" sz="1800" i="1" smtClean="0">
                              <a:latin typeface="Cambria Math"/>
                              <a:ea typeface="Cambria Math"/>
                              <a:cs typeface="Times New Roman" pitchFamily="18" charset="0"/>
                            </a:rPr>
                          </m:ctrlPr>
                        </m:sSubPr>
                        <m:e>
                          <m:r>
                            <a:rPr lang="en-IN" sz="1800" i="1" smtClean="0">
                              <a:latin typeface="Cambria Math"/>
                              <a:ea typeface="Cambria Math"/>
                              <a:cs typeface="Times New Roman" pitchFamily="18" charset="0"/>
                            </a:rPr>
                            <m:t>𝑹</m:t>
                          </m:r>
                        </m:e>
                        <m:sub>
                          <m:r>
                            <a:rPr lang="en-US" sz="1800" b="0" i="1" smtClean="0">
                              <a:latin typeface="Cambria Math"/>
                              <a:ea typeface="Cambria Math"/>
                              <a:cs typeface="Times New Roman" pitchFamily="18" charset="0"/>
                            </a:rPr>
                            <m:t>𝑦𝑥</m:t>
                          </m:r>
                        </m:sub>
                      </m:sSub>
                    </m:oMath>
                  </m:oMathPara>
                </a14:m>
                <a:endParaRPr lang="en-IN" sz="1800" dirty="0">
                  <a:latin typeface="Times New Roman" pitchFamily="18" charset="0"/>
                  <a:cs typeface="Times New Roman" pitchFamily="18" charset="0"/>
                </a:endParaRP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248798" y="974724"/>
                <a:ext cx="11740002" cy="5184775"/>
              </a:xfrm>
              <a:blipFill rotWithShape="1">
                <a:blip r:embed="rId3"/>
                <a:stretch>
                  <a:fillRect l="-467" t="-1176" r="-415"/>
                </a:stretch>
              </a:blipFill>
            </p:spPr>
            <p:txBody>
              <a:bodyPr/>
              <a:lstStyle/>
              <a:p>
                <a:r>
                  <a:rPr lang="en-IN">
                    <a:noFill/>
                  </a:rPr>
                  <a:t> </a:t>
                </a:r>
              </a:p>
            </p:txBody>
          </p:sp>
        </mc:Fallback>
      </mc:AlternateContent>
    </p:spTree>
    <p:extLst>
      <p:ext uri="{BB962C8B-B14F-4D97-AF65-F5344CB8AC3E}">
        <p14:creationId xmlns:p14="http://schemas.microsoft.com/office/powerpoint/2010/main" val="374504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16/58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7" y="923924"/>
                <a:ext cx="11614727" cy="5222875"/>
              </a:xfrm>
            </p:spPr>
            <p:txBody>
              <a:bodyPr>
                <a:normAutofit/>
              </a:bodyPr>
              <a:lstStyle/>
              <a:p>
                <a:pPr algn="just">
                  <a:buFont typeface="Wingdings" pitchFamily="2" charset="2"/>
                  <a:buChar char="Ø"/>
                </a:pPr>
                <a:r>
                  <a:rPr lang="en-US" sz="2400" dirty="0" smtClean="0">
                    <a:latin typeface="Times New Roman" pitchFamily="18" charset="0"/>
                    <a:cs typeface="Times New Roman" pitchFamily="18" charset="0"/>
                  </a:rPr>
                  <a:t>Thus, the optimal LMMSE beam forming </a:t>
                </a:r>
                <a:r>
                  <a:rPr lang="en-US" sz="2400" dirty="0">
                    <a:latin typeface="Times New Roman" pitchFamily="18" charset="0"/>
                    <a:cs typeface="Times New Roman" pitchFamily="18" charset="0"/>
                  </a:rPr>
                  <a:t>vector c is given </a:t>
                </a:r>
                <a:r>
                  <a:rPr lang="en-US" sz="2400" dirty="0" smtClean="0">
                    <a:latin typeface="Times New Roman" pitchFamily="18" charset="0"/>
                    <a:cs typeface="Times New Roman" pitchFamily="18" charset="0"/>
                  </a:rPr>
                  <a:t>as </a:t>
                </a:r>
                <a:r>
                  <a:rPr lang="en-US" sz="2400" dirty="0" smtClean="0">
                    <a:latin typeface="Cambria Math"/>
                    <a:ea typeface="Cambria Math"/>
                    <a:cs typeface="Times New Roman" pitchFamily="18" charset="0"/>
                  </a:rPr>
                  <a:t>𝒄</a:t>
                </a:r>
                <a14:m>
                  <m:oMath xmlns:m="http://schemas.openxmlformats.org/officeDocument/2006/math">
                    <m:r>
                      <a:rPr lang="en-US" sz="2400" i="1" smtClean="0">
                        <a:latin typeface="Cambria Math"/>
                        <a:ea typeface="Cambria Math"/>
                        <a:cs typeface="Times New Roman" pitchFamily="18" charset="0"/>
                      </a:rPr>
                      <m:t>=</m:t>
                    </m:r>
                    <m:sSubSup>
                      <m:sSubSupPr>
                        <m:ctrlPr>
                          <a:rPr lang="en-US" sz="2400" i="1" smtClean="0">
                            <a:latin typeface="Cambria Math"/>
                            <a:ea typeface="Cambria Math"/>
                            <a:cs typeface="Times New Roman" pitchFamily="18" charset="0"/>
                          </a:rPr>
                        </m:ctrlPr>
                      </m:sSubSupPr>
                      <m:e>
                        <m:sSub>
                          <m:sSubPr>
                            <m:ctrlPr>
                              <a:rPr lang="en-US" sz="2400" i="1" smtClean="0">
                                <a:latin typeface="Cambria Math"/>
                                <a:ea typeface="Cambria Math"/>
                                <a:cs typeface="Times New Roman" pitchFamily="18" charset="0"/>
                              </a:rPr>
                            </m:ctrlPr>
                          </m:sSubPr>
                          <m:e>
                            <m:r>
                              <a:rPr lang="en-US" sz="2400" i="1" smtClean="0">
                                <a:latin typeface="Cambria Math"/>
                                <a:ea typeface="Cambria Math"/>
                                <a:cs typeface="Times New Roman" pitchFamily="18" charset="0"/>
                              </a:rPr>
                              <m:t>𝑹</m:t>
                            </m:r>
                          </m:e>
                          <m:sub>
                            <m:r>
                              <a:rPr lang="en-US" sz="2400" b="0" i="1" smtClean="0">
                                <a:latin typeface="Cambria Math"/>
                                <a:ea typeface="Cambria Math"/>
                                <a:cs typeface="Times New Roman" pitchFamily="18" charset="0"/>
                              </a:rPr>
                              <m:t>𝑦𝑦</m:t>
                            </m:r>
                          </m:sub>
                        </m:sSub>
                      </m:e>
                      <m:sub/>
                      <m:sup>
                        <m:r>
                          <a:rPr lang="en-US" sz="2400" b="0" i="1" smtClean="0">
                            <a:latin typeface="Cambria Math"/>
                            <a:ea typeface="Cambria Math"/>
                            <a:cs typeface="Times New Roman" pitchFamily="18" charset="0"/>
                          </a:rPr>
                          <m:t>−1</m:t>
                        </m:r>
                      </m:sup>
                    </m:sSubSup>
                    <m:sSub>
                      <m:sSubPr>
                        <m:ctrlPr>
                          <a:rPr lang="en-US" sz="2400" i="1" smtClean="0">
                            <a:latin typeface="Cambria Math"/>
                            <a:ea typeface="Cambria Math"/>
                            <a:cs typeface="Times New Roman" pitchFamily="18" charset="0"/>
                          </a:rPr>
                        </m:ctrlPr>
                      </m:sSubPr>
                      <m:e>
                        <m:r>
                          <a:rPr lang="en-US" sz="2400" i="1" smtClean="0">
                            <a:latin typeface="Cambria Math"/>
                            <a:ea typeface="Cambria Math"/>
                            <a:cs typeface="Times New Roman" pitchFamily="18" charset="0"/>
                          </a:rPr>
                          <m:t>𝑹</m:t>
                        </m:r>
                      </m:e>
                      <m:sub>
                        <m:r>
                          <a:rPr lang="en-US" sz="2400" b="0" i="1" smtClean="0">
                            <a:latin typeface="Cambria Math"/>
                            <a:ea typeface="Cambria Math"/>
                            <a:cs typeface="Times New Roman" pitchFamily="18" charset="0"/>
                          </a:rPr>
                          <m:t>𝑦𝑥</m:t>
                        </m:r>
                      </m:sub>
                    </m:sSub>
                  </m:oMath>
                </a14:m>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This is also termed in signal processing as the optimal Wiener filter. The above can be generalized in the case of complex vectors by replacing the transpose by the </a:t>
                </a:r>
                <a:r>
                  <a:rPr lang="en-US" sz="2400" dirty="0" err="1" smtClean="0">
                    <a:latin typeface="Times New Roman" pitchFamily="18" charset="0"/>
                    <a:cs typeface="Times New Roman" pitchFamily="18" charset="0"/>
                  </a:rPr>
                  <a:t>Hermitian</a:t>
                </a:r>
                <a:r>
                  <a:rPr lang="en-US" sz="2400" dirty="0" smtClean="0">
                    <a:latin typeface="Times New Roman" pitchFamily="18" charset="0"/>
                    <a:cs typeface="Times New Roman" pitchFamily="18" charset="0"/>
                  </a:rPr>
                  <a:t> operation.</a:t>
                </a:r>
                <a:r>
                  <a:rPr lang="en-US" sz="2400" dirty="0"/>
                  <a:t> </a:t>
                </a:r>
                <a:r>
                  <a:rPr lang="en-US" sz="2400" dirty="0">
                    <a:latin typeface="Times New Roman" pitchFamily="18" charset="0"/>
                    <a:cs typeface="Times New Roman" pitchFamily="18" charset="0"/>
                  </a:rPr>
                  <a:t>Hence, the MMSE estimate of </a:t>
                </a:r>
                <a:r>
                  <a:rPr lang="en-US" sz="2400" i="1" dirty="0">
                    <a:latin typeface="Times New Roman" pitchFamily="18" charset="0"/>
                    <a:cs typeface="Times New Roman" pitchFamily="18" charset="0"/>
                  </a:rPr>
                  <a:t>x</a:t>
                </a:r>
                <a:r>
                  <a:rPr lang="en-US" sz="2400" dirty="0">
                    <a:latin typeface="Times New Roman" pitchFamily="18" charset="0"/>
                    <a:cs typeface="Times New Roman" pitchFamily="18" charset="0"/>
                  </a:rPr>
                  <a:t> is given </a:t>
                </a:r>
                <a:r>
                  <a:rPr lang="en-US" sz="24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acc>
                        <m:accPr>
                          <m:chr m:val="̃"/>
                          <m:ctrlPr>
                            <a:rPr lang="en-US" sz="2400" b="0" i="1" smtClean="0">
                              <a:latin typeface="Cambria Math"/>
                              <a:cs typeface="Times New Roman" pitchFamily="18" charset="0"/>
                            </a:rPr>
                          </m:ctrlPr>
                        </m:accPr>
                        <m:e>
                          <m:sSub>
                            <m:sSubPr>
                              <m:ctrlPr>
                                <a:rPr lang="en-US" sz="2400" b="0" i="1" smtClean="0">
                                  <a:latin typeface="Cambria Math"/>
                                  <a:cs typeface="Times New Roman" pitchFamily="18" charset="0"/>
                                </a:rPr>
                              </m:ctrlPr>
                            </m:sSubPr>
                            <m:e>
                              <m:r>
                                <a:rPr lang="en-US" sz="2400" b="0" i="1" smtClean="0">
                                  <a:latin typeface="Cambria Math"/>
                                  <a:cs typeface="Times New Roman" pitchFamily="18" charset="0"/>
                                </a:rPr>
                                <m:t>𝐱</m:t>
                              </m:r>
                            </m:e>
                            <m:sub>
                              <m:r>
                                <a:rPr lang="en-US" sz="2400" b="0" i="1" smtClean="0">
                                  <a:latin typeface="Cambria Math"/>
                                  <a:cs typeface="Times New Roman" pitchFamily="18" charset="0"/>
                                </a:rPr>
                                <m:t>𝑀𝑀𝑆𝐸</m:t>
                              </m:r>
                            </m:sub>
                          </m:sSub>
                        </m:e>
                      </m:acc>
                      <m:sSup>
                        <m:sSupPr>
                          <m:ctrlPr>
                            <a:rPr lang="en-US" sz="2400" b="0" i="1" smtClean="0">
                              <a:latin typeface="Cambria Math"/>
                              <a:cs typeface="Times New Roman" pitchFamily="18" charset="0"/>
                            </a:rPr>
                          </m:ctrlPr>
                        </m:sSupPr>
                        <m:e>
                          <m:r>
                            <a:rPr lang="en-US" sz="2400" b="0" i="1" smtClean="0">
                              <a:latin typeface="Cambria Math"/>
                              <a:cs typeface="Times New Roman" pitchFamily="18" charset="0"/>
                            </a:rPr>
                            <m:t>=</m:t>
                          </m:r>
                          <m:r>
                            <a:rPr lang="en-US" sz="2400" b="0" i="1" smtClean="0">
                              <a:latin typeface="Cambria Math"/>
                              <a:ea typeface="Cambria Math"/>
                              <a:cs typeface="Times New Roman" pitchFamily="18" charset="0"/>
                            </a:rPr>
                            <m:t>𝒄</m:t>
                          </m:r>
                        </m:e>
                        <m:sup>
                          <m:r>
                            <a:rPr lang="en-US" sz="2400" b="0" i="1" smtClean="0">
                              <a:latin typeface="Cambria Math"/>
                              <a:cs typeface="Times New Roman" pitchFamily="18" charset="0"/>
                            </a:rPr>
                            <m:t>𝐻</m:t>
                          </m:r>
                        </m:sup>
                      </m:sSup>
                      <m:r>
                        <a:rPr lang="en-US" sz="2400" b="0" i="1" smtClean="0">
                          <a:latin typeface="Cambria Math"/>
                          <a:cs typeface="Times New Roman" pitchFamily="18" charset="0"/>
                        </a:rPr>
                        <m:t>𝒚</m:t>
                      </m:r>
                      <m:r>
                        <a:rPr lang="en-US" sz="2400" b="0" i="1" smtClean="0">
                          <a:latin typeface="Cambria Math"/>
                          <a:cs typeface="Times New Roman" pitchFamily="18" charset="0"/>
                        </a:rPr>
                        <m:t>=</m:t>
                      </m:r>
                      <m:sSup>
                        <m:sSupPr>
                          <m:ctrlPr>
                            <a:rPr lang="en-US" sz="2400" b="0" i="1" smtClean="0">
                              <a:latin typeface="Cambria Math"/>
                              <a:cs typeface="Times New Roman" pitchFamily="18" charset="0"/>
                            </a:rPr>
                          </m:ctrlPr>
                        </m:sSupPr>
                        <m:e>
                          <m:d>
                            <m:dPr>
                              <m:ctrlPr>
                                <a:rPr lang="en-US" sz="2400" b="0" i="1" smtClean="0">
                                  <a:latin typeface="Cambria Math"/>
                                  <a:cs typeface="Times New Roman" pitchFamily="18" charset="0"/>
                                </a:rPr>
                              </m:ctrlPr>
                            </m:dPr>
                            <m:e>
                              <m:sSup>
                                <m:sSupPr>
                                  <m:ctrlPr>
                                    <a:rPr lang="en-US" sz="2400" b="0" i="1" smtClean="0">
                                      <a:latin typeface="Cambria Math"/>
                                      <a:cs typeface="Times New Roman" pitchFamily="18" charset="0"/>
                                    </a:rPr>
                                  </m:ctrlPr>
                                </m:sSupPr>
                                <m:e>
                                  <m:sSub>
                                    <m:sSubPr>
                                      <m:ctrlPr>
                                        <a:rPr lang="en-US" sz="2400" b="0" i="1" smtClean="0">
                                          <a:latin typeface="Cambria Math"/>
                                          <a:cs typeface="Times New Roman" pitchFamily="18" charset="0"/>
                                        </a:rPr>
                                      </m:ctrlPr>
                                    </m:sSubPr>
                                    <m:e>
                                      <m:r>
                                        <a:rPr lang="en-US" sz="2400" b="0" i="1" smtClean="0">
                                          <a:latin typeface="Cambria Math"/>
                                          <a:cs typeface="Times New Roman" pitchFamily="18" charset="0"/>
                                        </a:rPr>
                                        <m:t>𝑹</m:t>
                                      </m:r>
                                    </m:e>
                                    <m:sub>
                                      <m:r>
                                        <a:rPr lang="en-US" sz="2400" b="0" i="1" smtClean="0">
                                          <a:latin typeface="Cambria Math"/>
                                          <a:cs typeface="Times New Roman" pitchFamily="18" charset="0"/>
                                        </a:rPr>
                                        <m:t>𝑦𝑦</m:t>
                                      </m:r>
                                    </m:sub>
                                  </m:sSub>
                                </m:e>
                                <m:sup>
                                  <m:r>
                                    <a:rPr lang="en-US" sz="2400" b="0" i="1" smtClean="0">
                                      <a:latin typeface="Cambria Math"/>
                                      <a:cs typeface="Times New Roman" pitchFamily="18" charset="0"/>
                                    </a:rPr>
                                    <m:t>−1</m:t>
                                  </m:r>
                                </m:sup>
                              </m:sSup>
                              <m:sSub>
                                <m:sSubPr>
                                  <m:ctrlPr>
                                    <a:rPr lang="en-US" sz="2400" b="0" i="1" smtClean="0">
                                      <a:latin typeface="Cambria Math"/>
                                      <a:cs typeface="Times New Roman" pitchFamily="18" charset="0"/>
                                    </a:rPr>
                                  </m:ctrlPr>
                                </m:sSubPr>
                                <m:e>
                                  <m:r>
                                    <a:rPr lang="en-US" sz="2400" b="0" i="1" smtClean="0">
                                      <a:latin typeface="Cambria Math"/>
                                      <a:cs typeface="Times New Roman" pitchFamily="18" charset="0"/>
                                    </a:rPr>
                                    <m:t>𝑹</m:t>
                                  </m:r>
                                </m:e>
                                <m:sub>
                                  <m:r>
                                    <a:rPr lang="en-US" sz="2400" b="0" i="1" smtClean="0">
                                      <a:latin typeface="Cambria Math"/>
                                      <a:cs typeface="Times New Roman" pitchFamily="18" charset="0"/>
                                    </a:rPr>
                                    <m:t>𝑦𝑥</m:t>
                                  </m:r>
                                </m:sub>
                              </m:sSub>
                            </m:e>
                          </m:d>
                        </m:e>
                        <m:sup>
                          <m:r>
                            <a:rPr lang="en-US" sz="2400" b="0" i="1" smtClean="0">
                              <a:latin typeface="Cambria Math"/>
                              <a:cs typeface="Times New Roman" pitchFamily="18" charset="0"/>
                            </a:rPr>
                            <m:t>−1</m:t>
                          </m:r>
                        </m:sup>
                      </m:sSup>
                      <m:r>
                        <a:rPr lang="en-US" sz="2400" b="0" i="1" smtClean="0">
                          <a:latin typeface="Cambria Math"/>
                          <a:cs typeface="Times New Roman" pitchFamily="18" charset="0"/>
                        </a:rPr>
                        <m:t>𝒚</m:t>
                      </m:r>
                      <m:r>
                        <a:rPr lang="en-US" sz="2400" b="0" i="1" smtClean="0">
                          <a:latin typeface="Cambria Math"/>
                          <a:ea typeface="Cambria Math"/>
                          <a:cs typeface="Times New Roman" pitchFamily="18" charset="0"/>
                        </a:rPr>
                        <m:t>=</m:t>
                      </m:r>
                      <m:sSub>
                        <m:sSubPr>
                          <m:ctrlPr>
                            <a:rPr lang="en-US" sz="2400" b="0" i="1" smtClean="0">
                              <a:latin typeface="Cambria Math"/>
                              <a:ea typeface="Cambria Math"/>
                              <a:cs typeface="Times New Roman" pitchFamily="18" charset="0"/>
                            </a:rPr>
                          </m:ctrlPr>
                        </m:sSubPr>
                        <m:e>
                          <m:r>
                            <a:rPr lang="en-US" sz="2400" b="0" i="1" smtClean="0">
                              <a:latin typeface="Cambria Math"/>
                              <a:ea typeface="Cambria Math"/>
                              <a:cs typeface="Times New Roman" pitchFamily="18" charset="0"/>
                            </a:rPr>
                            <m:t>𝑹</m:t>
                          </m:r>
                        </m:e>
                        <m:sub>
                          <m:r>
                            <a:rPr lang="en-US" sz="2400" b="0" i="1" smtClean="0">
                              <a:latin typeface="Cambria Math"/>
                              <a:ea typeface="Cambria Math"/>
                              <a:cs typeface="Times New Roman" pitchFamily="18" charset="0"/>
                            </a:rPr>
                            <m:t>𝑥𝑦</m:t>
                          </m:r>
                        </m:sub>
                      </m:sSub>
                      <m:sSup>
                        <m:sSupPr>
                          <m:ctrlPr>
                            <a:rPr lang="en-US" sz="2400" b="0" i="1" smtClean="0">
                              <a:latin typeface="Cambria Math"/>
                              <a:ea typeface="Cambria Math"/>
                              <a:cs typeface="Times New Roman" pitchFamily="18" charset="0"/>
                            </a:rPr>
                          </m:ctrlPr>
                        </m:sSupPr>
                        <m:e>
                          <m:sSub>
                            <m:sSubPr>
                              <m:ctrlPr>
                                <a:rPr lang="en-US" sz="2400" b="0" i="1" smtClean="0">
                                  <a:latin typeface="Cambria Math"/>
                                  <a:ea typeface="Cambria Math"/>
                                  <a:cs typeface="Times New Roman" pitchFamily="18" charset="0"/>
                                </a:rPr>
                              </m:ctrlPr>
                            </m:sSubPr>
                            <m:e>
                              <m:r>
                                <a:rPr lang="en-US" sz="2400" b="0" i="1" smtClean="0">
                                  <a:latin typeface="Cambria Math"/>
                                  <a:ea typeface="Cambria Math"/>
                                  <a:cs typeface="Times New Roman" pitchFamily="18" charset="0"/>
                                </a:rPr>
                                <m:t>𝑹</m:t>
                              </m:r>
                            </m:e>
                            <m:sub>
                              <m:r>
                                <a:rPr lang="en-US" sz="2400" b="0" i="1" smtClean="0">
                                  <a:latin typeface="Cambria Math"/>
                                  <a:ea typeface="Cambria Math"/>
                                  <a:cs typeface="Times New Roman" pitchFamily="18" charset="0"/>
                                </a:rPr>
                                <m:t>𝑦𝑦</m:t>
                              </m:r>
                            </m:sub>
                          </m:sSub>
                        </m:e>
                        <m:sup>
                          <m:r>
                            <a:rPr lang="en-US" sz="2400" b="0" i="1" smtClean="0">
                              <a:latin typeface="Cambria Math"/>
                              <a:ea typeface="Cambria Math"/>
                              <a:cs typeface="Times New Roman" pitchFamily="18" charset="0"/>
                            </a:rPr>
                            <m:t>−1</m:t>
                          </m:r>
                        </m:sup>
                      </m:sSup>
                      <m:r>
                        <a:rPr lang="en-US" sz="2400" b="0" i="1" smtClean="0">
                          <a:latin typeface="Cambria Math"/>
                          <a:ea typeface="Cambria Math"/>
                          <a:cs typeface="Times New Roman" pitchFamily="18" charset="0"/>
                        </a:rPr>
                        <m:t>𝒚</m:t>
                      </m:r>
                    </m:oMath>
                  </m:oMathPara>
                </a14:m>
                <a:endParaRPr lang="en-IN" sz="2400" dirty="0" smtClean="0">
                  <a:latin typeface="Times New Roman" pitchFamily="18" charset="0"/>
                  <a:cs typeface="Times New Roman" pitchFamily="18" charset="0"/>
                </a:endParaRPr>
              </a:p>
              <a:p>
                <a:pPr algn="just">
                  <a:buFont typeface="Wingdings" pitchFamily="2" charset="2"/>
                  <a:buChar char="Ø"/>
                </a:pPr>
                <a:r>
                  <a:rPr lang="en-US" sz="2400" dirty="0">
                    <a:latin typeface="Times New Roman" pitchFamily="18" charset="0"/>
                    <a:cs typeface="Times New Roman" pitchFamily="18" charset="0"/>
                  </a:rPr>
                  <a:t>We now compute the MMSE receiver for the MIMO wireless system. Consider again the MIMO system model given </a:t>
                </a:r>
                <a:r>
                  <a:rPr lang="en-US" sz="24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r>
                        <a:rPr lang="en-IN" sz="2400" i="1" smtClean="0">
                          <a:latin typeface="Cambria Math"/>
                          <a:cs typeface="Times New Roman" pitchFamily="18" charset="0"/>
                        </a:rPr>
                        <m:t>𝒚</m:t>
                      </m:r>
                      <m:r>
                        <a:rPr lang="en-IN" sz="2400" i="1" smtClean="0">
                          <a:latin typeface="Cambria Math"/>
                          <a:ea typeface="Cambria Math"/>
                          <a:cs typeface="Times New Roman" pitchFamily="18" charset="0"/>
                        </a:rPr>
                        <m:t>=</m:t>
                      </m:r>
                      <m:r>
                        <a:rPr lang="en-IN" sz="2400" i="1" smtClean="0">
                          <a:latin typeface="Cambria Math"/>
                          <a:ea typeface="Cambria Math"/>
                          <a:cs typeface="Times New Roman" pitchFamily="18" charset="0"/>
                        </a:rPr>
                        <m:t>𝑯</m:t>
                      </m:r>
                      <m:r>
                        <a:rPr lang="en-IN" sz="2400" i="1" smtClean="0">
                          <a:latin typeface="Cambria Math"/>
                          <a:ea typeface="Cambria Math"/>
                          <a:cs typeface="Times New Roman" pitchFamily="18" charset="0"/>
                        </a:rPr>
                        <m:t>𝐱</m:t>
                      </m:r>
                      <m:r>
                        <a:rPr lang="en-IN" sz="2400" i="1" smtClean="0">
                          <a:latin typeface="Cambria Math"/>
                          <a:ea typeface="Cambria Math"/>
                          <a:cs typeface="Times New Roman" pitchFamily="18" charset="0"/>
                        </a:rPr>
                        <m:t>+</m:t>
                      </m:r>
                      <m:r>
                        <a:rPr lang="en-IN" sz="2400" i="1" smtClean="0">
                          <a:latin typeface="Cambria Math"/>
                          <a:ea typeface="Cambria Math"/>
                          <a:cs typeface="Times New Roman" pitchFamily="18" charset="0"/>
                        </a:rPr>
                        <m:t>𝒏</m:t>
                      </m:r>
                    </m:oMath>
                  </m:oMathPara>
                </a14:m>
                <a:endParaRPr lang="en-IN" sz="2400" dirty="0" smtClean="0">
                  <a:latin typeface="Times New Roman" pitchFamily="18" charset="0"/>
                  <a:cs typeface="Times New Roman" pitchFamily="18" charset="0"/>
                </a:endParaRPr>
              </a:p>
              <a:p>
                <a:pPr algn="just">
                  <a:buFont typeface="Wingdings" pitchFamily="2" charset="2"/>
                  <a:buChar char="Ø"/>
                </a:pPr>
                <a:r>
                  <a:rPr lang="en-US" sz="2400" dirty="0">
                    <a:latin typeface="Times New Roman" pitchFamily="18" charset="0"/>
                    <a:cs typeface="Times New Roman" pitchFamily="18" charset="0"/>
                  </a:rPr>
                  <a:t>Let the transmit symbols </a:t>
                </a:r>
                <a14:m>
                  <m:oMath xmlns:m="http://schemas.openxmlformats.org/officeDocument/2006/math">
                    <m:sSub>
                      <m:sSubPr>
                        <m:ctrlPr>
                          <a:rPr lang="en-US" sz="2400" i="1" smtClean="0">
                            <a:latin typeface="Cambria Math"/>
                            <a:cs typeface="Times New Roman" pitchFamily="18" charset="0"/>
                          </a:rPr>
                        </m:ctrlPr>
                      </m:sSubPr>
                      <m:e>
                        <m:r>
                          <a:rPr lang="en-US" sz="2400" b="0" i="1" smtClean="0">
                            <a:latin typeface="Cambria Math"/>
                            <a:cs typeface="Times New Roman" pitchFamily="18" charset="0"/>
                          </a:rPr>
                          <m:t>𝑥</m:t>
                        </m:r>
                      </m:e>
                      <m:sub>
                        <m:r>
                          <a:rPr lang="en-US" sz="2400" b="0" i="1" smtClean="0">
                            <a:latin typeface="Cambria Math"/>
                            <a:cs typeface="Times New Roman" pitchFamily="18" charset="0"/>
                          </a:rPr>
                          <m:t>𝑖</m:t>
                        </m:r>
                      </m:sub>
                    </m:sSub>
                    <m:r>
                      <a:rPr lang="en-US" sz="2400" b="0" i="1" smtClean="0">
                        <a:latin typeface="Cambria Math"/>
                        <a:cs typeface="Times New Roman" pitchFamily="18" charset="0"/>
                      </a:rPr>
                      <m:t>,1</m:t>
                    </m:r>
                    <m:r>
                      <a:rPr lang="en-US" sz="2400" b="0" i="1" smtClean="0">
                        <a:latin typeface="Cambria Math"/>
                        <a:ea typeface="Cambria Math"/>
                        <a:cs typeface="Times New Roman" pitchFamily="18" charset="0"/>
                      </a:rPr>
                      <m:t>≤</m:t>
                    </m:r>
                    <m:r>
                      <a:rPr lang="en-US" sz="2400" b="0" i="1" smtClean="0">
                        <a:latin typeface="Cambria Math"/>
                        <a:ea typeface="Cambria Math"/>
                        <a:cs typeface="Times New Roman" pitchFamily="18" charset="0"/>
                      </a:rPr>
                      <m:t>𝑖</m:t>
                    </m:r>
                    <m:r>
                      <a:rPr lang="en-US" sz="2400" b="0" i="1" smtClean="0">
                        <a:latin typeface="Cambria Math"/>
                        <a:ea typeface="Cambria Math"/>
                        <a:cs typeface="Times New Roman" pitchFamily="18" charset="0"/>
                      </a:rPr>
                      <m:t>≤</m:t>
                    </m:r>
                    <m:r>
                      <a:rPr lang="en-US" sz="2400" b="0" i="1" smtClean="0">
                        <a:latin typeface="Cambria Math"/>
                        <a:ea typeface="Cambria Math"/>
                        <a:cs typeface="Times New Roman" pitchFamily="18" charset="0"/>
                      </a:rPr>
                      <m:t>𝑡</m:t>
                    </m:r>
                  </m:oMath>
                </a14:m>
                <a:r>
                  <a:rPr lang="en-US" sz="2400" dirty="0" smtClean="0">
                    <a:latin typeface="Times New Roman" pitchFamily="18" charset="0"/>
                    <a:cs typeface="Times New Roman" pitchFamily="18" charset="0"/>
                  </a:rPr>
                  <a:t> be </a:t>
                </a:r>
                <a:r>
                  <a:rPr lang="en-US" sz="2400" dirty="0">
                    <a:latin typeface="Times New Roman" pitchFamily="18" charset="0"/>
                    <a:cs typeface="Times New Roman" pitchFamily="18" charset="0"/>
                  </a:rPr>
                  <a:t>such that each is of </a:t>
                </a:r>
                <a:r>
                  <a:rPr lang="en-US" sz="2400" dirty="0" smtClean="0">
                    <a:latin typeface="Times New Roman" pitchFamily="18" charset="0"/>
                    <a:cs typeface="Times New Roman" pitchFamily="18" charset="0"/>
                  </a:rPr>
                  <a:t>power</a:t>
                </a:r>
                <a14:m>
                  <m:oMath xmlns:m="http://schemas.openxmlformats.org/officeDocument/2006/math">
                    <m:sSub>
                      <m:sSubPr>
                        <m:ctrlPr>
                          <a:rPr lang="en-US" sz="2400" i="1" smtClean="0">
                            <a:latin typeface="Cambria Math"/>
                            <a:cs typeface="Times New Roman" pitchFamily="18" charset="0"/>
                          </a:rPr>
                        </m:ctrlPr>
                      </m:sSubPr>
                      <m:e>
                        <m:r>
                          <a:rPr lang="en-US" sz="2400" b="0" i="1" smtClean="0">
                            <a:latin typeface="Cambria Math"/>
                            <a:cs typeface="Times New Roman" pitchFamily="18" charset="0"/>
                          </a:rPr>
                          <m:t> </m:t>
                        </m:r>
                        <m:r>
                          <a:rPr lang="en-US" sz="2400" b="0" i="1" smtClean="0">
                            <a:latin typeface="Cambria Math"/>
                            <a:cs typeface="Times New Roman" pitchFamily="18" charset="0"/>
                          </a:rPr>
                          <m:t>𝑃</m:t>
                        </m:r>
                      </m:e>
                      <m:sub>
                        <m:r>
                          <a:rPr lang="en-US" sz="2400" b="0" i="1" smtClean="0">
                            <a:latin typeface="Cambria Math"/>
                            <a:cs typeface="Times New Roman" pitchFamily="18" charset="0"/>
                          </a:rPr>
                          <m:t>𝑑</m:t>
                        </m:r>
                      </m:sub>
                    </m:sSub>
                    <m:r>
                      <a:rPr lang="en-US" sz="2400" b="0" i="1" smtClean="0">
                        <a:latin typeface="Cambria Math"/>
                        <a:cs typeface="Times New Roman" pitchFamily="18" charset="0"/>
                      </a:rPr>
                      <m:t>,</m:t>
                    </m:r>
                    <m:r>
                      <a:rPr lang="en-US" sz="2400" b="0" i="1" smtClean="0">
                        <a:latin typeface="Cambria Math"/>
                        <a:cs typeface="Times New Roman" pitchFamily="18" charset="0"/>
                      </a:rPr>
                      <m:t>𝑖</m:t>
                    </m:r>
                    <m:r>
                      <a:rPr lang="en-US" sz="2400" b="0" i="1" smtClean="0">
                        <a:latin typeface="Cambria Math"/>
                        <a:cs typeface="Times New Roman" pitchFamily="18" charset="0"/>
                      </a:rPr>
                      <m:t>.</m:t>
                    </m:r>
                    <m:r>
                      <a:rPr lang="en-US" sz="2400" b="0" i="1" smtClean="0">
                        <a:latin typeface="Cambria Math"/>
                        <a:cs typeface="Times New Roman" pitchFamily="18" charset="0"/>
                      </a:rPr>
                      <m:t>𝑒</m:t>
                    </m:r>
                    <m:r>
                      <a:rPr lang="en-US" sz="2400" b="0" i="1" smtClean="0">
                        <a:latin typeface="Cambria Math"/>
                        <a:cs typeface="Times New Roman" pitchFamily="18" charset="0"/>
                      </a:rPr>
                      <m:t>.,</m:t>
                    </m:r>
                    <m:r>
                      <a:rPr lang="en-US" sz="2400" b="0" i="1" smtClean="0">
                        <a:latin typeface="Cambria Math"/>
                        <a:cs typeface="Times New Roman" pitchFamily="18" charset="0"/>
                      </a:rPr>
                      <m:t>𝐸</m:t>
                    </m:r>
                    <m:d>
                      <m:dPr>
                        <m:begChr m:val="{"/>
                        <m:endChr m:val="}"/>
                        <m:ctrlPr>
                          <a:rPr lang="en-US" sz="2400" b="0" i="1" smtClean="0">
                            <a:latin typeface="Cambria Math"/>
                            <a:cs typeface="Times New Roman" pitchFamily="18" charset="0"/>
                          </a:rPr>
                        </m:ctrlPr>
                      </m:dPr>
                      <m:e>
                        <m:sSup>
                          <m:sSupPr>
                            <m:ctrlPr>
                              <a:rPr lang="en-US" sz="2400" b="0" i="1" smtClean="0">
                                <a:latin typeface="Cambria Math"/>
                                <a:cs typeface="Times New Roman" pitchFamily="18" charset="0"/>
                              </a:rPr>
                            </m:ctrlPr>
                          </m:sSupPr>
                          <m:e>
                            <m:d>
                              <m:dPr>
                                <m:begChr m:val="|"/>
                                <m:endChr m:val="|"/>
                                <m:ctrlPr>
                                  <a:rPr lang="en-US" sz="2400" b="0" i="1" smtClean="0">
                                    <a:latin typeface="Cambria Math"/>
                                    <a:cs typeface="Times New Roman" pitchFamily="18" charset="0"/>
                                  </a:rPr>
                                </m:ctrlPr>
                              </m:dPr>
                              <m:e>
                                <m:sSub>
                                  <m:sSubPr>
                                    <m:ctrlPr>
                                      <a:rPr lang="en-US" sz="2400" b="0" i="1" smtClean="0">
                                        <a:latin typeface="Cambria Math"/>
                                        <a:cs typeface="Times New Roman" pitchFamily="18" charset="0"/>
                                      </a:rPr>
                                    </m:ctrlPr>
                                  </m:sSubPr>
                                  <m:e>
                                    <m:r>
                                      <a:rPr lang="en-US" sz="2400" b="0" i="1" smtClean="0">
                                        <a:latin typeface="Cambria Math"/>
                                        <a:cs typeface="Times New Roman" pitchFamily="18" charset="0"/>
                                      </a:rPr>
                                      <m:t>𝑥</m:t>
                                    </m:r>
                                  </m:e>
                                  <m:sub>
                                    <m:r>
                                      <a:rPr lang="en-US" sz="2400" b="0" i="1" smtClean="0">
                                        <a:latin typeface="Cambria Math"/>
                                        <a:cs typeface="Times New Roman" pitchFamily="18" charset="0"/>
                                      </a:rPr>
                                      <m:t>𝑖</m:t>
                                    </m:r>
                                  </m:sub>
                                </m:sSub>
                              </m:e>
                            </m:d>
                          </m:e>
                          <m:sup>
                            <m:r>
                              <a:rPr lang="en-US" sz="2400" b="0" i="1" smtClean="0">
                                <a:latin typeface="Cambria Math"/>
                                <a:cs typeface="Times New Roman" pitchFamily="18" charset="0"/>
                              </a:rPr>
                              <m:t>2</m:t>
                            </m:r>
                          </m:sup>
                        </m:sSup>
                      </m:e>
                    </m:d>
                    <m:r>
                      <a:rPr lang="en-US" sz="2400" b="0" i="1" smtClean="0">
                        <a:latin typeface="Cambria Math"/>
                        <a:ea typeface="Cambria Math"/>
                        <a:cs typeface="Times New Roman" pitchFamily="18" charset="0"/>
                      </a:rPr>
                      <m:t>=</m:t>
                    </m:r>
                    <m:sSub>
                      <m:sSubPr>
                        <m:ctrlPr>
                          <a:rPr lang="en-US" sz="2400" b="0" i="1" smtClean="0">
                            <a:latin typeface="Cambria Math"/>
                            <a:ea typeface="Cambria Math"/>
                            <a:cs typeface="Times New Roman" pitchFamily="18" charset="0"/>
                          </a:rPr>
                        </m:ctrlPr>
                      </m:sSubPr>
                      <m:e>
                        <m:r>
                          <a:rPr lang="en-US" sz="2400" b="0" i="1" smtClean="0">
                            <a:latin typeface="Cambria Math"/>
                            <a:ea typeface="Cambria Math"/>
                            <a:cs typeface="Times New Roman" pitchFamily="18" charset="0"/>
                          </a:rPr>
                          <m:t>𝑃</m:t>
                        </m:r>
                      </m:e>
                      <m:sub>
                        <m:r>
                          <a:rPr lang="en-US" sz="2400" b="0" i="1" smtClean="0">
                            <a:latin typeface="Cambria Math"/>
                            <a:ea typeface="Cambria Math"/>
                            <a:cs typeface="Times New Roman" pitchFamily="18" charset="0"/>
                          </a:rPr>
                          <m:t>𝑑</m:t>
                        </m:r>
                      </m:sub>
                    </m:sSub>
                  </m:oMath>
                </a14:m>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with elements on different transmit antennas being </a:t>
                </a:r>
                <a:r>
                  <a:rPr lang="en-US" sz="2400" dirty="0" smtClean="0">
                    <a:latin typeface="Times New Roman" pitchFamily="18" charset="0"/>
                    <a:cs typeface="Times New Roman" pitchFamily="18" charset="0"/>
                  </a:rPr>
                  <a:t>uncorrelated,</a:t>
                </a:r>
                <a14:m>
                  <m:oMath xmlns:m="http://schemas.openxmlformats.org/officeDocument/2006/math">
                    <m:r>
                      <a:rPr lang="en-US" sz="2400" b="0" i="1" smtClean="0">
                        <a:latin typeface="Cambria Math"/>
                        <a:cs typeface="Times New Roman" pitchFamily="18" charset="0"/>
                      </a:rPr>
                      <m:t>𝑖</m:t>
                    </m:r>
                    <m:r>
                      <a:rPr lang="en-US" sz="2400" b="0" i="1" smtClean="0">
                        <a:latin typeface="Cambria Math"/>
                        <a:cs typeface="Times New Roman" pitchFamily="18" charset="0"/>
                      </a:rPr>
                      <m:t>.</m:t>
                    </m:r>
                    <m:r>
                      <a:rPr lang="en-US" sz="2400" b="0" i="1" smtClean="0">
                        <a:latin typeface="Cambria Math"/>
                        <a:cs typeface="Times New Roman" pitchFamily="18" charset="0"/>
                      </a:rPr>
                      <m:t>𝑒</m:t>
                    </m:r>
                    <m:r>
                      <a:rPr lang="en-US" sz="2400" b="0" i="1" smtClean="0">
                        <a:latin typeface="Cambria Math"/>
                        <a:cs typeface="Times New Roman" pitchFamily="18" charset="0"/>
                      </a:rPr>
                      <m:t>.,</m:t>
                    </m:r>
                    <m:r>
                      <a:rPr lang="en-US" sz="2400" b="0" i="1" smtClean="0">
                        <a:latin typeface="Cambria Math"/>
                        <a:cs typeface="Times New Roman" pitchFamily="18" charset="0"/>
                      </a:rPr>
                      <m:t>𝐸</m:t>
                    </m:r>
                    <m:d>
                      <m:dPr>
                        <m:begChr m:val="{"/>
                        <m:endChr m:val="}"/>
                        <m:ctrlPr>
                          <a:rPr lang="en-US" sz="2400" b="0" i="1" smtClean="0">
                            <a:latin typeface="Cambria Math"/>
                            <a:cs typeface="Times New Roman" pitchFamily="18" charset="0"/>
                          </a:rPr>
                        </m:ctrlPr>
                      </m:dPr>
                      <m:e>
                        <m:sSub>
                          <m:sSubPr>
                            <m:ctrlPr>
                              <a:rPr lang="en-US" sz="2400" b="0" i="1" smtClean="0">
                                <a:latin typeface="Cambria Math"/>
                                <a:cs typeface="Times New Roman" pitchFamily="18" charset="0"/>
                              </a:rPr>
                            </m:ctrlPr>
                          </m:sSubPr>
                          <m:e>
                            <m:r>
                              <a:rPr lang="en-US" sz="2400" b="0" i="1" smtClean="0">
                                <a:latin typeface="Cambria Math"/>
                                <a:cs typeface="Times New Roman" pitchFamily="18" charset="0"/>
                              </a:rPr>
                              <m:t>𝑥</m:t>
                            </m:r>
                          </m:e>
                          <m:sub>
                            <m:r>
                              <a:rPr lang="en-US" sz="2400" b="0" i="1" smtClean="0">
                                <a:latin typeface="Cambria Math"/>
                                <a:cs typeface="Times New Roman" pitchFamily="18" charset="0"/>
                              </a:rPr>
                              <m:t>𝑖</m:t>
                            </m:r>
                          </m:sub>
                        </m:sSub>
                        <m:sSubSup>
                          <m:sSubSupPr>
                            <m:ctrlPr>
                              <a:rPr lang="en-US" sz="2400" b="0" i="1" smtClean="0">
                                <a:latin typeface="Cambria Math"/>
                                <a:cs typeface="Times New Roman" pitchFamily="18" charset="0"/>
                              </a:rPr>
                            </m:ctrlPr>
                          </m:sSubSupPr>
                          <m:e>
                            <m:sSub>
                              <m:sSubPr>
                                <m:ctrlPr>
                                  <a:rPr lang="en-US" sz="2400" b="0" i="1" smtClean="0">
                                    <a:latin typeface="Cambria Math"/>
                                    <a:cs typeface="Times New Roman" pitchFamily="18" charset="0"/>
                                  </a:rPr>
                                </m:ctrlPr>
                              </m:sSubPr>
                              <m:e>
                                <m:r>
                                  <a:rPr lang="en-US" sz="2400" b="0" i="1" smtClean="0">
                                    <a:latin typeface="Cambria Math"/>
                                    <a:cs typeface="Times New Roman" pitchFamily="18" charset="0"/>
                                  </a:rPr>
                                  <m:t>𝑥</m:t>
                                </m:r>
                              </m:e>
                              <m:sub>
                                <m:r>
                                  <a:rPr lang="en-US" sz="2400" b="0" i="1" smtClean="0">
                                    <a:latin typeface="Cambria Math"/>
                                    <a:cs typeface="Times New Roman" pitchFamily="18" charset="0"/>
                                  </a:rPr>
                                  <m:t>𝑗</m:t>
                                </m:r>
                              </m:sub>
                            </m:sSub>
                          </m:e>
                          <m:sub/>
                          <m:sup>
                            <m:r>
                              <a:rPr lang="en-US" sz="2400" b="0" i="1" smtClean="0">
                                <a:latin typeface="Cambria Math"/>
                                <a:ea typeface="Cambria Math"/>
                                <a:cs typeface="Times New Roman" pitchFamily="18" charset="0"/>
                              </a:rPr>
                              <m:t>∗</m:t>
                            </m:r>
                          </m:sup>
                        </m:sSubSup>
                      </m:e>
                    </m:d>
                    <m:r>
                      <a:rPr lang="en-US" sz="2400" b="0" i="1" smtClean="0">
                        <a:latin typeface="Cambria Math"/>
                        <a:cs typeface="Times New Roman" pitchFamily="18" charset="0"/>
                      </a:rPr>
                      <m:t>=0 </m:t>
                    </m:r>
                    <m:r>
                      <m:rPr>
                        <m:sty m:val="p"/>
                      </m:rPr>
                      <a:rPr lang="en-US" sz="2400" b="0" i="0" smtClean="0">
                        <a:latin typeface="Cambria Math"/>
                        <a:cs typeface="Times New Roman" pitchFamily="18" charset="0"/>
                      </a:rPr>
                      <m:t>when</m:t>
                    </m:r>
                    <m:r>
                      <a:rPr lang="en-US" sz="2400" b="0" i="0" smtClean="0">
                        <a:latin typeface="Cambria Math"/>
                        <a:cs typeface="Times New Roman" pitchFamily="18" charset="0"/>
                      </a:rPr>
                      <m:t> </m:t>
                    </m:r>
                    <m:r>
                      <a:rPr lang="en-US" sz="2400" b="0" i="1" smtClean="0">
                        <a:latin typeface="Cambria Math"/>
                        <a:cs typeface="Times New Roman" pitchFamily="18" charset="0"/>
                      </a:rPr>
                      <m:t>𝑖</m:t>
                    </m:r>
                    <m:r>
                      <a:rPr lang="en-US" sz="2400" b="0" i="1" smtClean="0">
                        <a:latin typeface="Cambria Math"/>
                        <a:ea typeface="Cambria Math"/>
                        <a:cs typeface="Times New Roman" pitchFamily="18" charset="0"/>
                      </a:rPr>
                      <m:t>≠</m:t>
                    </m:r>
                    <m:r>
                      <a:rPr lang="en-US" sz="2400" b="0" i="1" smtClean="0">
                        <a:latin typeface="Cambria Math"/>
                        <a:ea typeface="Cambria Math"/>
                        <a:cs typeface="Times New Roman" pitchFamily="18" charset="0"/>
                      </a:rPr>
                      <m:t>𝑗</m:t>
                    </m:r>
                  </m:oMath>
                </a14:m>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Hence, the covariance </a:t>
                </a:r>
                <a14:m>
                  <m:oMath xmlns:m="http://schemas.openxmlformats.org/officeDocument/2006/math">
                    <m:sSub>
                      <m:sSubPr>
                        <m:ctrlPr>
                          <a:rPr lang="en-US" sz="2400" i="1" smtClean="0">
                            <a:latin typeface="Cambria Math"/>
                            <a:cs typeface="Times New Roman" pitchFamily="18" charset="0"/>
                          </a:rPr>
                        </m:ctrlPr>
                      </m:sSubPr>
                      <m:e>
                        <m:r>
                          <a:rPr lang="en-US" sz="2400" i="1" smtClean="0">
                            <a:latin typeface="Cambria Math"/>
                            <a:cs typeface="Times New Roman" pitchFamily="18" charset="0"/>
                          </a:rPr>
                          <m:t>𝑹</m:t>
                        </m:r>
                      </m:e>
                      <m:sub>
                        <m:r>
                          <a:rPr lang="en-US" sz="2400" b="0" i="1" smtClean="0">
                            <a:latin typeface="Cambria Math"/>
                            <a:cs typeface="Times New Roman" pitchFamily="18" charset="0"/>
                          </a:rPr>
                          <m:t>𝑥𝑥</m:t>
                        </m:r>
                      </m:sub>
                    </m:sSub>
                    <m:r>
                      <a:rPr lang="en-US" sz="2400" b="0" i="1" smtClean="0">
                        <a:latin typeface="Cambria Math"/>
                        <a:cs typeface="Times New Roman" pitchFamily="18" charset="0"/>
                      </a:rPr>
                      <m:t> </m:t>
                    </m:r>
                  </m:oMath>
                </a14:m>
                <a:r>
                  <a:rPr lang="en-US" sz="2400" dirty="0" smtClean="0">
                    <a:latin typeface="Times New Roman" pitchFamily="18" charset="0"/>
                    <a:cs typeface="Times New Roman" pitchFamily="18" charset="0"/>
                  </a:rPr>
                  <a:t>of </a:t>
                </a:r>
                <a:r>
                  <a:rPr lang="en-US" sz="2400" dirty="0">
                    <a:latin typeface="Times New Roman" pitchFamily="18" charset="0"/>
                    <a:cs typeface="Times New Roman" pitchFamily="18" charset="0"/>
                  </a:rPr>
                  <a:t>the transmit symbols is given </a:t>
                </a:r>
                <a:r>
                  <a:rPr lang="en-US" sz="24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a:cs typeface="Times New Roman" pitchFamily="18" charset="0"/>
                            </a:rPr>
                          </m:ctrlPr>
                        </m:sSubPr>
                        <m:e>
                          <m:r>
                            <a:rPr lang="en-US" sz="2400" i="1" smtClean="0">
                              <a:latin typeface="Cambria Math"/>
                              <a:cs typeface="Times New Roman" pitchFamily="18" charset="0"/>
                            </a:rPr>
                            <m:t>𝑹</m:t>
                          </m:r>
                        </m:e>
                        <m:sub>
                          <m:r>
                            <a:rPr lang="en-US" sz="2400" b="0" i="1" smtClean="0">
                              <a:latin typeface="Cambria Math"/>
                              <a:cs typeface="Times New Roman" pitchFamily="18" charset="0"/>
                            </a:rPr>
                            <m:t>𝑥𝑥</m:t>
                          </m:r>
                        </m:sub>
                      </m:sSub>
                      <m:r>
                        <a:rPr lang="en-US" sz="2400" i="1" smtClean="0">
                          <a:latin typeface="Cambria Math"/>
                          <a:ea typeface="Cambria Math"/>
                          <a:cs typeface="Times New Roman" pitchFamily="18" charset="0"/>
                        </a:rPr>
                        <m:t>=</m:t>
                      </m:r>
                      <m:r>
                        <a:rPr lang="en-US" sz="2400" b="0" i="1" smtClean="0">
                          <a:latin typeface="Cambria Math"/>
                          <a:ea typeface="Cambria Math"/>
                          <a:cs typeface="Times New Roman" pitchFamily="18" charset="0"/>
                        </a:rPr>
                        <m:t>𝐸</m:t>
                      </m:r>
                      <m:d>
                        <m:dPr>
                          <m:begChr m:val="{"/>
                          <m:endChr m:val="}"/>
                          <m:ctrlPr>
                            <a:rPr lang="en-US" sz="2400" b="0" i="1" smtClean="0">
                              <a:latin typeface="Cambria Math"/>
                              <a:ea typeface="Cambria Math"/>
                              <a:cs typeface="Times New Roman" pitchFamily="18" charset="0"/>
                            </a:rPr>
                          </m:ctrlPr>
                        </m:dPr>
                        <m:e>
                          <m:r>
                            <a:rPr lang="en-US" sz="2400" b="0" i="1" smtClean="0">
                              <a:latin typeface="Cambria Math"/>
                              <a:ea typeface="Cambria Math"/>
                              <a:cs typeface="Times New Roman" pitchFamily="18" charset="0"/>
                            </a:rPr>
                            <m:t>𝐱</m:t>
                          </m:r>
                          <m:sSup>
                            <m:sSupPr>
                              <m:ctrlPr>
                                <a:rPr lang="en-US" sz="2400" b="0" i="1" smtClean="0">
                                  <a:latin typeface="Cambria Math"/>
                                  <a:ea typeface="Cambria Math"/>
                                  <a:cs typeface="Times New Roman" pitchFamily="18" charset="0"/>
                                </a:rPr>
                              </m:ctrlPr>
                            </m:sSupPr>
                            <m:e>
                              <m:r>
                                <a:rPr lang="en-US" sz="2400" b="0" i="1" smtClean="0">
                                  <a:latin typeface="Cambria Math"/>
                                  <a:ea typeface="Cambria Math"/>
                                  <a:cs typeface="Times New Roman" pitchFamily="18" charset="0"/>
                                </a:rPr>
                                <m:t>𝐱</m:t>
                              </m:r>
                            </m:e>
                            <m:sup>
                              <m:r>
                                <a:rPr lang="en-US" sz="2400" b="0" i="1" smtClean="0">
                                  <a:latin typeface="Cambria Math"/>
                                  <a:ea typeface="Cambria Math"/>
                                  <a:cs typeface="Times New Roman" pitchFamily="18" charset="0"/>
                                </a:rPr>
                                <m:t>𝐻</m:t>
                              </m:r>
                            </m:sup>
                          </m:sSup>
                        </m:e>
                      </m:d>
                    </m:oMath>
                  </m:oMathPara>
                </a14:m>
                <a:endParaRPr lang="en-US" sz="2400" dirty="0" smtClean="0">
                  <a:latin typeface="Times New Roman" pitchFamily="18" charset="0"/>
                  <a:cs typeface="Times New Roman" pitchFamily="18" charset="0"/>
                </a:endParaRPr>
              </a:p>
              <a:p>
                <a:pPr marL="0" indent="0" algn="just">
                  <a:buNone/>
                </a:pPr>
                <a:endParaRPr lang="en-US" sz="24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7" y="923924"/>
                <a:ext cx="11614727" cy="5222875"/>
              </a:xfrm>
              <a:blipFill rotWithShape="1">
                <a:blip r:embed="rId4"/>
                <a:stretch>
                  <a:fillRect l="-735" t="-1168" r="-787"/>
                </a:stretch>
              </a:blipFill>
            </p:spPr>
            <p:txBody>
              <a:bodyPr/>
              <a:lstStyle/>
              <a:p>
                <a:r>
                  <a:rPr lang="en-IN">
                    <a:noFill/>
                  </a:rPr>
                  <a:t> </a:t>
                </a:r>
              </a:p>
            </p:txBody>
          </p:sp>
        </mc:Fallback>
      </mc:AlternateContent>
    </p:spTree>
    <p:extLst>
      <p:ext uri="{BB962C8B-B14F-4D97-AF65-F5344CB8AC3E}">
        <p14:creationId xmlns:p14="http://schemas.microsoft.com/office/powerpoint/2010/main" val="42220473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17/58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64392" y="962024"/>
                <a:ext cx="11699133" cy="5133975"/>
              </a:xfrm>
            </p:spPr>
            <p:txBody>
              <a:bodyPr>
                <a:normAutofit/>
              </a:bodyPr>
              <a:lstStyle/>
              <a:p>
                <a:pPr marL="0" indent="0">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rPr>
                          </m:ctrlPr>
                        </m:sSubPr>
                        <m:e>
                          <m:r>
                            <a:rPr lang="en-IN" sz="2000" i="1" smtClean="0">
                              <a:latin typeface="Cambria Math"/>
                            </a:rPr>
                            <m:t>𝑹</m:t>
                          </m:r>
                        </m:e>
                        <m:sub>
                          <m:r>
                            <a:rPr lang="en-US" sz="2000" b="0" i="1" smtClean="0">
                              <a:latin typeface="Cambria Math"/>
                            </a:rPr>
                            <m:t>𝑥𝑥</m:t>
                          </m:r>
                        </m:sub>
                      </m:sSub>
                      <m:r>
                        <a:rPr lang="en-US" sz="2000" b="0" i="1" smtClean="0">
                          <a:latin typeface="Cambria Math"/>
                        </a:rPr>
                        <m:t>=</m:t>
                      </m:r>
                      <m:r>
                        <a:rPr lang="en-US" sz="2000" b="0" i="1" smtClean="0">
                          <a:latin typeface="Cambria Math"/>
                        </a:rPr>
                        <m:t>𝐸</m:t>
                      </m:r>
                      <m:d>
                        <m:dPr>
                          <m:begChr m:val="{"/>
                          <m:endChr m:val="}"/>
                          <m:ctrlPr>
                            <a:rPr lang="en-US" sz="2000" b="0" i="1" smtClean="0">
                              <a:latin typeface="Cambria Math"/>
                            </a:rPr>
                          </m:ctrlPr>
                        </m:dPr>
                        <m:e>
                          <m:d>
                            <m:dPr>
                              <m:begChr m:val="["/>
                              <m:endChr m:val="]"/>
                              <m:ctrlPr>
                                <a:rPr lang="en-US" sz="2000" b="0" i="1" smtClean="0">
                                  <a:latin typeface="Cambria Math"/>
                                </a:rPr>
                              </m:ctrlPr>
                            </m:dPr>
                            <m:e>
                              <m:m>
                                <m:mPr>
                                  <m:mcs>
                                    <m:mc>
                                      <m:mcPr>
                                        <m:count m:val="1"/>
                                        <m:mcJc m:val="center"/>
                                      </m:mcPr>
                                    </m:mc>
                                  </m:mcs>
                                  <m:ctrlPr>
                                    <a:rPr lang="en-US" sz="2000" b="0" i="1" smtClean="0">
                                      <a:latin typeface="Cambria Math"/>
                                    </a:rPr>
                                  </m:ctrlPr>
                                </m:mPr>
                                <m:mr>
                                  <m:e>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1</m:t>
                                        </m:r>
                                      </m:sub>
                                    </m:sSub>
                                  </m:e>
                                </m:mr>
                                <m:mr>
                                  <m:e>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2</m:t>
                                        </m:r>
                                      </m:sub>
                                    </m:sSub>
                                  </m:e>
                                </m:mr>
                                <m:mr>
                                  <m:e>
                                    <m:m>
                                      <m:mPr>
                                        <m:mcs>
                                          <m:mc>
                                            <m:mcPr>
                                              <m:count m:val="1"/>
                                              <m:mcJc m:val="center"/>
                                            </m:mcPr>
                                          </m:mc>
                                        </m:mcs>
                                        <m:ctrlPr>
                                          <a:rPr lang="en-US" sz="2000" b="0" i="1" smtClean="0">
                                            <a:latin typeface="Cambria Math"/>
                                          </a:rPr>
                                        </m:ctrlPr>
                                      </m:mPr>
                                      <m:mr>
                                        <m:e>
                                          <m:r>
                                            <m:rPr>
                                              <m:brk m:alnAt="7"/>
                                            </m:rPr>
                                            <a:rPr lang="en-US" sz="2000" b="0" i="1" smtClean="0">
                                              <a:latin typeface="Cambria Math"/>
                                            </a:rPr>
                                            <m:t>⋮</m:t>
                                          </m:r>
                                        </m:e>
                                      </m:mr>
                                      <m:mr>
                                        <m:e>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𝑡</m:t>
                                              </m:r>
                                            </m:sub>
                                          </m:sSub>
                                        </m:e>
                                      </m:mr>
                                    </m:m>
                                  </m:e>
                                </m:mr>
                              </m:m>
                            </m:e>
                          </m:d>
                          <m:d>
                            <m:dPr>
                              <m:begChr m:val="["/>
                              <m:endChr m:val="]"/>
                              <m:ctrlPr>
                                <a:rPr lang="en-US" sz="2000" b="0" i="1" smtClean="0">
                                  <a:latin typeface="Cambria Math"/>
                                </a:rPr>
                              </m:ctrlPr>
                            </m:dPr>
                            <m:e>
                              <m:m>
                                <m:mPr>
                                  <m:mcs>
                                    <m:mc>
                                      <m:mcPr>
                                        <m:count m:val="3"/>
                                        <m:mcJc m:val="center"/>
                                      </m:mcPr>
                                    </m:mc>
                                  </m:mcs>
                                  <m:ctrlPr>
                                    <a:rPr lang="en-US" sz="2000" b="0" i="1" smtClean="0">
                                      <a:latin typeface="Cambria Math"/>
                                    </a:rPr>
                                  </m:ctrlPr>
                                </m:mPr>
                                <m:mr>
                                  <m:e>
                                    <m:sSubSup>
                                      <m:sSubSupPr>
                                        <m:ctrlPr>
                                          <a:rPr lang="en-US" sz="2000" b="0" i="1" smtClean="0">
                                            <a:latin typeface="Cambria Math"/>
                                          </a:rPr>
                                        </m:ctrlPr>
                                      </m:sSubSupPr>
                                      <m:e>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1</m:t>
                                            </m:r>
                                          </m:sub>
                                        </m:sSub>
                                      </m:e>
                                      <m:sub/>
                                      <m:sup>
                                        <m:r>
                                          <a:rPr lang="en-US" sz="2000" b="0" i="1" smtClean="0">
                                            <a:latin typeface="Cambria Math"/>
                                            <a:ea typeface="Cambria Math"/>
                                          </a:rPr>
                                          <m:t>∗</m:t>
                                        </m:r>
                                      </m:sup>
                                    </m:sSubSup>
                                  </m:e>
                                  <m:e>
                                    <m:sSubSup>
                                      <m:sSubSupPr>
                                        <m:ctrlPr>
                                          <a:rPr lang="en-US" sz="2000" b="0" i="1" smtClean="0">
                                            <a:latin typeface="Cambria Math"/>
                                          </a:rPr>
                                        </m:ctrlPr>
                                      </m:sSubSupPr>
                                      <m:e>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2</m:t>
                                            </m:r>
                                          </m:sub>
                                        </m:sSub>
                                      </m:e>
                                      <m:sub/>
                                      <m:sup>
                                        <m:r>
                                          <a:rPr lang="en-US" sz="2000" b="0" i="1" smtClean="0">
                                            <a:latin typeface="Cambria Math"/>
                                            <a:ea typeface="Cambria Math"/>
                                          </a:rPr>
                                          <m:t>∗</m:t>
                                        </m:r>
                                      </m:sup>
                                    </m:sSubSup>
                                  </m:e>
                                  <m:e>
                                    <m:m>
                                      <m:mPr>
                                        <m:mcs>
                                          <m:mc>
                                            <m:mcPr>
                                              <m:count m:val="2"/>
                                              <m:mcJc m:val="center"/>
                                            </m:mcPr>
                                          </m:mc>
                                        </m:mcs>
                                        <m:ctrlPr>
                                          <a:rPr lang="en-US" sz="2000" b="0" i="1" smtClean="0">
                                            <a:latin typeface="Cambria Math"/>
                                          </a:rPr>
                                        </m:ctrlPr>
                                      </m:mPr>
                                      <m:mr>
                                        <m:e>
                                          <m:r>
                                            <m:rPr>
                                              <m:brk m:alnAt="7"/>
                                            </m:rPr>
                                            <a:rPr lang="en-US" sz="2000" b="0" i="1" smtClean="0">
                                              <a:latin typeface="Cambria Math"/>
                                            </a:rPr>
                                            <m:t>…</m:t>
                                          </m:r>
                                        </m:e>
                                        <m:e>
                                          <m:sSubSup>
                                            <m:sSubSupPr>
                                              <m:ctrlPr>
                                                <a:rPr lang="en-US" sz="2000" b="0" i="1" smtClean="0">
                                                  <a:latin typeface="Cambria Math"/>
                                                </a:rPr>
                                              </m:ctrlPr>
                                            </m:sSubSupPr>
                                            <m:e>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𝑡</m:t>
                                                  </m:r>
                                                </m:sub>
                                              </m:sSub>
                                            </m:e>
                                            <m:sub/>
                                            <m:sup>
                                              <m:r>
                                                <a:rPr lang="en-US" sz="2000" b="0" i="1" smtClean="0">
                                                  <a:latin typeface="Cambria Math"/>
                                                  <a:ea typeface="Cambria Math"/>
                                                </a:rPr>
                                                <m:t>∗</m:t>
                                              </m:r>
                                            </m:sup>
                                          </m:sSubSup>
                                        </m:e>
                                      </m:mr>
                                    </m:m>
                                  </m:e>
                                </m:mr>
                              </m:m>
                            </m:e>
                          </m:d>
                        </m:e>
                      </m:d>
                    </m:oMath>
                  </m:oMathPara>
                </a14:m>
                <a:endParaRPr lang="en-IN" sz="2000" dirty="0" smtClean="0"/>
              </a:p>
              <a:p>
                <a:pPr marL="0" indent="0">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rPr>
                        <m:t>=</m:t>
                      </m:r>
                      <m:d>
                        <m:dPr>
                          <m:begChr m:val="["/>
                          <m:endChr m:val="]"/>
                          <m:ctrlPr>
                            <a:rPr lang="en-IN" sz="2000" i="1" smtClean="0">
                              <a:latin typeface="Cambria Math"/>
                              <a:ea typeface="Cambria Math"/>
                            </a:rPr>
                          </m:ctrlPr>
                        </m:dPr>
                        <m:e>
                          <m:m>
                            <m:mPr>
                              <m:mcs>
                                <m:mc>
                                  <m:mcPr>
                                    <m:count m:val="3"/>
                                    <m:mcJc m:val="center"/>
                                  </m:mcPr>
                                </m:mc>
                              </m:mcs>
                              <m:ctrlPr>
                                <a:rPr lang="en-IN" sz="2000" i="1" smtClean="0">
                                  <a:latin typeface="Cambria Math"/>
                                  <a:ea typeface="Cambria Math"/>
                                </a:rPr>
                              </m:ctrlPr>
                            </m:mPr>
                            <m:mr>
                              <m:e>
                                <m:r>
                                  <m:rPr>
                                    <m:brk m:alnAt="7"/>
                                  </m:rPr>
                                  <a:rPr lang="en-US" sz="2000" b="0" i="1" smtClean="0">
                                    <a:latin typeface="Cambria Math"/>
                                    <a:ea typeface="Cambria Math"/>
                                  </a:rPr>
                                  <m:t>𝐸</m:t>
                                </m:r>
                                <m:d>
                                  <m:dPr>
                                    <m:begChr m:val="{"/>
                                    <m:endChr m:val="}"/>
                                    <m:ctrlPr>
                                      <a:rPr lang="en-US" sz="2000" b="0" i="1" smtClean="0">
                                        <a:latin typeface="Cambria Math"/>
                                        <a:ea typeface="Cambria Math"/>
                                      </a:rPr>
                                    </m:ctrlPr>
                                  </m:dPr>
                                  <m:e>
                                    <m:sSup>
                                      <m:sSupPr>
                                        <m:ctrlPr>
                                          <a:rPr lang="en-US" sz="2000" b="0" i="1" smtClean="0">
                                            <a:latin typeface="Cambria Math"/>
                                            <a:ea typeface="Cambria Math"/>
                                          </a:rPr>
                                        </m:ctrlPr>
                                      </m:sSupPr>
                                      <m:e>
                                        <m:d>
                                          <m:dPr>
                                            <m:begChr m:val="|"/>
                                            <m:endChr m:val="|"/>
                                            <m:ctrlPr>
                                              <a:rPr lang="en-US" sz="2000" b="0" i="1" smtClean="0">
                                                <a:latin typeface="Cambria Math"/>
                                                <a:ea typeface="Cambria Math"/>
                                              </a:rPr>
                                            </m:ctrlPr>
                                          </m:dPr>
                                          <m:e>
                                            <m:sSub>
                                              <m:sSubPr>
                                                <m:ctrlPr>
                                                  <a:rPr lang="en-US" sz="2000" b="0" i="1" smtClean="0">
                                                    <a:latin typeface="Cambria Math"/>
                                                    <a:ea typeface="Cambria Math"/>
                                                  </a:rPr>
                                                </m:ctrlPr>
                                              </m:sSubPr>
                                              <m:e>
                                                <m:r>
                                                  <a:rPr lang="en-US" sz="2000" b="0" i="1" smtClean="0">
                                                    <a:latin typeface="Cambria Math"/>
                                                    <a:ea typeface="Cambria Math"/>
                                                  </a:rPr>
                                                  <m:t>𝑥</m:t>
                                                </m:r>
                                              </m:e>
                                              <m:sub>
                                                <m:r>
                                                  <a:rPr lang="en-US" sz="2000" b="0" i="1" smtClean="0">
                                                    <a:latin typeface="Cambria Math"/>
                                                    <a:ea typeface="Cambria Math"/>
                                                  </a:rPr>
                                                  <m:t>1</m:t>
                                                </m:r>
                                              </m:sub>
                                            </m:sSub>
                                          </m:e>
                                        </m:d>
                                      </m:e>
                                      <m:sup>
                                        <m:r>
                                          <a:rPr lang="en-US" sz="2000" b="0" i="1" smtClean="0">
                                            <a:latin typeface="Cambria Math"/>
                                            <a:ea typeface="Cambria Math"/>
                                          </a:rPr>
                                          <m:t>2</m:t>
                                        </m:r>
                                      </m:sup>
                                    </m:sSup>
                                  </m:e>
                                </m:d>
                              </m:e>
                              <m:e>
                                <m:r>
                                  <a:rPr lang="en-US" sz="2000" b="0" i="1" smtClean="0">
                                    <a:latin typeface="Cambria Math"/>
                                    <a:ea typeface="Cambria Math"/>
                                  </a:rPr>
                                  <m:t>𝐸</m:t>
                                </m:r>
                                <m:d>
                                  <m:dPr>
                                    <m:begChr m:val="{"/>
                                    <m:endChr m:val="}"/>
                                    <m:ctrlPr>
                                      <a:rPr lang="en-US" sz="2000" b="0" i="1" smtClean="0">
                                        <a:latin typeface="Cambria Math"/>
                                        <a:ea typeface="Cambria Math"/>
                                      </a:rPr>
                                    </m:ctrlPr>
                                  </m:dPr>
                                  <m:e>
                                    <m:sSub>
                                      <m:sSubPr>
                                        <m:ctrlPr>
                                          <a:rPr lang="en-US" sz="2000" b="0" i="1" smtClean="0">
                                            <a:latin typeface="Cambria Math"/>
                                            <a:ea typeface="Cambria Math"/>
                                          </a:rPr>
                                        </m:ctrlPr>
                                      </m:sSubPr>
                                      <m:e>
                                        <m:r>
                                          <a:rPr lang="en-US" sz="2000" b="0" i="1" smtClean="0">
                                            <a:latin typeface="Cambria Math"/>
                                            <a:ea typeface="Cambria Math"/>
                                          </a:rPr>
                                          <m:t>𝑥</m:t>
                                        </m:r>
                                      </m:e>
                                      <m:sub>
                                        <m:r>
                                          <a:rPr lang="en-US" sz="2000" b="0" i="1" smtClean="0">
                                            <a:latin typeface="Cambria Math"/>
                                            <a:ea typeface="Cambria Math"/>
                                          </a:rPr>
                                          <m:t>1</m:t>
                                        </m:r>
                                      </m:sub>
                                    </m:sSub>
                                    <m:sSubSup>
                                      <m:sSubSupPr>
                                        <m:ctrlPr>
                                          <a:rPr lang="en-US" sz="2000" b="0" i="1" smtClean="0">
                                            <a:latin typeface="Cambria Math"/>
                                            <a:ea typeface="Cambria Math"/>
                                          </a:rPr>
                                        </m:ctrlPr>
                                      </m:sSubSupPr>
                                      <m:e>
                                        <m:sSub>
                                          <m:sSubPr>
                                            <m:ctrlPr>
                                              <a:rPr lang="en-US" sz="2000" b="0" i="1" smtClean="0">
                                                <a:latin typeface="Cambria Math"/>
                                                <a:ea typeface="Cambria Math"/>
                                              </a:rPr>
                                            </m:ctrlPr>
                                          </m:sSubPr>
                                          <m:e>
                                            <m:r>
                                              <a:rPr lang="en-US" sz="2000" b="0" i="1" smtClean="0">
                                                <a:latin typeface="Cambria Math"/>
                                                <a:ea typeface="Cambria Math"/>
                                              </a:rPr>
                                              <m:t>𝑥</m:t>
                                            </m:r>
                                          </m:e>
                                          <m:sub>
                                            <m:r>
                                              <a:rPr lang="en-US" sz="2000" b="0" i="1" smtClean="0">
                                                <a:latin typeface="Cambria Math"/>
                                                <a:ea typeface="Cambria Math"/>
                                              </a:rPr>
                                              <m:t>2</m:t>
                                            </m:r>
                                          </m:sub>
                                        </m:sSub>
                                      </m:e>
                                      <m:sub/>
                                      <m:sup>
                                        <m:r>
                                          <a:rPr lang="en-US" sz="2000" b="0" i="1" smtClean="0">
                                            <a:latin typeface="Cambria Math"/>
                                            <a:ea typeface="Cambria Math"/>
                                          </a:rPr>
                                          <m:t>∗</m:t>
                                        </m:r>
                                      </m:sup>
                                    </m:sSubSup>
                                  </m:e>
                                </m:d>
                              </m:e>
                              <m:e>
                                <m:m>
                                  <m:mPr>
                                    <m:mcs>
                                      <m:mc>
                                        <m:mcPr>
                                          <m:count m:val="2"/>
                                          <m:mcJc m:val="center"/>
                                        </m:mcPr>
                                      </m:mc>
                                    </m:mcs>
                                    <m:ctrlPr>
                                      <a:rPr lang="en-IN" sz="2000" i="1" smtClean="0">
                                        <a:latin typeface="Cambria Math"/>
                                        <a:ea typeface="Cambria Math"/>
                                      </a:rPr>
                                    </m:ctrlPr>
                                  </m:mPr>
                                  <m:mr>
                                    <m:e>
                                      <m:r>
                                        <m:rPr>
                                          <m:brk m:alnAt="7"/>
                                        </m:rPr>
                                        <a:rPr lang="en-IN" sz="2000" i="1" smtClean="0">
                                          <a:latin typeface="Cambria Math"/>
                                          <a:ea typeface="Cambria Math"/>
                                        </a:rPr>
                                        <m:t>…</m:t>
                                      </m:r>
                                    </m:e>
                                    <m:e>
                                      <m:r>
                                        <a:rPr lang="en-US" sz="2000" b="0" i="1" smtClean="0">
                                          <a:latin typeface="Cambria Math"/>
                                          <a:ea typeface="Cambria Math"/>
                                        </a:rPr>
                                        <m:t>𝐸</m:t>
                                      </m:r>
                                      <m:d>
                                        <m:dPr>
                                          <m:begChr m:val="{"/>
                                          <m:endChr m:val="}"/>
                                          <m:ctrlPr>
                                            <a:rPr lang="en-US" sz="2000" b="0" i="1" smtClean="0">
                                              <a:latin typeface="Cambria Math"/>
                                              <a:ea typeface="Cambria Math"/>
                                            </a:rPr>
                                          </m:ctrlPr>
                                        </m:dPr>
                                        <m:e>
                                          <m:sSub>
                                            <m:sSubPr>
                                              <m:ctrlPr>
                                                <a:rPr lang="en-US" sz="2000" b="0" i="1" smtClean="0">
                                                  <a:latin typeface="Cambria Math"/>
                                                  <a:ea typeface="Cambria Math"/>
                                                </a:rPr>
                                              </m:ctrlPr>
                                            </m:sSubPr>
                                            <m:e>
                                              <m:r>
                                                <a:rPr lang="en-US" sz="2000" b="0" i="1" smtClean="0">
                                                  <a:latin typeface="Cambria Math"/>
                                                  <a:ea typeface="Cambria Math"/>
                                                </a:rPr>
                                                <m:t>𝑥</m:t>
                                              </m:r>
                                            </m:e>
                                            <m:sub>
                                              <m:r>
                                                <a:rPr lang="en-US" sz="2000" b="0" i="1" smtClean="0">
                                                  <a:latin typeface="Cambria Math"/>
                                                  <a:ea typeface="Cambria Math"/>
                                                </a:rPr>
                                                <m:t>1</m:t>
                                              </m:r>
                                            </m:sub>
                                          </m:sSub>
                                          <m:sSubSup>
                                            <m:sSubSupPr>
                                              <m:ctrlPr>
                                                <a:rPr lang="en-US" sz="2000" b="0" i="1" smtClean="0">
                                                  <a:latin typeface="Cambria Math"/>
                                                  <a:ea typeface="Cambria Math"/>
                                                </a:rPr>
                                              </m:ctrlPr>
                                            </m:sSubSupPr>
                                            <m:e>
                                              <m:sSub>
                                                <m:sSubPr>
                                                  <m:ctrlPr>
                                                    <a:rPr lang="en-US" sz="2000" b="0" i="1" smtClean="0">
                                                      <a:latin typeface="Cambria Math"/>
                                                      <a:ea typeface="Cambria Math"/>
                                                    </a:rPr>
                                                  </m:ctrlPr>
                                                </m:sSubPr>
                                                <m:e>
                                                  <m:r>
                                                    <a:rPr lang="en-US" sz="2000" b="0" i="1" smtClean="0">
                                                      <a:latin typeface="Cambria Math"/>
                                                      <a:ea typeface="Cambria Math"/>
                                                    </a:rPr>
                                                    <m:t>𝑥</m:t>
                                                  </m:r>
                                                </m:e>
                                                <m:sub>
                                                  <m:r>
                                                    <a:rPr lang="en-US" sz="2000" b="0" i="1" smtClean="0">
                                                      <a:latin typeface="Cambria Math"/>
                                                      <a:ea typeface="Cambria Math"/>
                                                    </a:rPr>
                                                    <m:t>𝑡</m:t>
                                                  </m:r>
                                                </m:sub>
                                              </m:sSub>
                                            </m:e>
                                            <m:sub/>
                                            <m:sup>
                                              <m:r>
                                                <a:rPr lang="en-US" sz="2000" b="0" i="1" smtClean="0">
                                                  <a:latin typeface="Cambria Math"/>
                                                  <a:ea typeface="Cambria Math"/>
                                                </a:rPr>
                                                <m:t>∗</m:t>
                                              </m:r>
                                            </m:sup>
                                          </m:sSubSup>
                                        </m:e>
                                      </m:d>
                                    </m:e>
                                  </m:mr>
                                </m:m>
                              </m:e>
                            </m:mr>
                            <m:mr>
                              <m:e>
                                <m:r>
                                  <a:rPr lang="en-US" sz="2000" b="0" i="1" smtClean="0">
                                    <a:latin typeface="Cambria Math"/>
                                    <a:ea typeface="Cambria Math"/>
                                  </a:rPr>
                                  <m:t>𝐸</m:t>
                                </m:r>
                                <m:d>
                                  <m:dPr>
                                    <m:begChr m:val="{"/>
                                    <m:endChr m:val="}"/>
                                    <m:ctrlPr>
                                      <a:rPr lang="en-US" sz="2000" b="0" i="1" smtClean="0">
                                        <a:latin typeface="Cambria Math"/>
                                        <a:ea typeface="Cambria Math"/>
                                      </a:rPr>
                                    </m:ctrlPr>
                                  </m:dPr>
                                  <m:e>
                                    <m:sSub>
                                      <m:sSubPr>
                                        <m:ctrlPr>
                                          <a:rPr lang="en-US" sz="2000" b="0" i="1" smtClean="0">
                                            <a:latin typeface="Cambria Math"/>
                                            <a:ea typeface="Cambria Math"/>
                                          </a:rPr>
                                        </m:ctrlPr>
                                      </m:sSubPr>
                                      <m:e>
                                        <m:r>
                                          <a:rPr lang="en-US" sz="2000" b="0" i="1" smtClean="0">
                                            <a:latin typeface="Cambria Math"/>
                                            <a:ea typeface="Cambria Math"/>
                                          </a:rPr>
                                          <m:t>𝑥</m:t>
                                        </m:r>
                                      </m:e>
                                      <m:sub>
                                        <m:r>
                                          <a:rPr lang="en-US" sz="2000" b="0" i="1" smtClean="0">
                                            <a:latin typeface="Cambria Math"/>
                                            <a:ea typeface="Cambria Math"/>
                                          </a:rPr>
                                          <m:t>2</m:t>
                                        </m:r>
                                      </m:sub>
                                    </m:sSub>
                                    <m:sSubSup>
                                      <m:sSubSupPr>
                                        <m:ctrlPr>
                                          <a:rPr lang="en-US" sz="2000" b="0" i="1" smtClean="0">
                                            <a:latin typeface="Cambria Math"/>
                                            <a:ea typeface="Cambria Math"/>
                                          </a:rPr>
                                        </m:ctrlPr>
                                      </m:sSubSupPr>
                                      <m:e>
                                        <m:sSub>
                                          <m:sSubPr>
                                            <m:ctrlPr>
                                              <a:rPr lang="en-US" sz="2000" b="0" i="1" smtClean="0">
                                                <a:latin typeface="Cambria Math"/>
                                                <a:ea typeface="Cambria Math"/>
                                              </a:rPr>
                                            </m:ctrlPr>
                                          </m:sSubPr>
                                          <m:e>
                                            <m:r>
                                              <a:rPr lang="en-US" sz="2000" b="0" i="1" smtClean="0">
                                                <a:latin typeface="Cambria Math"/>
                                                <a:ea typeface="Cambria Math"/>
                                              </a:rPr>
                                              <m:t>𝑥</m:t>
                                            </m:r>
                                          </m:e>
                                          <m:sub>
                                            <m:r>
                                              <a:rPr lang="en-US" sz="2000" b="0" i="1" smtClean="0">
                                                <a:latin typeface="Cambria Math"/>
                                                <a:ea typeface="Cambria Math"/>
                                              </a:rPr>
                                              <m:t>1</m:t>
                                            </m:r>
                                          </m:sub>
                                        </m:sSub>
                                      </m:e>
                                      <m:sub/>
                                      <m:sup>
                                        <m:r>
                                          <a:rPr lang="en-US" sz="2000" b="0" i="1" smtClean="0">
                                            <a:latin typeface="Cambria Math"/>
                                            <a:ea typeface="Cambria Math"/>
                                          </a:rPr>
                                          <m:t>∗</m:t>
                                        </m:r>
                                      </m:sup>
                                    </m:sSubSup>
                                  </m:e>
                                </m:d>
                              </m:e>
                              <m:e>
                                <m:r>
                                  <a:rPr lang="en-US" sz="2000" b="0" i="1" smtClean="0">
                                    <a:latin typeface="Cambria Math"/>
                                    <a:ea typeface="Cambria Math"/>
                                  </a:rPr>
                                  <m:t>𝐸</m:t>
                                </m:r>
                                <m:d>
                                  <m:dPr>
                                    <m:begChr m:val="{"/>
                                    <m:endChr m:val="}"/>
                                    <m:ctrlPr>
                                      <a:rPr lang="en-US" sz="2000" b="0" i="1" smtClean="0">
                                        <a:latin typeface="Cambria Math"/>
                                        <a:ea typeface="Cambria Math"/>
                                      </a:rPr>
                                    </m:ctrlPr>
                                  </m:dPr>
                                  <m:e>
                                    <m:sSup>
                                      <m:sSupPr>
                                        <m:ctrlPr>
                                          <a:rPr lang="en-US" sz="2000" b="0" i="1" smtClean="0">
                                            <a:latin typeface="Cambria Math"/>
                                            <a:ea typeface="Cambria Math"/>
                                          </a:rPr>
                                        </m:ctrlPr>
                                      </m:sSupPr>
                                      <m:e>
                                        <m:d>
                                          <m:dPr>
                                            <m:begChr m:val="|"/>
                                            <m:endChr m:val="|"/>
                                            <m:ctrlPr>
                                              <a:rPr lang="en-US" sz="2000" b="0" i="1" smtClean="0">
                                                <a:latin typeface="Cambria Math"/>
                                                <a:ea typeface="Cambria Math"/>
                                              </a:rPr>
                                            </m:ctrlPr>
                                          </m:dPr>
                                          <m:e>
                                            <m:sSub>
                                              <m:sSubPr>
                                                <m:ctrlPr>
                                                  <a:rPr lang="en-US" sz="2000" b="0" i="1" smtClean="0">
                                                    <a:latin typeface="Cambria Math"/>
                                                    <a:ea typeface="Cambria Math"/>
                                                  </a:rPr>
                                                </m:ctrlPr>
                                              </m:sSubPr>
                                              <m:e>
                                                <m:r>
                                                  <a:rPr lang="en-US" sz="2000" b="0" i="1" smtClean="0">
                                                    <a:latin typeface="Cambria Math"/>
                                                    <a:ea typeface="Cambria Math"/>
                                                  </a:rPr>
                                                  <m:t>𝑥</m:t>
                                                </m:r>
                                              </m:e>
                                              <m:sub>
                                                <m:r>
                                                  <a:rPr lang="en-US" sz="2000" b="0" i="1" smtClean="0">
                                                    <a:latin typeface="Cambria Math"/>
                                                    <a:ea typeface="Cambria Math"/>
                                                  </a:rPr>
                                                  <m:t>2</m:t>
                                                </m:r>
                                              </m:sub>
                                            </m:sSub>
                                          </m:e>
                                        </m:d>
                                      </m:e>
                                      <m:sup>
                                        <m:r>
                                          <a:rPr lang="en-US" sz="2000" b="0" i="1" smtClean="0">
                                            <a:latin typeface="Cambria Math"/>
                                            <a:ea typeface="Cambria Math"/>
                                          </a:rPr>
                                          <m:t>2</m:t>
                                        </m:r>
                                      </m:sup>
                                    </m:sSup>
                                  </m:e>
                                </m:d>
                              </m:e>
                              <m:e>
                                <m:m>
                                  <m:mPr>
                                    <m:mcs>
                                      <m:mc>
                                        <m:mcPr>
                                          <m:count m:val="2"/>
                                          <m:mcJc m:val="center"/>
                                        </m:mcPr>
                                      </m:mc>
                                    </m:mcs>
                                    <m:ctrlPr>
                                      <a:rPr lang="en-IN" sz="2000" i="1" smtClean="0">
                                        <a:latin typeface="Cambria Math"/>
                                        <a:ea typeface="Cambria Math"/>
                                      </a:rPr>
                                    </m:ctrlPr>
                                  </m:mPr>
                                  <m:mr>
                                    <m:e>
                                      <m:r>
                                        <m:rPr>
                                          <m:brk m:alnAt="7"/>
                                        </m:rPr>
                                        <a:rPr lang="en-IN" sz="2000" i="1" smtClean="0">
                                          <a:latin typeface="Cambria Math"/>
                                          <a:ea typeface="Cambria Math"/>
                                        </a:rPr>
                                        <m:t>…</m:t>
                                      </m:r>
                                    </m:e>
                                    <m:e>
                                      <m:r>
                                        <a:rPr lang="en-US" sz="2000" b="0" i="1" smtClean="0">
                                          <a:latin typeface="Cambria Math"/>
                                          <a:ea typeface="Cambria Math"/>
                                        </a:rPr>
                                        <m:t>𝐸</m:t>
                                      </m:r>
                                      <m:d>
                                        <m:dPr>
                                          <m:begChr m:val="{"/>
                                          <m:endChr m:val="}"/>
                                          <m:ctrlPr>
                                            <a:rPr lang="en-US" sz="2000" b="0" i="1" smtClean="0">
                                              <a:latin typeface="Cambria Math"/>
                                              <a:ea typeface="Cambria Math"/>
                                            </a:rPr>
                                          </m:ctrlPr>
                                        </m:dPr>
                                        <m:e>
                                          <m:sSub>
                                            <m:sSubPr>
                                              <m:ctrlPr>
                                                <a:rPr lang="en-US" sz="2000" b="0" i="1" smtClean="0">
                                                  <a:latin typeface="Cambria Math"/>
                                                  <a:ea typeface="Cambria Math"/>
                                                </a:rPr>
                                              </m:ctrlPr>
                                            </m:sSubPr>
                                            <m:e>
                                              <m:r>
                                                <a:rPr lang="en-US" sz="2000" b="0" i="1" smtClean="0">
                                                  <a:latin typeface="Cambria Math"/>
                                                  <a:ea typeface="Cambria Math"/>
                                                </a:rPr>
                                                <m:t>𝑥</m:t>
                                              </m:r>
                                            </m:e>
                                            <m:sub>
                                              <m:r>
                                                <a:rPr lang="en-US" sz="2000" b="0" i="1" smtClean="0">
                                                  <a:latin typeface="Cambria Math"/>
                                                  <a:ea typeface="Cambria Math"/>
                                                </a:rPr>
                                                <m:t>2</m:t>
                                              </m:r>
                                            </m:sub>
                                          </m:sSub>
                                          <m:sSubSup>
                                            <m:sSubSupPr>
                                              <m:ctrlPr>
                                                <a:rPr lang="en-US" sz="2000" b="0" i="1" smtClean="0">
                                                  <a:latin typeface="Cambria Math"/>
                                                  <a:ea typeface="Cambria Math"/>
                                                </a:rPr>
                                              </m:ctrlPr>
                                            </m:sSubSupPr>
                                            <m:e>
                                              <m:sSub>
                                                <m:sSubPr>
                                                  <m:ctrlPr>
                                                    <a:rPr lang="en-US" sz="2000" b="0" i="1" smtClean="0">
                                                      <a:latin typeface="Cambria Math"/>
                                                      <a:ea typeface="Cambria Math"/>
                                                    </a:rPr>
                                                  </m:ctrlPr>
                                                </m:sSubPr>
                                                <m:e>
                                                  <m:r>
                                                    <a:rPr lang="en-US" sz="2000" b="0" i="1" smtClean="0">
                                                      <a:latin typeface="Cambria Math"/>
                                                      <a:ea typeface="Cambria Math"/>
                                                    </a:rPr>
                                                    <m:t>𝑥</m:t>
                                                  </m:r>
                                                </m:e>
                                                <m:sub>
                                                  <m:r>
                                                    <a:rPr lang="en-US" sz="2000" b="0" i="1" smtClean="0">
                                                      <a:latin typeface="Cambria Math"/>
                                                      <a:ea typeface="Cambria Math"/>
                                                    </a:rPr>
                                                    <m:t>𝑡</m:t>
                                                  </m:r>
                                                </m:sub>
                                              </m:sSub>
                                            </m:e>
                                            <m:sub/>
                                            <m:sup>
                                              <m:r>
                                                <a:rPr lang="en-US" sz="2000" b="0" i="1" smtClean="0">
                                                  <a:latin typeface="Cambria Math"/>
                                                  <a:ea typeface="Cambria Math"/>
                                                </a:rPr>
                                                <m:t>∗</m:t>
                                              </m:r>
                                            </m:sup>
                                          </m:sSubSup>
                                        </m:e>
                                      </m:d>
                                    </m:e>
                                  </m:mr>
                                </m:m>
                              </m:e>
                            </m:mr>
                            <m:mr>
                              <m:e>
                                <m:m>
                                  <m:mPr>
                                    <m:mcs>
                                      <m:mc>
                                        <m:mcPr>
                                          <m:count m:val="1"/>
                                          <m:mcJc m:val="center"/>
                                        </m:mcPr>
                                      </m:mc>
                                    </m:mcs>
                                    <m:ctrlPr>
                                      <a:rPr lang="en-IN" sz="2000" i="1" smtClean="0">
                                        <a:latin typeface="Cambria Math"/>
                                        <a:ea typeface="Cambria Math"/>
                                      </a:rPr>
                                    </m:ctrlPr>
                                  </m:mPr>
                                  <m:mr>
                                    <m:e>
                                      <m:r>
                                        <m:rPr>
                                          <m:brk m:alnAt="7"/>
                                        </m:rPr>
                                        <a:rPr lang="en-IN" sz="2000" i="1" smtClean="0">
                                          <a:latin typeface="Cambria Math"/>
                                          <a:ea typeface="Cambria Math"/>
                                        </a:rPr>
                                        <m:t>⋮</m:t>
                                      </m:r>
                                    </m:e>
                                  </m:mr>
                                  <m:mr>
                                    <m:e>
                                      <m:r>
                                        <a:rPr lang="en-US" sz="2000" b="0" i="1" smtClean="0">
                                          <a:latin typeface="Cambria Math"/>
                                          <a:ea typeface="Cambria Math"/>
                                        </a:rPr>
                                        <m:t>𝐸</m:t>
                                      </m:r>
                                      <m:d>
                                        <m:dPr>
                                          <m:begChr m:val="{"/>
                                          <m:endChr m:val="}"/>
                                          <m:ctrlPr>
                                            <a:rPr lang="en-US" sz="2000" b="0" i="1" smtClean="0">
                                              <a:latin typeface="Cambria Math"/>
                                              <a:ea typeface="Cambria Math"/>
                                            </a:rPr>
                                          </m:ctrlPr>
                                        </m:dPr>
                                        <m:e>
                                          <m:sSub>
                                            <m:sSubPr>
                                              <m:ctrlPr>
                                                <a:rPr lang="en-US" sz="2000" b="0" i="1" smtClean="0">
                                                  <a:latin typeface="Cambria Math"/>
                                                  <a:ea typeface="Cambria Math"/>
                                                </a:rPr>
                                              </m:ctrlPr>
                                            </m:sSubPr>
                                            <m:e>
                                              <m:r>
                                                <a:rPr lang="en-US" sz="2000" b="0" i="1" smtClean="0">
                                                  <a:latin typeface="Cambria Math"/>
                                                  <a:ea typeface="Cambria Math"/>
                                                </a:rPr>
                                                <m:t>𝑥</m:t>
                                              </m:r>
                                            </m:e>
                                            <m:sub>
                                              <m:r>
                                                <a:rPr lang="en-US" sz="2000" b="0" i="1" smtClean="0">
                                                  <a:latin typeface="Cambria Math"/>
                                                  <a:ea typeface="Cambria Math"/>
                                                </a:rPr>
                                                <m:t>𝑡</m:t>
                                              </m:r>
                                            </m:sub>
                                          </m:sSub>
                                          <m:sSubSup>
                                            <m:sSubSupPr>
                                              <m:ctrlPr>
                                                <a:rPr lang="en-US" sz="2000" b="0" i="1" smtClean="0">
                                                  <a:latin typeface="Cambria Math"/>
                                                  <a:ea typeface="Cambria Math"/>
                                                </a:rPr>
                                              </m:ctrlPr>
                                            </m:sSubSupPr>
                                            <m:e>
                                              <m:sSub>
                                                <m:sSubPr>
                                                  <m:ctrlPr>
                                                    <a:rPr lang="en-US" sz="2000" b="0" i="1" smtClean="0">
                                                      <a:latin typeface="Cambria Math"/>
                                                      <a:ea typeface="Cambria Math"/>
                                                    </a:rPr>
                                                  </m:ctrlPr>
                                                </m:sSubPr>
                                                <m:e>
                                                  <m:r>
                                                    <a:rPr lang="en-US" sz="2000" b="0" i="1" smtClean="0">
                                                      <a:latin typeface="Cambria Math"/>
                                                      <a:ea typeface="Cambria Math"/>
                                                    </a:rPr>
                                                    <m:t>𝑥</m:t>
                                                  </m:r>
                                                </m:e>
                                                <m:sub>
                                                  <m:r>
                                                    <a:rPr lang="en-US" sz="2000" b="0" i="1" smtClean="0">
                                                      <a:latin typeface="Cambria Math"/>
                                                      <a:ea typeface="Cambria Math"/>
                                                    </a:rPr>
                                                    <m:t>1</m:t>
                                                  </m:r>
                                                </m:sub>
                                              </m:sSub>
                                            </m:e>
                                            <m:sub/>
                                            <m:sup>
                                              <m:r>
                                                <a:rPr lang="en-US" sz="2000" b="0" i="1" smtClean="0">
                                                  <a:latin typeface="Cambria Math"/>
                                                  <a:ea typeface="Cambria Math"/>
                                                </a:rPr>
                                                <m:t>∗</m:t>
                                              </m:r>
                                            </m:sup>
                                          </m:sSubSup>
                                        </m:e>
                                      </m:d>
                                    </m:e>
                                  </m:mr>
                                </m:m>
                              </m:e>
                              <m:e>
                                <m:m>
                                  <m:mPr>
                                    <m:mcs>
                                      <m:mc>
                                        <m:mcPr>
                                          <m:count m:val="1"/>
                                          <m:mcJc m:val="center"/>
                                        </m:mcPr>
                                      </m:mc>
                                    </m:mcs>
                                    <m:ctrlPr>
                                      <a:rPr lang="en-IN" sz="2000" i="1" smtClean="0">
                                        <a:latin typeface="Cambria Math"/>
                                        <a:ea typeface="Cambria Math"/>
                                      </a:rPr>
                                    </m:ctrlPr>
                                  </m:mPr>
                                  <m:mr>
                                    <m:e>
                                      <m:r>
                                        <m:rPr>
                                          <m:brk m:alnAt="7"/>
                                        </m:rPr>
                                        <a:rPr lang="en-IN" sz="2000" i="1" smtClean="0">
                                          <a:latin typeface="Cambria Math"/>
                                          <a:ea typeface="Cambria Math"/>
                                        </a:rPr>
                                        <m:t>⋮</m:t>
                                      </m:r>
                                    </m:e>
                                  </m:mr>
                                  <m:mr>
                                    <m:e>
                                      <m:r>
                                        <a:rPr lang="en-US" sz="2000" b="0" i="1" smtClean="0">
                                          <a:latin typeface="Cambria Math"/>
                                          <a:ea typeface="Cambria Math"/>
                                        </a:rPr>
                                        <m:t>𝐸</m:t>
                                      </m:r>
                                      <m:d>
                                        <m:dPr>
                                          <m:begChr m:val="{"/>
                                          <m:endChr m:val="}"/>
                                          <m:ctrlPr>
                                            <a:rPr lang="en-US" sz="2000" b="0" i="1" smtClean="0">
                                              <a:latin typeface="Cambria Math"/>
                                              <a:ea typeface="Cambria Math"/>
                                            </a:rPr>
                                          </m:ctrlPr>
                                        </m:dPr>
                                        <m:e>
                                          <m:sSub>
                                            <m:sSubPr>
                                              <m:ctrlPr>
                                                <a:rPr lang="en-US" sz="2000" b="0" i="1" smtClean="0">
                                                  <a:latin typeface="Cambria Math"/>
                                                  <a:ea typeface="Cambria Math"/>
                                                </a:rPr>
                                              </m:ctrlPr>
                                            </m:sSubPr>
                                            <m:e>
                                              <m:r>
                                                <a:rPr lang="en-US" sz="2000" b="0" i="1" smtClean="0">
                                                  <a:latin typeface="Cambria Math"/>
                                                  <a:ea typeface="Cambria Math"/>
                                                </a:rPr>
                                                <m:t>𝑥</m:t>
                                              </m:r>
                                            </m:e>
                                            <m:sub>
                                              <m:r>
                                                <a:rPr lang="en-US" sz="2000" b="0" i="1" smtClean="0">
                                                  <a:latin typeface="Cambria Math"/>
                                                  <a:ea typeface="Cambria Math"/>
                                                </a:rPr>
                                                <m:t>𝑡</m:t>
                                              </m:r>
                                            </m:sub>
                                          </m:sSub>
                                          <m:sSubSup>
                                            <m:sSubSupPr>
                                              <m:ctrlPr>
                                                <a:rPr lang="en-US" sz="2000" b="0" i="1" smtClean="0">
                                                  <a:latin typeface="Cambria Math"/>
                                                  <a:ea typeface="Cambria Math"/>
                                                </a:rPr>
                                              </m:ctrlPr>
                                            </m:sSubSupPr>
                                            <m:e>
                                              <m:sSub>
                                                <m:sSubPr>
                                                  <m:ctrlPr>
                                                    <a:rPr lang="en-US" sz="2000" b="0" i="1" smtClean="0">
                                                      <a:latin typeface="Cambria Math"/>
                                                      <a:ea typeface="Cambria Math"/>
                                                    </a:rPr>
                                                  </m:ctrlPr>
                                                </m:sSubPr>
                                                <m:e>
                                                  <m:r>
                                                    <a:rPr lang="en-US" sz="2000" b="0" i="1" smtClean="0">
                                                      <a:latin typeface="Cambria Math"/>
                                                      <a:ea typeface="Cambria Math"/>
                                                    </a:rPr>
                                                    <m:t>𝑥</m:t>
                                                  </m:r>
                                                </m:e>
                                                <m:sub>
                                                  <m:r>
                                                    <a:rPr lang="en-US" sz="2000" b="0" i="1" smtClean="0">
                                                      <a:latin typeface="Cambria Math"/>
                                                      <a:ea typeface="Cambria Math"/>
                                                    </a:rPr>
                                                    <m:t>2</m:t>
                                                  </m:r>
                                                </m:sub>
                                              </m:sSub>
                                            </m:e>
                                            <m:sub/>
                                            <m:sup>
                                              <m:r>
                                                <a:rPr lang="en-US" sz="2000" b="0" i="1" smtClean="0">
                                                  <a:latin typeface="Cambria Math"/>
                                                  <a:ea typeface="Cambria Math"/>
                                                </a:rPr>
                                                <m:t>∗</m:t>
                                              </m:r>
                                            </m:sup>
                                          </m:sSubSup>
                                        </m:e>
                                      </m:d>
                                    </m:e>
                                  </m:mr>
                                </m:m>
                              </m:e>
                              <m:e>
                                <m:m>
                                  <m:mPr>
                                    <m:mcs>
                                      <m:mc>
                                        <m:mcPr>
                                          <m:count m:val="2"/>
                                          <m:mcJc m:val="center"/>
                                        </m:mcPr>
                                      </m:mc>
                                    </m:mcs>
                                    <m:ctrlPr>
                                      <a:rPr lang="en-IN" sz="2000" i="1" smtClean="0">
                                        <a:latin typeface="Cambria Math"/>
                                        <a:ea typeface="Cambria Math"/>
                                      </a:rPr>
                                    </m:ctrlPr>
                                  </m:mPr>
                                  <m:mr>
                                    <m:e>
                                      <m:m>
                                        <m:mPr>
                                          <m:mcs>
                                            <m:mc>
                                              <m:mcPr>
                                                <m:count m:val="1"/>
                                                <m:mcJc m:val="center"/>
                                              </m:mcPr>
                                            </m:mc>
                                          </m:mcs>
                                          <m:ctrlPr>
                                            <a:rPr lang="en-IN" sz="2000" i="1" smtClean="0">
                                              <a:latin typeface="Cambria Math"/>
                                              <a:ea typeface="Cambria Math"/>
                                            </a:rPr>
                                          </m:ctrlPr>
                                        </m:mPr>
                                        <m:mr>
                                          <m:e>
                                            <m:r>
                                              <m:rPr>
                                                <m:brk m:alnAt="7"/>
                                              </m:rPr>
                                              <a:rPr lang="en-IN" sz="2000" i="1" smtClean="0">
                                                <a:latin typeface="Cambria Math"/>
                                                <a:ea typeface="Cambria Math"/>
                                              </a:rPr>
                                              <m:t>⋱</m:t>
                                            </m:r>
                                          </m:e>
                                        </m:mr>
                                        <m:mr>
                                          <m:e>
                                            <m:r>
                                              <a:rPr lang="en-IN" sz="2000" i="1" smtClean="0">
                                                <a:latin typeface="Cambria Math"/>
                                                <a:ea typeface="Cambria Math"/>
                                              </a:rPr>
                                              <m:t>…</m:t>
                                            </m:r>
                                          </m:e>
                                        </m:mr>
                                      </m:m>
                                    </m:e>
                                    <m:e>
                                      <m:m>
                                        <m:mPr>
                                          <m:mcs>
                                            <m:mc>
                                              <m:mcPr>
                                                <m:count m:val="1"/>
                                                <m:mcJc m:val="center"/>
                                              </m:mcPr>
                                            </m:mc>
                                          </m:mcs>
                                          <m:ctrlPr>
                                            <a:rPr lang="en-IN" sz="2000" i="1" smtClean="0">
                                              <a:latin typeface="Cambria Math"/>
                                              <a:ea typeface="Cambria Math"/>
                                            </a:rPr>
                                          </m:ctrlPr>
                                        </m:mPr>
                                        <m:mr>
                                          <m:e>
                                            <m:r>
                                              <m:rPr>
                                                <m:brk m:alnAt="7"/>
                                              </m:rPr>
                                              <a:rPr lang="en-IN" sz="2000" i="1" smtClean="0">
                                                <a:latin typeface="Cambria Math"/>
                                                <a:ea typeface="Cambria Math"/>
                                              </a:rPr>
                                              <m:t>⋮</m:t>
                                            </m:r>
                                          </m:e>
                                        </m:mr>
                                        <m:mr>
                                          <m:e>
                                            <m:r>
                                              <a:rPr lang="en-US" sz="2000" b="0" i="1" smtClean="0">
                                                <a:latin typeface="Cambria Math"/>
                                                <a:ea typeface="Cambria Math"/>
                                              </a:rPr>
                                              <m:t>𝐸</m:t>
                                            </m:r>
                                            <m:d>
                                              <m:dPr>
                                                <m:begChr m:val="{"/>
                                                <m:endChr m:val="}"/>
                                                <m:ctrlPr>
                                                  <a:rPr lang="en-US" sz="2000" b="0" i="1" smtClean="0">
                                                    <a:latin typeface="Cambria Math"/>
                                                    <a:ea typeface="Cambria Math"/>
                                                  </a:rPr>
                                                </m:ctrlPr>
                                              </m:dPr>
                                              <m:e>
                                                <m:sSup>
                                                  <m:sSupPr>
                                                    <m:ctrlPr>
                                                      <a:rPr lang="en-US" sz="2000" b="0" i="1" smtClean="0">
                                                        <a:latin typeface="Cambria Math"/>
                                                        <a:ea typeface="Cambria Math"/>
                                                      </a:rPr>
                                                    </m:ctrlPr>
                                                  </m:sSupPr>
                                                  <m:e>
                                                    <m:d>
                                                      <m:dPr>
                                                        <m:begChr m:val="|"/>
                                                        <m:endChr m:val="|"/>
                                                        <m:ctrlPr>
                                                          <a:rPr lang="en-US" sz="2000" b="0" i="1" smtClean="0">
                                                            <a:latin typeface="Cambria Math"/>
                                                            <a:ea typeface="Cambria Math"/>
                                                          </a:rPr>
                                                        </m:ctrlPr>
                                                      </m:dPr>
                                                      <m:e>
                                                        <m:sSub>
                                                          <m:sSubPr>
                                                            <m:ctrlPr>
                                                              <a:rPr lang="en-US" sz="2000" b="0" i="1" smtClean="0">
                                                                <a:latin typeface="Cambria Math"/>
                                                                <a:ea typeface="Cambria Math"/>
                                                              </a:rPr>
                                                            </m:ctrlPr>
                                                          </m:sSubPr>
                                                          <m:e>
                                                            <m:r>
                                                              <a:rPr lang="en-US" sz="2000" b="0" i="1" smtClean="0">
                                                                <a:latin typeface="Cambria Math"/>
                                                                <a:ea typeface="Cambria Math"/>
                                                              </a:rPr>
                                                              <m:t>𝑥</m:t>
                                                            </m:r>
                                                          </m:e>
                                                          <m:sub>
                                                            <m:r>
                                                              <a:rPr lang="en-US" sz="2000" b="0" i="1" smtClean="0">
                                                                <a:latin typeface="Cambria Math"/>
                                                                <a:ea typeface="Cambria Math"/>
                                                              </a:rPr>
                                                              <m:t>𝑡</m:t>
                                                            </m:r>
                                                          </m:sub>
                                                        </m:sSub>
                                                      </m:e>
                                                    </m:d>
                                                  </m:e>
                                                  <m:sup>
                                                    <m:r>
                                                      <a:rPr lang="en-US" sz="2000" b="0" i="1" smtClean="0">
                                                        <a:latin typeface="Cambria Math"/>
                                                        <a:ea typeface="Cambria Math"/>
                                                      </a:rPr>
                                                      <m:t>2</m:t>
                                                    </m:r>
                                                  </m:sup>
                                                </m:sSup>
                                              </m:e>
                                            </m:d>
                                          </m:e>
                                        </m:mr>
                                      </m:m>
                                    </m:e>
                                  </m:mr>
                                </m:m>
                              </m:e>
                            </m:mr>
                          </m:m>
                        </m:e>
                      </m:d>
                      <m:r>
                        <a:rPr lang="en-US" sz="2000" b="0" i="1" smtClean="0">
                          <a:latin typeface="Cambria Math"/>
                          <a:ea typeface="Cambria Math"/>
                        </a:rPr>
                        <m:t>=</m:t>
                      </m:r>
                      <m:d>
                        <m:dPr>
                          <m:begChr m:val="["/>
                          <m:endChr m:val="]"/>
                          <m:ctrlPr>
                            <a:rPr lang="en-US" sz="2000" b="0" i="1" smtClean="0">
                              <a:latin typeface="Cambria Math"/>
                              <a:ea typeface="Cambria Math"/>
                            </a:rPr>
                          </m:ctrlPr>
                        </m:dPr>
                        <m:e>
                          <m:m>
                            <m:mPr>
                              <m:mcs>
                                <m:mc>
                                  <m:mcPr>
                                    <m:count m:val="3"/>
                                    <m:mcJc m:val="center"/>
                                  </m:mcPr>
                                </m:mc>
                              </m:mcs>
                              <m:ctrlPr>
                                <a:rPr lang="en-US" sz="2000" b="0" i="1" smtClean="0">
                                  <a:latin typeface="Cambria Math"/>
                                  <a:ea typeface="Cambria Math"/>
                                </a:rPr>
                              </m:ctrlPr>
                            </m:mPr>
                            <m:mr>
                              <m:e>
                                <m:sSub>
                                  <m:sSubPr>
                                    <m:ctrlPr>
                                      <a:rPr lang="en-US" sz="2000" b="0" i="1" smtClean="0">
                                        <a:latin typeface="Cambria Math"/>
                                        <a:ea typeface="Cambria Math"/>
                                      </a:rPr>
                                    </m:ctrlPr>
                                  </m:sSubPr>
                                  <m:e>
                                    <m:r>
                                      <a:rPr lang="en-US" sz="2000" b="0" i="1" smtClean="0">
                                        <a:latin typeface="Cambria Math"/>
                                        <a:ea typeface="Cambria Math"/>
                                      </a:rPr>
                                      <m:t>𝑃</m:t>
                                    </m:r>
                                  </m:e>
                                  <m:sub>
                                    <m:r>
                                      <a:rPr lang="en-US" sz="2000" b="0" i="1" smtClean="0">
                                        <a:latin typeface="Cambria Math"/>
                                        <a:ea typeface="Cambria Math"/>
                                      </a:rPr>
                                      <m:t>𝑑</m:t>
                                    </m:r>
                                  </m:sub>
                                </m:sSub>
                              </m:e>
                              <m:e>
                                <m:r>
                                  <a:rPr lang="en-US" sz="2000" b="0" i="1" smtClean="0">
                                    <a:latin typeface="Cambria Math"/>
                                    <a:ea typeface="Cambria Math"/>
                                  </a:rPr>
                                  <m:t>0</m:t>
                                </m:r>
                              </m:e>
                              <m:e>
                                <m:m>
                                  <m:mPr>
                                    <m:mcs>
                                      <m:mc>
                                        <m:mcPr>
                                          <m:count m:val="2"/>
                                          <m:mcJc m:val="center"/>
                                        </m:mcPr>
                                      </m:mc>
                                    </m:mcs>
                                    <m:ctrlPr>
                                      <a:rPr lang="en-US" sz="2000" b="0" i="1" smtClean="0">
                                        <a:latin typeface="Cambria Math"/>
                                        <a:ea typeface="Cambria Math"/>
                                      </a:rPr>
                                    </m:ctrlPr>
                                  </m:mPr>
                                  <m:mr>
                                    <m:e>
                                      <m:r>
                                        <m:rPr>
                                          <m:brk m:alnAt="7"/>
                                        </m:rPr>
                                        <a:rPr lang="en-US" sz="2000" b="0" i="1" smtClean="0">
                                          <a:latin typeface="Cambria Math"/>
                                          <a:ea typeface="Cambria Math"/>
                                        </a:rPr>
                                        <m:t>0</m:t>
                                      </m:r>
                                    </m:e>
                                    <m:e>
                                      <m:m>
                                        <m:mPr>
                                          <m:mcs>
                                            <m:mc>
                                              <m:mcPr>
                                                <m:count m:val="2"/>
                                                <m:mcJc m:val="center"/>
                                              </m:mcPr>
                                            </m:mc>
                                          </m:mcs>
                                          <m:ctrlPr>
                                            <a:rPr lang="en-US" sz="2000" b="0" i="1" smtClean="0">
                                              <a:latin typeface="Cambria Math"/>
                                              <a:ea typeface="Cambria Math"/>
                                            </a:rPr>
                                          </m:ctrlPr>
                                        </m:mPr>
                                        <m:mr>
                                          <m:e>
                                            <m:r>
                                              <m:rPr>
                                                <m:brk m:alnAt="7"/>
                                              </m:rPr>
                                              <a:rPr lang="en-US" sz="2000" b="0" i="1" smtClean="0">
                                                <a:latin typeface="Cambria Math"/>
                                                <a:ea typeface="Cambria Math"/>
                                              </a:rPr>
                                              <m:t>…</m:t>
                                            </m:r>
                                          </m:e>
                                          <m:e>
                                            <m:r>
                                              <a:rPr lang="en-US" sz="2000" b="0" i="1" smtClean="0">
                                                <a:latin typeface="Cambria Math"/>
                                                <a:ea typeface="Cambria Math"/>
                                              </a:rPr>
                                              <m:t>0</m:t>
                                            </m:r>
                                          </m:e>
                                        </m:mr>
                                      </m:m>
                                    </m:e>
                                  </m:mr>
                                </m:m>
                              </m:e>
                            </m:mr>
                            <m:mr>
                              <m:e>
                                <m:r>
                                  <a:rPr lang="en-US" sz="2000" b="0" i="1" smtClean="0">
                                    <a:latin typeface="Cambria Math"/>
                                    <a:ea typeface="Cambria Math"/>
                                  </a:rPr>
                                  <m:t>0</m:t>
                                </m:r>
                              </m:e>
                              <m:e>
                                <m:sSub>
                                  <m:sSubPr>
                                    <m:ctrlPr>
                                      <a:rPr lang="en-US" sz="2000" b="0" i="1" smtClean="0">
                                        <a:latin typeface="Cambria Math"/>
                                        <a:ea typeface="Cambria Math"/>
                                      </a:rPr>
                                    </m:ctrlPr>
                                  </m:sSubPr>
                                  <m:e>
                                    <m:r>
                                      <a:rPr lang="en-US" sz="2000" b="0" i="1" smtClean="0">
                                        <a:latin typeface="Cambria Math"/>
                                        <a:ea typeface="Cambria Math"/>
                                      </a:rPr>
                                      <m:t>𝑃</m:t>
                                    </m:r>
                                  </m:e>
                                  <m:sub>
                                    <m:r>
                                      <a:rPr lang="en-US" sz="2000" b="0" i="1" smtClean="0">
                                        <a:latin typeface="Cambria Math"/>
                                        <a:ea typeface="Cambria Math"/>
                                      </a:rPr>
                                      <m:t>𝑑</m:t>
                                    </m:r>
                                  </m:sub>
                                </m:sSub>
                              </m:e>
                              <m:e>
                                <m:m>
                                  <m:mPr>
                                    <m:mcs>
                                      <m:mc>
                                        <m:mcPr>
                                          <m:count m:val="2"/>
                                          <m:mcJc m:val="center"/>
                                        </m:mcPr>
                                      </m:mc>
                                    </m:mcs>
                                    <m:ctrlPr>
                                      <a:rPr lang="en-US" sz="2000" b="0" i="1" smtClean="0">
                                        <a:latin typeface="Cambria Math"/>
                                        <a:ea typeface="Cambria Math"/>
                                      </a:rPr>
                                    </m:ctrlPr>
                                  </m:mPr>
                                  <m:mr>
                                    <m:e>
                                      <m:r>
                                        <m:rPr>
                                          <m:brk m:alnAt="7"/>
                                        </m:rPr>
                                        <a:rPr lang="en-US" sz="2000" b="0" i="1" smtClean="0">
                                          <a:latin typeface="Cambria Math"/>
                                          <a:ea typeface="Cambria Math"/>
                                        </a:rPr>
                                        <m:t>0</m:t>
                                      </m:r>
                                    </m:e>
                                    <m:e>
                                      <m:m>
                                        <m:mPr>
                                          <m:mcs>
                                            <m:mc>
                                              <m:mcPr>
                                                <m:count m:val="2"/>
                                                <m:mcJc m:val="center"/>
                                              </m:mcPr>
                                            </m:mc>
                                          </m:mcs>
                                          <m:ctrlPr>
                                            <a:rPr lang="en-US" sz="2000" b="0" i="1" smtClean="0">
                                              <a:latin typeface="Cambria Math"/>
                                              <a:ea typeface="Cambria Math"/>
                                            </a:rPr>
                                          </m:ctrlPr>
                                        </m:mPr>
                                        <m:mr>
                                          <m:e>
                                            <m:r>
                                              <m:rPr>
                                                <m:brk m:alnAt="7"/>
                                              </m:rPr>
                                              <a:rPr lang="en-US" sz="2000" b="0" i="1" smtClean="0">
                                                <a:latin typeface="Cambria Math"/>
                                                <a:ea typeface="Cambria Math"/>
                                              </a:rPr>
                                              <m:t>…</m:t>
                                            </m:r>
                                          </m:e>
                                          <m:e>
                                            <m:r>
                                              <a:rPr lang="en-US" sz="2000" b="0" i="1" smtClean="0">
                                                <a:latin typeface="Cambria Math"/>
                                                <a:ea typeface="Cambria Math"/>
                                              </a:rPr>
                                              <m:t>0</m:t>
                                            </m:r>
                                          </m:e>
                                        </m:mr>
                                      </m:m>
                                    </m:e>
                                  </m:mr>
                                </m:m>
                              </m:e>
                            </m:mr>
                            <m:mr>
                              <m:e>
                                <m:m>
                                  <m:mPr>
                                    <m:mcs>
                                      <m:mc>
                                        <m:mcPr>
                                          <m:count m:val="1"/>
                                          <m:mcJc m:val="center"/>
                                        </m:mcPr>
                                      </m:mc>
                                    </m:mcs>
                                    <m:ctrlPr>
                                      <a:rPr lang="en-US" sz="2000" b="0" i="1" smtClean="0">
                                        <a:latin typeface="Cambria Math"/>
                                        <a:ea typeface="Cambria Math"/>
                                      </a:rPr>
                                    </m:ctrlPr>
                                  </m:mPr>
                                  <m:mr>
                                    <m:e>
                                      <m:r>
                                        <m:rPr>
                                          <m:brk m:alnAt="7"/>
                                        </m:rPr>
                                        <a:rPr lang="en-US" sz="2000" b="0" i="1" smtClean="0">
                                          <a:latin typeface="Cambria Math"/>
                                          <a:ea typeface="Cambria Math"/>
                                        </a:rPr>
                                        <m:t>⋮</m:t>
                                      </m:r>
                                    </m:e>
                                  </m:mr>
                                  <m:mr>
                                    <m:e>
                                      <m:r>
                                        <a:rPr lang="en-US" sz="2000" b="0" i="1" smtClean="0">
                                          <a:latin typeface="Cambria Math"/>
                                          <a:ea typeface="Cambria Math"/>
                                        </a:rPr>
                                        <m:t>0</m:t>
                                      </m:r>
                                    </m:e>
                                  </m:mr>
                                </m:m>
                              </m:e>
                              <m:e>
                                <m:m>
                                  <m:mPr>
                                    <m:mcs>
                                      <m:mc>
                                        <m:mcPr>
                                          <m:count m:val="1"/>
                                          <m:mcJc m:val="center"/>
                                        </m:mcPr>
                                      </m:mc>
                                    </m:mcs>
                                    <m:ctrlPr>
                                      <a:rPr lang="en-US" sz="2000" b="0" i="1" smtClean="0">
                                        <a:latin typeface="Cambria Math"/>
                                        <a:ea typeface="Cambria Math"/>
                                      </a:rPr>
                                    </m:ctrlPr>
                                  </m:mPr>
                                  <m:mr>
                                    <m:e>
                                      <m:r>
                                        <m:rPr>
                                          <m:brk m:alnAt="7"/>
                                        </m:rPr>
                                        <a:rPr lang="en-US" sz="2000" b="0" i="1" smtClean="0">
                                          <a:latin typeface="Cambria Math"/>
                                          <a:ea typeface="Cambria Math"/>
                                        </a:rPr>
                                        <m:t>⋮</m:t>
                                      </m:r>
                                    </m:e>
                                  </m:mr>
                                  <m:mr>
                                    <m:e>
                                      <m:r>
                                        <a:rPr lang="en-US" sz="2000" b="0" i="1" smtClean="0">
                                          <a:latin typeface="Cambria Math"/>
                                          <a:ea typeface="Cambria Math"/>
                                        </a:rPr>
                                        <m:t>0</m:t>
                                      </m:r>
                                    </m:e>
                                  </m:mr>
                                </m:m>
                              </m:e>
                              <m:e>
                                <m:m>
                                  <m:mPr>
                                    <m:mcs>
                                      <m:mc>
                                        <m:mcPr>
                                          <m:count m:val="2"/>
                                          <m:mcJc m:val="center"/>
                                        </m:mcPr>
                                      </m:mc>
                                    </m:mcs>
                                    <m:ctrlPr>
                                      <a:rPr lang="en-US" sz="2000" b="0" i="1" smtClean="0">
                                        <a:latin typeface="Cambria Math"/>
                                        <a:ea typeface="Cambria Math"/>
                                      </a:rPr>
                                    </m:ctrlPr>
                                  </m:mPr>
                                  <m:mr>
                                    <m:e>
                                      <m:m>
                                        <m:mPr>
                                          <m:mcs>
                                            <m:mc>
                                              <m:mcPr>
                                                <m:count m:val="1"/>
                                                <m:mcJc m:val="center"/>
                                              </m:mcPr>
                                            </m:mc>
                                          </m:mcs>
                                          <m:ctrlPr>
                                            <a:rPr lang="en-US" sz="2000" b="0" i="1" smtClean="0">
                                              <a:latin typeface="Cambria Math"/>
                                              <a:ea typeface="Cambria Math"/>
                                            </a:rPr>
                                          </m:ctrlPr>
                                        </m:mPr>
                                        <m:mr>
                                          <m:e>
                                            <m:r>
                                              <m:rPr>
                                                <m:brk m:alnAt="7"/>
                                              </m:rPr>
                                              <a:rPr lang="en-US" sz="2000" b="0" i="1" smtClean="0">
                                                <a:latin typeface="Cambria Math"/>
                                                <a:ea typeface="Cambria Math"/>
                                              </a:rPr>
                                              <m:t>⋮</m:t>
                                            </m:r>
                                          </m:e>
                                        </m:mr>
                                        <m:mr>
                                          <m:e>
                                            <m:r>
                                              <a:rPr lang="en-US" sz="2000" b="0" i="1" smtClean="0">
                                                <a:latin typeface="Cambria Math"/>
                                                <a:ea typeface="Cambria Math"/>
                                              </a:rPr>
                                              <m:t>0</m:t>
                                            </m:r>
                                          </m:e>
                                        </m:mr>
                                      </m:m>
                                    </m:e>
                                    <m:e>
                                      <m:m>
                                        <m:mPr>
                                          <m:mcs>
                                            <m:mc>
                                              <m:mcPr>
                                                <m:count m:val="1"/>
                                                <m:mcJc m:val="center"/>
                                              </m:mcPr>
                                            </m:mc>
                                          </m:mcs>
                                          <m:ctrlPr>
                                            <a:rPr lang="en-US" sz="2000" b="0" i="1" smtClean="0">
                                              <a:latin typeface="Cambria Math"/>
                                              <a:ea typeface="Cambria Math"/>
                                            </a:rPr>
                                          </m:ctrlPr>
                                        </m:mPr>
                                        <m:mr>
                                          <m:e>
                                            <m:m>
                                              <m:mPr>
                                                <m:mcs>
                                                  <m:mc>
                                                    <m:mcPr>
                                                      <m:count m:val="2"/>
                                                      <m:mcJc m:val="center"/>
                                                    </m:mcPr>
                                                  </m:mc>
                                                </m:mcs>
                                                <m:ctrlPr>
                                                  <a:rPr lang="en-US" sz="2000" b="0" i="1" smtClean="0">
                                                    <a:latin typeface="Cambria Math"/>
                                                    <a:ea typeface="Cambria Math"/>
                                                  </a:rPr>
                                                </m:ctrlPr>
                                              </m:mPr>
                                              <m:mr>
                                                <m:e>
                                                  <m:r>
                                                    <m:rPr>
                                                      <m:brk m:alnAt="7"/>
                                                    </m:rPr>
                                                    <a:rPr lang="en-US" sz="2000" b="0" i="1" smtClean="0">
                                                      <a:latin typeface="Cambria Math"/>
                                                      <a:ea typeface="Cambria Math"/>
                                                    </a:rPr>
                                                    <m:t>⋱</m:t>
                                                  </m:r>
                                                </m:e>
                                                <m:e>
                                                  <m:r>
                                                    <a:rPr lang="en-US" sz="2000" b="0" i="1" smtClean="0">
                                                      <a:latin typeface="Cambria Math"/>
                                                      <a:ea typeface="Cambria Math"/>
                                                    </a:rPr>
                                                    <m:t>⋮</m:t>
                                                  </m:r>
                                                </m:e>
                                              </m:mr>
                                            </m:m>
                                          </m:e>
                                        </m:mr>
                                        <m:mr>
                                          <m:e>
                                            <m:m>
                                              <m:mPr>
                                                <m:mcs>
                                                  <m:mc>
                                                    <m:mcPr>
                                                      <m:count m:val="2"/>
                                                      <m:mcJc m:val="center"/>
                                                    </m:mcPr>
                                                  </m:mc>
                                                </m:mcs>
                                                <m:ctrlPr>
                                                  <a:rPr lang="en-US" sz="2000" b="0" i="1" smtClean="0">
                                                    <a:latin typeface="Cambria Math"/>
                                                    <a:ea typeface="Cambria Math"/>
                                                  </a:rPr>
                                                </m:ctrlPr>
                                              </m:mPr>
                                              <m:mr>
                                                <m:e>
                                                  <m:r>
                                                    <m:rPr>
                                                      <m:brk m:alnAt="7"/>
                                                    </m:rPr>
                                                    <a:rPr lang="en-US" sz="2000" b="0" i="1" smtClean="0">
                                                      <a:latin typeface="Cambria Math"/>
                                                      <a:ea typeface="Cambria Math"/>
                                                    </a:rPr>
                                                    <m:t>…</m:t>
                                                  </m:r>
                                                </m:e>
                                                <m:e>
                                                  <m:sSub>
                                                    <m:sSubPr>
                                                      <m:ctrlPr>
                                                        <a:rPr lang="en-US" sz="2000" b="0" i="1" smtClean="0">
                                                          <a:latin typeface="Cambria Math"/>
                                                          <a:ea typeface="Cambria Math"/>
                                                        </a:rPr>
                                                      </m:ctrlPr>
                                                    </m:sSubPr>
                                                    <m:e>
                                                      <m:r>
                                                        <a:rPr lang="en-US" sz="2000" b="0" i="1" smtClean="0">
                                                          <a:latin typeface="Cambria Math"/>
                                                          <a:ea typeface="Cambria Math"/>
                                                        </a:rPr>
                                                        <m:t>𝑃</m:t>
                                                      </m:r>
                                                    </m:e>
                                                    <m:sub>
                                                      <m:r>
                                                        <a:rPr lang="en-US" sz="2000" b="0" i="1" smtClean="0">
                                                          <a:latin typeface="Cambria Math"/>
                                                          <a:ea typeface="Cambria Math"/>
                                                        </a:rPr>
                                                        <m:t>𝑑</m:t>
                                                      </m:r>
                                                    </m:sub>
                                                  </m:sSub>
                                                </m:e>
                                              </m:mr>
                                            </m:m>
                                          </m:e>
                                        </m:mr>
                                      </m:m>
                                    </m:e>
                                  </m:mr>
                                </m:m>
                              </m:e>
                            </m:mr>
                          </m:m>
                        </m:e>
                      </m:d>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𝑃</m:t>
                          </m:r>
                        </m:e>
                        <m:sub>
                          <m:r>
                            <a:rPr lang="en-US" sz="2000" b="0" i="1" smtClean="0">
                              <a:latin typeface="Cambria Math"/>
                              <a:ea typeface="Cambria Math"/>
                            </a:rPr>
                            <m:t>𝑑</m:t>
                          </m:r>
                        </m:sub>
                      </m:sSub>
                      <m:sSub>
                        <m:sSubPr>
                          <m:ctrlPr>
                            <a:rPr lang="en-US" sz="2000" b="0" i="1" smtClean="0">
                              <a:latin typeface="Cambria Math"/>
                              <a:ea typeface="Cambria Math"/>
                            </a:rPr>
                          </m:ctrlPr>
                        </m:sSubPr>
                        <m:e>
                          <m:r>
                            <a:rPr lang="en-US" sz="2000" b="0" i="1" smtClean="0">
                              <a:latin typeface="Cambria Math"/>
                              <a:ea typeface="Cambria Math"/>
                            </a:rPr>
                            <m:t>𝑰</m:t>
                          </m:r>
                        </m:e>
                        <m:sub>
                          <m:r>
                            <a:rPr lang="en-US" sz="2000" b="0" i="1" smtClean="0">
                              <a:latin typeface="Cambria Math"/>
                              <a:ea typeface="Cambria Math"/>
                            </a:rPr>
                            <m:t>𝑡</m:t>
                          </m:r>
                        </m:sub>
                      </m:sSub>
                    </m:oMath>
                  </m:oMathPara>
                </a14:m>
                <a:endParaRPr lang="en-IN" sz="2000" dirty="0" smtClean="0"/>
              </a:p>
              <a:p>
                <a:pPr marL="0" indent="0">
                  <a:buNone/>
                </a:pPr>
                <a:r>
                  <a:rPr lang="en-US" sz="2000" dirty="0" smtClean="0">
                    <a:latin typeface="Times New Roman" pitchFamily="18" charset="0"/>
                    <a:cs typeface="Times New Roman" pitchFamily="18" charset="0"/>
                  </a:rPr>
                  <a:t>Hence,</a:t>
                </a:r>
                <a14:m>
                  <m:oMath xmlns:m="http://schemas.openxmlformats.org/officeDocument/2006/math">
                    <m:sSub>
                      <m:sSubPr>
                        <m:ctrlPr>
                          <a:rPr lang="en-US" sz="2000" i="1" smtClean="0">
                            <a:latin typeface="Cambria Math"/>
                            <a:cs typeface="Times New Roman" pitchFamily="18" charset="0"/>
                          </a:rPr>
                        </m:ctrlPr>
                      </m:sSubPr>
                      <m:e>
                        <m:r>
                          <a:rPr lang="en-US" sz="2000" i="1" smtClean="0">
                            <a:latin typeface="Cambria Math"/>
                            <a:cs typeface="Times New Roman" pitchFamily="18" charset="0"/>
                          </a:rPr>
                          <m:t>𝑹</m:t>
                        </m:r>
                      </m:e>
                      <m:sub>
                        <m:r>
                          <a:rPr lang="en-US" sz="2000" b="0" i="1" smtClean="0">
                            <a:latin typeface="Cambria Math"/>
                            <a:cs typeface="Times New Roman" pitchFamily="18" charset="0"/>
                          </a:rPr>
                          <m:t>𝑦𝑦</m:t>
                        </m:r>
                      </m:sub>
                    </m:sSub>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covariance of the receive vector </a:t>
                </a:r>
                <a:r>
                  <a:rPr lang="en-US" sz="2000" i="1" dirty="0">
                    <a:latin typeface="Times New Roman" pitchFamily="18" charset="0"/>
                    <a:cs typeface="Times New Roman" pitchFamily="18" charset="0"/>
                  </a:rPr>
                  <a:t>y</a:t>
                </a:r>
                <a:r>
                  <a:rPr lang="en-US" sz="2000" dirty="0">
                    <a:latin typeface="Times New Roman" pitchFamily="18" charset="0"/>
                    <a:cs typeface="Times New Roman" pitchFamily="18" charset="0"/>
                  </a:rPr>
                  <a:t> can be simplified </a:t>
                </a:r>
                <a:r>
                  <a:rPr lang="en-US" sz="20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𝑹</m:t>
                          </m:r>
                        </m:e>
                        <m:sub>
                          <m:r>
                            <a:rPr lang="en-US" sz="2000" b="0" i="1" smtClean="0">
                              <a:latin typeface="Cambria Math"/>
                              <a:cs typeface="Times New Roman" pitchFamily="18" charset="0"/>
                            </a:rPr>
                            <m:t>𝑦𝑦</m:t>
                          </m:r>
                        </m:sub>
                      </m:sSub>
                      <m:r>
                        <a:rPr lang="en-US" sz="2000" b="0" i="1" smtClean="0">
                          <a:latin typeface="Cambria Math"/>
                          <a:cs typeface="Times New Roman" pitchFamily="18" charset="0"/>
                        </a:rPr>
                        <m:t>=</m:t>
                      </m:r>
                      <m:r>
                        <a:rPr lang="en-US" sz="2000" b="0" i="1" smtClean="0">
                          <a:latin typeface="Cambria Math"/>
                          <a:cs typeface="Times New Roman" pitchFamily="18" charset="0"/>
                        </a:rPr>
                        <m:t>𝐸</m:t>
                      </m:r>
                      <m:d>
                        <m:dPr>
                          <m:begChr m:val="{"/>
                          <m:endChr m:val="}"/>
                          <m:ctrlPr>
                            <a:rPr lang="en-US" sz="2000" b="0" i="1" smtClean="0">
                              <a:latin typeface="Cambria Math"/>
                              <a:cs typeface="Times New Roman" pitchFamily="18" charset="0"/>
                            </a:rPr>
                          </m:ctrlPr>
                        </m:dPr>
                        <m:e>
                          <m:sSup>
                            <m:sSupPr>
                              <m:ctrlPr>
                                <a:rPr lang="en-US" sz="2000" b="0" i="1" smtClean="0">
                                  <a:latin typeface="Cambria Math"/>
                                  <a:cs typeface="Times New Roman" pitchFamily="18" charset="0"/>
                                </a:rPr>
                              </m:ctrlPr>
                            </m:sSupPr>
                            <m:e>
                              <m:r>
                                <a:rPr lang="en-US" sz="2000" b="0" i="1" smtClean="0">
                                  <a:latin typeface="Cambria Math"/>
                                  <a:cs typeface="Times New Roman" pitchFamily="18" charset="0"/>
                                </a:rPr>
                                <m:t>𝒚𝒚</m:t>
                              </m:r>
                            </m:e>
                            <m:sup>
                              <m:r>
                                <a:rPr lang="en-US" sz="2000" b="0" i="1" smtClean="0">
                                  <a:latin typeface="Cambria Math"/>
                                  <a:cs typeface="Times New Roman" pitchFamily="18" charset="0"/>
                                </a:rPr>
                                <m:t>𝐻</m:t>
                              </m:r>
                            </m:sup>
                          </m:sSup>
                        </m:e>
                      </m:d>
                      <m:r>
                        <a:rPr lang="en-US" sz="2000" b="0" i="1" smtClean="0">
                          <a:latin typeface="Cambria Math"/>
                          <a:cs typeface="Times New Roman" pitchFamily="18" charset="0"/>
                        </a:rPr>
                        <m:t>=</m:t>
                      </m:r>
                      <m:r>
                        <a:rPr lang="en-US" sz="2000" b="0" i="1" smtClean="0">
                          <a:latin typeface="Cambria Math"/>
                          <a:cs typeface="Times New Roman" pitchFamily="18" charset="0"/>
                        </a:rPr>
                        <m:t>𝐸</m:t>
                      </m:r>
                      <m:d>
                        <m:dPr>
                          <m:begChr m:val="{"/>
                          <m:endChr m:val="}"/>
                          <m:ctrlPr>
                            <a:rPr lang="en-US" sz="2000" b="0" i="1" smtClean="0">
                              <a:latin typeface="Cambria Math"/>
                              <a:cs typeface="Times New Roman" pitchFamily="18" charset="0"/>
                            </a:rPr>
                          </m:ctrlPr>
                        </m:dPr>
                        <m:e>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𝑯</m:t>
                              </m:r>
                              <m:r>
                                <a:rPr lang="en-US" sz="2000" b="0" i="1" smtClean="0">
                                  <a:latin typeface="Cambria Math"/>
                                  <a:cs typeface="Times New Roman" pitchFamily="18" charset="0"/>
                                </a:rPr>
                                <m:t>𝐱</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𝒏</m:t>
                              </m:r>
                            </m:e>
                          </m:d>
                          <m:sSup>
                            <m:sSupPr>
                              <m:ctrlPr>
                                <a:rPr lang="en-US" sz="2000" b="0" i="1" smtClean="0">
                                  <a:latin typeface="Cambria Math"/>
                                  <a:cs typeface="Times New Roman" pitchFamily="18" charset="0"/>
                                </a:rPr>
                              </m:ctrlPr>
                            </m:sSupPr>
                            <m:e>
                              <m:d>
                                <m:dPr>
                                  <m:ctrlPr>
                                    <a:rPr lang="en-US" sz="2000" b="0" i="1" smtClean="0">
                                      <a:latin typeface="Cambria Math"/>
                                      <a:cs typeface="Times New Roman" pitchFamily="18" charset="0"/>
                                    </a:rPr>
                                  </m:ctrlPr>
                                </m:dPr>
                                <m:e>
                                  <m:r>
                                    <a:rPr lang="en-US" sz="2000" i="1">
                                      <a:latin typeface="Cambria Math"/>
                                      <a:cs typeface="Times New Roman" pitchFamily="18" charset="0"/>
                                    </a:rPr>
                                    <m:t>𝑯</m:t>
                                  </m:r>
                                  <m:r>
                                    <a:rPr lang="en-US" sz="2000" i="1">
                                      <a:latin typeface="Cambria Math"/>
                                      <a:cs typeface="Times New Roman" pitchFamily="18" charset="0"/>
                                    </a:rPr>
                                    <m:t>𝐱</m:t>
                                  </m:r>
                                  <m:r>
                                    <a:rPr lang="en-US" sz="2000" i="1">
                                      <a:latin typeface="Cambria Math"/>
                                      <a:ea typeface="Cambria Math"/>
                                      <a:cs typeface="Times New Roman" pitchFamily="18" charset="0"/>
                                    </a:rPr>
                                    <m:t>+</m:t>
                                  </m:r>
                                  <m:r>
                                    <a:rPr lang="en-US" sz="2000" i="1">
                                      <a:latin typeface="Cambria Math"/>
                                      <a:ea typeface="Cambria Math"/>
                                      <a:cs typeface="Times New Roman" pitchFamily="18" charset="0"/>
                                    </a:rPr>
                                    <m:t>𝒏</m:t>
                                  </m:r>
                                </m:e>
                              </m:d>
                            </m:e>
                            <m:sup>
                              <m:r>
                                <a:rPr lang="en-US" sz="2000" b="0" i="1" smtClean="0">
                                  <a:latin typeface="Cambria Math"/>
                                  <a:cs typeface="Times New Roman" pitchFamily="18" charset="0"/>
                                </a:rPr>
                                <m:t>𝐻</m:t>
                              </m:r>
                            </m:sup>
                          </m:sSup>
                        </m:e>
                      </m:d>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𝑃</m:t>
                          </m:r>
                        </m:e>
                        <m:sub>
                          <m:r>
                            <a:rPr lang="en-US" sz="2000" b="0" i="1" smtClean="0">
                              <a:latin typeface="Cambria Math"/>
                              <a:cs typeface="Times New Roman" pitchFamily="18" charset="0"/>
                            </a:rPr>
                            <m:t>𝑑</m:t>
                          </m:r>
                        </m:sub>
                      </m:sSub>
                      <m:r>
                        <a:rPr lang="en-US" sz="2000" b="0" i="1" smtClean="0">
                          <a:latin typeface="Cambria Math"/>
                          <a:cs typeface="Times New Roman" pitchFamily="18" charset="0"/>
                        </a:rPr>
                        <m:t>𝑯</m:t>
                      </m:r>
                      <m:sSup>
                        <m:sSupPr>
                          <m:ctrlPr>
                            <a:rPr lang="en-US" sz="2000" b="0" i="1" smtClean="0">
                              <a:latin typeface="Cambria Math"/>
                              <a:cs typeface="Times New Roman" pitchFamily="18" charset="0"/>
                            </a:rPr>
                          </m:ctrlPr>
                        </m:sSupPr>
                        <m:e>
                          <m:r>
                            <a:rPr lang="en-US" sz="2000" b="0" i="1" smtClean="0">
                              <a:latin typeface="Cambria Math"/>
                              <a:cs typeface="Times New Roman" pitchFamily="18" charset="0"/>
                            </a:rPr>
                            <m:t>𝑯</m:t>
                          </m:r>
                        </m:e>
                        <m:sup>
                          <m:r>
                            <a:rPr lang="en-US" sz="2000" b="0" i="1" smtClean="0">
                              <a:latin typeface="Cambria Math"/>
                              <a:cs typeface="Times New Roman" pitchFamily="18" charset="0"/>
                            </a:rPr>
                            <m:t>𝐻</m:t>
                          </m:r>
                        </m:sup>
                      </m:sSup>
                      <m:r>
                        <a:rPr lang="en-US" sz="2000" b="0" i="1" smtClean="0">
                          <a:latin typeface="Cambria Math"/>
                          <a:ea typeface="Cambria Math"/>
                          <a:cs typeface="Times New Roman" pitchFamily="18" charset="0"/>
                        </a:rPr>
                        <m:t>+</m:t>
                      </m:r>
                      <m:sSubSup>
                        <m:sSubSupPr>
                          <m:ctrlPr>
                            <a:rPr lang="en-US" sz="2000" b="0" i="1" smtClean="0">
                              <a:latin typeface="Cambria Math"/>
                              <a:ea typeface="Cambria Math"/>
                              <a:cs typeface="Times New Roman" pitchFamily="18" charset="0"/>
                            </a:rPr>
                          </m:ctrlPr>
                        </m:sSubSupP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𝜎</m:t>
                              </m:r>
                            </m:e>
                            <m:sub>
                              <m:r>
                                <a:rPr lang="en-US" sz="2000" b="0" i="1" smtClean="0">
                                  <a:latin typeface="Cambria Math"/>
                                  <a:ea typeface="Cambria Math"/>
                                  <a:cs typeface="Times New Roman" pitchFamily="18" charset="0"/>
                                </a:rPr>
                                <m:t>𝑛</m:t>
                              </m:r>
                            </m:sub>
                          </m:sSub>
                        </m:e>
                        <m:sub/>
                        <m:sup>
                          <m:r>
                            <a:rPr lang="en-US" sz="2000" b="0" i="1" smtClean="0">
                              <a:latin typeface="Cambria Math"/>
                              <a:ea typeface="Cambria Math"/>
                              <a:cs typeface="Times New Roman" pitchFamily="18" charset="0"/>
                            </a:rPr>
                            <m:t>2</m:t>
                          </m:r>
                        </m:sup>
                      </m:sSubSup>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𝑰</m:t>
                          </m:r>
                        </m:e>
                        <m:sub>
                          <m:r>
                            <a:rPr lang="en-US" sz="2000" b="0" i="1" smtClean="0">
                              <a:latin typeface="Cambria Math"/>
                              <a:ea typeface="Cambria Math"/>
                              <a:cs typeface="Times New Roman" pitchFamily="18" charset="0"/>
                            </a:rPr>
                            <m:t>𝑟</m:t>
                          </m:r>
                        </m:sub>
                      </m:sSub>
                    </m:oMath>
                  </m:oMathPara>
                </a14:m>
                <a:endParaRPr lang="en-IN" sz="2000" dirty="0" smtClean="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Further, the cross-covariance matrix </a:t>
                </a:r>
                <a14:m>
                  <m:oMath xmlns:m="http://schemas.openxmlformats.org/officeDocument/2006/math">
                    <m:sSub>
                      <m:sSubPr>
                        <m:ctrlPr>
                          <a:rPr lang="en-US" sz="2000" i="1" smtClean="0">
                            <a:latin typeface="Cambria Math"/>
                            <a:cs typeface="Times New Roman" pitchFamily="18" charset="0"/>
                          </a:rPr>
                        </m:ctrlPr>
                      </m:sSubPr>
                      <m:e>
                        <m:r>
                          <a:rPr lang="en-US" sz="2000" i="1" smtClean="0">
                            <a:latin typeface="Cambria Math"/>
                            <a:cs typeface="Times New Roman" pitchFamily="18" charset="0"/>
                          </a:rPr>
                          <m:t>𝑹</m:t>
                        </m:r>
                      </m:e>
                      <m:sub>
                        <m:r>
                          <a:rPr lang="en-US" sz="2000" b="0" i="1" smtClean="0">
                            <a:latin typeface="Cambria Math"/>
                            <a:cs typeface="Times New Roman" pitchFamily="18" charset="0"/>
                          </a:rPr>
                          <m:t>𝑦𝑥</m:t>
                        </m:r>
                      </m:sub>
                    </m:sSub>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can </a:t>
                </a:r>
                <a:r>
                  <a:rPr lang="en-US" sz="2000" dirty="0">
                    <a:latin typeface="Times New Roman" pitchFamily="18" charset="0"/>
                    <a:cs typeface="Times New Roman" pitchFamily="18" charset="0"/>
                  </a:rPr>
                  <a:t>be simplified </a:t>
                </a:r>
                <a:r>
                  <a:rPr lang="en-US" sz="20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IN" sz="2000" i="1" smtClean="0">
                              <a:latin typeface="Cambria Math"/>
                              <a:cs typeface="Times New Roman" pitchFamily="18" charset="0"/>
                            </a:rPr>
                            <m:t>𝑹</m:t>
                          </m:r>
                        </m:e>
                        <m:sub>
                          <m:r>
                            <a:rPr lang="en-US" sz="2000" b="0" i="1" smtClean="0">
                              <a:latin typeface="Cambria Math"/>
                              <a:cs typeface="Times New Roman" pitchFamily="18" charset="0"/>
                            </a:rPr>
                            <m:t>𝑦𝑥</m:t>
                          </m:r>
                        </m:sub>
                      </m:sSub>
                      <m:r>
                        <a:rPr lang="en-IN"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𝐸</m:t>
                      </m:r>
                      <m:d>
                        <m:dPr>
                          <m:begChr m:val="{"/>
                          <m:endChr m:val="}"/>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𝒚</m:t>
                          </m:r>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𝐱</m:t>
                              </m:r>
                            </m:e>
                            <m:sup>
                              <m:r>
                                <a:rPr lang="en-US" sz="2000" b="0" i="1" smtClean="0">
                                  <a:latin typeface="Cambria Math"/>
                                  <a:ea typeface="Cambria Math"/>
                                  <a:cs typeface="Times New Roman" pitchFamily="18" charset="0"/>
                                </a:rPr>
                                <m:t>𝐻</m:t>
                              </m:r>
                            </m:sup>
                          </m:sSup>
                        </m:e>
                      </m:d>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𝐸</m:t>
                      </m:r>
                      <m:d>
                        <m:dPr>
                          <m:begChr m:val="{"/>
                          <m:endChr m:val="}"/>
                          <m:ctrlPr>
                            <a:rPr lang="en-US" sz="2000" b="0" i="1" smtClean="0">
                              <a:latin typeface="Cambria Math"/>
                              <a:ea typeface="Cambria Math"/>
                              <a:cs typeface="Times New Roman" pitchFamily="18" charset="0"/>
                            </a:rPr>
                          </m:ctrlPr>
                        </m:dPr>
                        <m:e>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𝑯𝒙</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𝒏</m:t>
                              </m:r>
                            </m:e>
                          </m:d>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𝐱</m:t>
                              </m:r>
                            </m:e>
                            <m:sup>
                              <m:r>
                                <a:rPr lang="en-US" sz="2000" b="0" i="1" smtClean="0">
                                  <a:latin typeface="Cambria Math"/>
                                  <a:ea typeface="Cambria Math"/>
                                  <a:cs typeface="Times New Roman" pitchFamily="18" charset="0"/>
                                </a:rPr>
                                <m:t>𝐻</m:t>
                              </m:r>
                            </m:sup>
                          </m:sSup>
                        </m:e>
                      </m:d>
                      <m:r>
                        <a:rPr lang="en-US" sz="2000" b="0" i="1" smtClean="0">
                          <a:latin typeface="Cambria Math"/>
                          <a:ea typeface="Cambria Math"/>
                          <a:cs typeface="Times New Roman" pitchFamily="18" charset="0"/>
                        </a:rPr>
                        <m:t>=</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𝑃</m:t>
                          </m:r>
                        </m:e>
                        <m:sub>
                          <m:r>
                            <a:rPr lang="en-US" sz="2000" b="0" i="1" smtClean="0">
                              <a:latin typeface="Cambria Math"/>
                              <a:ea typeface="Cambria Math"/>
                              <a:cs typeface="Times New Roman" pitchFamily="18" charset="0"/>
                            </a:rPr>
                            <m:t>𝑑</m:t>
                          </m:r>
                        </m:sub>
                      </m:sSub>
                      <m:r>
                        <a:rPr lang="en-US" sz="2000" b="0" i="1" smtClean="0">
                          <a:latin typeface="Cambria Math"/>
                          <a:ea typeface="Cambria Math"/>
                          <a:cs typeface="Times New Roman" pitchFamily="18" charset="0"/>
                        </a:rPr>
                        <m:t>𝑯</m:t>
                      </m:r>
                    </m:oMath>
                  </m:oMathPara>
                </a14:m>
                <a:endParaRPr lang="en-IN" sz="2000" dirty="0" smtClean="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Thus, the optimal MMSE receiver is given </a:t>
                </a:r>
                <a:r>
                  <a:rPr lang="en-US" sz="20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𝒄</m:t>
                      </m:r>
                      <m:r>
                        <a:rPr lang="en-IN" sz="2000" i="1" smtClean="0">
                          <a:latin typeface="Cambria Math"/>
                          <a:ea typeface="Cambria Math"/>
                          <a:cs typeface="Times New Roman" pitchFamily="18" charset="0"/>
                        </a:rPr>
                        <m:t>=</m:t>
                      </m:r>
                      <m:sSup>
                        <m:sSupPr>
                          <m:ctrlPr>
                            <a:rPr lang="en-IN" sz="2000" i="1" smtClean="0">
                              <a:latin typeface="Cambria Math"/>
                              <a:ea typeface="Cambria Math"/>
                              <a:cs typeface="Times New Roman" pitchFamily="18" charset="0"/>
                            </a:rPr>
                          </m:ctrlPr>
                        </m:sSupPr>
                        <m:e>
                          <m:sSub>
                            <m:sSubPr>
                              <m:ctrlPr>
                                <a:rPr lang="en-US" sz="2000" i="1">
                                  <a:latin typeface="Cambria Math"/>
                                  <a:cs typeface="Times New Roman" pitchFamily="18" charset="0"/>
                                </a:rPr>
                              </m:ctrlPr>
                            </m:sSubPr>
                            <m:e>
                              <m:r>
                                <a:rPr lang="en-US" sz="2000" i="1">
                                  <a:latin typeface="Cambria Math"/>
                                  <a:cs typeface="Times New Roman" pitchFamily="18" charset="0"/>
                                </a:rPr>
                                <m:t>𝑹</m:t>
                              </m:r>
                            </m:e>
                            <m:sub>
                              <m:r>
                                <a:rPr lang="en-US" sz="2000" i="1">
                                  <a:latin typeface="Cambria Math"/>
                                  <a:cs typeface="Times New Roman" pitchFamily="18" charset="0"/>
                                </a:rPr>
                                <m:t>𝑦𝑦</m:t>
                              </m:r>
                            </m:sub>
                          </m:sSub>
                        </m:e>
                        <m:sup>
                          <m:r>
                            <a:rPr lang="en-US" sz="2000" b="0" i="1" smtClean="0">
                              <a:latin typeface="Cambria Math"/>
                              <a:ea typeface="Cambria Math"/>
                              <a:cs typeface="Times New Roman" pitchFamily="18" charset="0"/>
                            </a:rPr>
                            <m:t>−1</m:t>
                          </m:r>
                        </m:sup>
                      </m:sSup>
                      <m:sSub>
                        <m:sSubPr>
                          <m:ctrlPr>
                            <a:rPr lang="en-IN" sz="2000" i="1">
                              <a:latin typeface="Cambria Math"/>
                              <a:cs typeface="Times New Roman" pitchFamily="18" charset="0"/>
                            </a:rPr>
                          </m:ctrlPr>
                        </m:sSubPr>
                        <m:e>
                          <m:r>
                            <a:rPr lang="en-IN" sz="2000" i="1">
                              <a:latin typeface="Cambria Math"/>
                              <a:cs typeface="Times New Roman" pitchFamily="18" charset="0"/>
                            </a:rPr>
                            <m:t>𝑹</m:t>
                          </m:r>
                        </m:e>
                        <m:sub>
                          <m:r>
                            <a:rPr lang="en-US" sz="2000" i="1">
                              <a:latin typeface="Cambria Math"/>
                              <a:cs typeface="Times New Roman" pitchFamily="18" charset="0"/>
                            </a:rPr>
                            <m:t>𝑦𝑥</m:t>
                          </m:r>
                        </m:sub>
                      </m:sSub>
                      <m:r>
                        <a:rPr lang="en-US" sz="2000" i="1" smtClean="0">
                          <a:latin typeface="Cambria Math"/>
                          <a:cs typeface="Times New Roman" pitchFamily="18" charset="0"/>
                        </a:rPr>
                        <m:t>⇒</m:t>
                      </m:r>
                      <m:sSup>
                        <m:sSupPr>
                          <m:ctrlPr>
                            <a:rPr lang="en-US" sz="2000" i="1" smtClean="0">
                              <a:latin typeface="Cambria Math"/>
                              <a:cs typeface="Times New Roman" pitchFamily="18" charset="0"/>
                            </a:rPr>
                          </m:ctrlPr>
                        </m:sSupPr>
                        <m:e>
                          <m:d>
                            <m:dPr>
                              <m:ctrlPr>
                                <a:rPr lang="en-US" sz="2000" i="1" smtClean="0">
                                  <a:latin typeface="Cambria Math"/>
                                  <a:cs typeface="Times New Roman" pitchFamily="18" charset="0"/>
                                </a:rPr>
                              </m:ctrlPr>
                            </m:dPr>
                            <m:e>
                              <m:sSub>
                                <m:sSubPr>
                                  <m:ctrlPr>
                                    <a:rPr lang="en-US" sz="2000" i="1">
                                      <a:latin typeface="Cambria Math"/>
                                      <a:cs typeface="Times New Roman" pitchFamily="18" charset="0"/>
                                    </a:rPr>
                                  </m:ctrlPr>
                                </m:sSubPr>
                                <m:e>
                                  <m:r>
                                    <a:rPr lang="en-US" sz="2000" i="1">
                                      <a:latin typeface="Cambria Math"/>
                                      <a:cs typeface="Times New Roman" pitchFamily="18" charset="0"/>
                                    </a:rPr>
                                    <m:t>𝑃</m:t>
                                  </m:r>
                                </m:e>
                                <m:sub>
                                  <m:r>
                                    <a:rPr lang="en-US" sz="2000" i="1">
                                      <a:latin typeface="Cambria Math"/>
                                      <a:cs typeface="Times New Roman" pitchFamily="18" charset="0"/>
                                    </a:rPr>
                                    <m:t>𝑑</m:t>
                                  </m:r>
                                </m:sub>
                              </m:sSub>
                              <m:r>
                                <a:rPr lang="en-US" sz="2000" i="1">
                                  <a:latin typeface="Cambria Math"/>
                                  <a:cs typeface="Times New Roman" pitchFamily="18" charset="0"/>
                                </a:rPr>
                                <m:t>𝑯</m:t>
                              </m:r>
                              <m:sSup>
                                <m:sSupPr>
                                  <m:ctrlPr>
                                    <a:rPr lang="en-US" sz="2000" i="1">
                                      <a:latin typeface="Cambria Math"/>
                                      <a:cs typeface="Times New Roman" pitchFamily="18" charset="0"/>
                                    </a:rPr>
                                  </m:ctrlPr>
                                </m:sSupPr>
                                <m:e>
                                  <m:r>
                                    <a:rPr lang="en-US" sz="2000" i="1">
                                      <a:latin typeface="Cambria Math"/>
                                      <a:cs typeface="Times New Roman" pitchFamily="18" charset="0"/>
                                    </a:rPr>
                                    <m:t>𝑯</m:t>
                                  </m:r>
                                </m:e>
                                <m:sup>
                                  <m:r>
                                    <a:rPr lang="en-US" sz="2000" i="1">
                                      <a:latin typeface="Cambria Math"/>
                                      <a:cs typeface="Times New Roman" pitchFamily="18" charset="0"/>
                                    </a:rPr>
                                    <m:t>𝐻</m:t>
                                  </m:r>
                                </m:sup>
                              </m:sSup>
                              <m:r>
                                <a:rPr lang="en-US" sz="2000" i="1">
                                  <a:latin typeface="Cambria Math"/>
                                  <a:ea typeface="Cambria Math"/>
                                  <a:cs typeface="Times New Roman" pitchFamily="18" charset="0"/>
                                </a:rPr>
                                <m:t>+</m:t>
                              </m:r>
                              <m:sSubSup>
                                <m:sSubSupPr>
                                  <m:ctrlPr>
                                    <a:rPr lang="en-US" sz="2000" i="1">
                                      <a:latin typeface="Cambria Math"/>
                                      <a:ea typeface="Cambria Math"/>
                                      <a:cs typeface="Times New Roman" pitchFamily="18" charset="0"/>
                                    </a:rPr>
                                  </m:ctrlPr>
                                </m:sSubSupPr>
                                <m:e>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𝜎</m:t>
                                      </m:r>
                                    </m:e>
                                    <m:sub>
                                      <m:r>
                                        <a:rPr lang="en-US" sz="2000" i="1">
                                          <a:latin typeface="Cambria Math"/>
                                          <a:ea typeface="Cambria Math"/>
                                          <a:cs typeface="Times New Roman" pitchFamily="18" charset="0"/>
                                        </a:rPr>
                                        <m:t>𝑛</m:t>
                                      </m:r>
                                    </m:sub>
                                  </m:sSub>
                                </m:e>
                                <m:sub/>
                                <m:sup>
                                  <m:r>
                                    <a:rPr lang="en-US" sz="2000" i="1">
                                      <a:latin typeface="Cambria Math"/>
                                      <a:ea typeface="Cambria Math"/>
                                      <a:cs typeface="Times New Roman" pitchFamily="18" charset="0"/>
                                    </a:rPr>
                                    <m:t>2</m:t>
                                  </m:r>
                                </m:sup>
                              </m:sSubSup>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𝑰</m:t>
                                  </m:r>
                                </m:e>
                                <m:sub>
                                  <m:r>
                                    <a:rPr lang="en-US" sz="2000" i="1">
                                      <a:latin typeface="Cambria Math"/>
                                      <a:ea typeface="Cambria Math"/>
                                      <a:cs typeface="Times New Roman" pitchFamily="18" charset="0"/>
                                    </a:rPr>
                                    <m:t>𝑟</m:t>
                                  </m:r>
                                </m:sub>
                              </m:sSub>
                            </m:e>
                          </m:d>
                        </m:e>
                        <m:sup>
                          <m:r>
                            <a:rPr lang="en-US" sz="2000" b="0" i="1" smtClean="0">
                              <a:latin typeface="Cambria Math"/>
                              <a:cs typeface="Times New Roman" pitchFamily="18" charset="0"/>
                            </a:rPr>
                            <m:t>−1</m:t>
                          </m:r>
                        </m:sup>
                      </m:sSup>
                      <m:d>
                        <m:dPr>
                          <m:ctrlPr>
                            <a:rPr lang="en-US" sz="2000" i="1" smtClean="0">
                              <a:latin typeface="Cambria Math"/>
                              <a:cs typeface="Times New Roman" pitchFamily="18" charset="0"/>
                            </a:rPr>
                          </m:ctrlPr>
                        </m:dPr>
                        <m:e>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𝑃</m:t>
                              </m:r>
                            </m:e>
                            <m:sub>
                              <m:r>
                                <a:rPr lang="en-US" sz="2000" i="1">
                                  <a:latin typeface="Cambria Math"/>
                                  <a:ea typeface="Cambria Math"/>
                                  <a:cs typeface="Times New Roman" pitchFamily="18" charset="0"/>
                                </a:rPr>
                                <m:t>𝑑</m:t>
                              </m:r>
                            </m:sub>
                          </m:sSub>
                          <m:r>
                            <a:rPr lang="en-US" sz="2000" i="1">
                              <a:latin typeface="Cambria Math"/>
                              <a:ea typeface="Cambria Math"/>
                              <a:cs typeface="Times New Roman" pitchFamily="18" charset="0"/>
                            </a:rPr>
                            <m:t>𝑯</m:t>
                          </m:r>
                          <m:r>
                            <m:rPr>
                              <m:nor/>
                            </m:rPr>
                            <a:rPr lang="en-IN" sz="2000" dirty="0">
                              <a:latin typeface="Times New Roman" pitchFamily="18" charset="0"/>
                              <a:cs typeface="Times New Roman" pitchFamily="18" charset="0"/>
                            </a:rPr>
                            <m:t> </m:t>
                          </m:r>
                        </m:e>
                      </m:d>
                    </m:oMath>
                  </m:oMathPara>
                </a14:m>
                <a:endParaRPr lang="en-IN" sz="2000" dirty="0" smtClean="0">
                  <a:latin typeface="Times New Roman" pitchFamily="18" charset="0"/>
                  <a:cs typeface="Times New Roman" pitchFamily="18" charset="0"/>
                </a:endParaRPr>
              </a:p>
              <a:p>
                <a:pPr marL="0" indent="0">
                  <a:buNone/>
                </a:pPr>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64392" y="962024"/>
                <a:ext cx="11699133" cy="5133975"/>
              </a:xfrm>
              <a:blipFill rotWithShape="1">
                <a:blip r:embed="rId4"/>
                <a:stretch>
                  <a:fillRect l="-573" t="-238"/>
                </a:stretch>
              </a:blipFill>
            </p:spPr>
            <p:txBody>
              <a:bodyPr/>
              <a:lstStyle/>
              <a:p>
                <a:r>
                  <a:rPr lang="en-IN">
                    <a:noFill/>
                  </a:rPr>
                  <a:t> </a:t>
                </a:r>
              </a:p>
            </p:txBody>
          </p:sp>
        </mc:Fallback>
      </mc:AlternateContent>
    </p:spTree>
    <p:extLst>
      <p:ext uri="{BB962C8B-B14F-4D97-AF65-F5344CB8AC3E}">
        <p14:creationId xmlns:p14="http://schemas.microsoft.com/office/powerpoint/2010/main" val="3516602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99780"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Outline of the </a:t>
            </a:r>
            <a:r>
              <a:rPr lang="en-US" sz="2800" dirty="0" smtClean="0">
                <a:solidFill>
                  <a:schemeClr val="bg1"/>
                </a:solidFill>
                <a:effectLst>
                  <a:outerShdw blurRad="38100" dist="38100" dir="2700000" algn="tl">
                    <a:srgbClr val="000000">
                      <a:alpha val="43137"/>
                    </a:srgbClr>
                  </a:outerShdw>
                </a:effectLst>
                <a:latin typeface="Georgia" panose="02040502050405020303" pitchFamily="18" charset="0"/>
              </a:rPr>
              <a:t>Presentation(PART-1)</a:t>
            </a:r>
            <a:endParaRPr lang="en-US" sz="2800" dirty="0">
              <a:solidFill>
                <a:schemeClr val="bg1"/>
              </a:solidFill>
              <a:effectLst>
                <a:outerShdw blurRad="38100" dist="38100" dir="2700000" algn="tl">
                  <a:srgbClr val="000000">
                    <a:alpha val="43137"/>
                  </a:srgbClr>
                </a:outerShdw>
              </a:effectLst>
              <a:latin typeface="Georgia" panose="02040502050405020303" pitchFamily="18" charset="0"/>
            </a:endParaRP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830997"/>
          </a:xfrm>
          <a:prstGeom prst="rect">
            <a:avLst/>
          </a:prstGeom>
          <a:noFill/>
        </p:spPr>
        <p:txBody>
          <a:bodyPr wrap="square">
            <a:spAutoFit/>
          </a:bodyPr>
          <a:lstStyle/>
          <a:p>
            <a:r>
              <a:rPr lang="en-US" sz="2000" dirty="0" smtClean="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r>
              <a:rPr lang="en-US" sz="20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p>
        </p:txBody>
      </p:sp>
      <p:sp>
        <p:nvSpPr>
          <p:cNvPr id="9" name="TextBox 8">
            <a:extLst>
              <a:ext uri="{FF2B5EF4-FFF2-40B4-BE49-F238E27FC236}">
                <a16:creationId xmlns:a16="http://schemas.microsoft.com/office/drawing/2014/main" xmlns="" id="{84B741AE-165A-40FC-BFBA-59D981283D58}"/>
              </a:ext>
            </a:extLst>
          </p:cNvPr>
          <p:cNvSpPr txBox="1"/>
          <p:nvPr/>
        </p:nvSpPr>
        <p:spPr>
          <a:xfrm>
            <a:off x="763303" y="759823"/>
            <a:ext cx="5438338" cy="4134465"/>
          </a:xfrm>
          <a:prstGeom prst="rect">
            <a:avLst/>
          </a:prstGeom>
          <a:noFill/>
        </p:spPr>
        <p:txBody>
          <a:bodyPr wrap="square">
            <a:spAutoFit/>
          </a:bodyPr>
          <a:lstStyle/>
          <a:p>
            <a:pPr fontAlgn="base">
              <a:lnSpc>
                <a:spcPct val="150000"/>
              </a:lnSpc>
              <a:spcAft>
                <a:spcPts val="800"/>
              </a:spcAft>
            </a:pPr>
            <a:r>
              <a:rPr lang="en-IN" sz="1600" b="1" dirty="0" smtClean="0">
                <a:effectLst/>
                <a:latin typeface="Times New Roman" pitchFamily="18" charset="0"/>
                <a:ea typeface="Verdana" panose="020B0604030504040204" pitchFamily="34" charset="0"/>
                <a:cs typeface="Times New Roman" pitchFamily="18" charset="0"/>
              </a:rPr>
              <a:t>4.1  INTRODUCTION TO MIMO </a:t>
            </a:r>
          </a:p>
          <a:p>
            <a:pPr fontAlgn="base">
              <a:lnSpc>
                <a:spcPct val="150000"/>
              </a:lnSpc>
              <a:spcAft>
                <a:spcPts val="800"/>
              </a:spcAft>
            </a:pPr>
            <a:r>
              <a:rPr lang="en-IN" sz="1600" b="1" dirty="0" smtClean="0">
                <a:effectLst/>
                <a:latin typeface="Times New Roman" pitchFamily="18" charset="0"/>
                <a:ea typeface="Verdana" panose="020B0604030504040204" pitchFamily="34" charset="0"/>
                <a:cs typeface="Times New Roman" pitchFamily="18" charset="0"/>
              </a:rPr>
              <a:t>4.2  MIMO SYSTEM MODEL</a:t>
            </a:r>
          </a:p>
          <a:p>
            <a:pPr fontAlgn="base">
              <a:lnSpc>
                <a:spcPct val="150000"/>
              </a:lnSpc>
              <a:spcAft>
                <a:spcPts val="800"/>
              </a:spcAft>
            </a:pPr>
            <a:r>
              <a:rPr lang="en-IN" sz="1600" b="1" dirty="0" smtClean="0">
                <a:latin typeface="Times New Roman" pitchFamily="18" charset="0"/>
                <a:ea typeface="Verdana" panose="020B0604030504040204" pitchFamily="34" charset="0"/>
                <a:cs typeface="Times New Roman" pitchFamily="18" charset="0"/>
              </a:rPr>
              <a:t>4.3  ZERO-FORCING REEIVER </a:t>
            </a:r>
          </a:p>
          <a:p>
            <a:pPr fontAlgn="base">
              <a:lnSpc>
                <a:spcPct val="150000"/>
              </a:lnSpc>
              <a:spcAft>
                <a:spcPts val="800"/>
              </a:spcAft>
            </a:pPr>
            <a:r>
              <a:rPr lang="en-IN" sz="1600" b="1" dirty="0" smtClean="0">
                <a:latin typeface="Times New Roman" pitchFamily="18" charset="0"/>
                <a:ea typeface="Verdana" panose="020B0604030504040204" pitchFamily="34" charset="0"/>
                <a:cs typeface="Times New Roman" pitchFamily="18" charset="0"/>
              </a:rPr>
              <a:t>4.4 MIMO MMSE RECEIVER </a:t>
            </a:r>
          </a:p>
          <a:p>
            <a:pPr fontAlgn="base">
              <a:lnSpc>
                <a:spcPct val="150000"/>
              </a:lnSpc>
              <a:spcAft>
                <a:spcPts val="800"/>
              </a:spcAft>
            </a:pPr>
            <a:r>
              <a:rPr lang="en-IN" sz="1600" b="1" dirty="0" smtClean="0">
                <a:latin typeface="Times New Roman" pitchFamily="18" charset="0"/>
                <a:ea typeface="Verdana" panose="020B0604030504040204" pitchFamily="34" charset="0"/>
                <a:cs typeface="Times New Roman" pitchFamily="18" charset="0"/>
              </a:rPr>
              <a:t>4.5 INTROUCTION TO SVD</a:t>
            </a:r>
          </a:p>
          <a:p>
            <a:pPr fontAlgn="base">
              <a:lnSpc>
                <a:spcPct val="150000"/>
              </a:lnSpc>
              <a:spcAft>
                <a:spcPts val="800"/>
              </a:spcAft>
            </a:pPr>
            <a:r>
              <a:rPr lang="en-IN" sz="1600" b="1" dirty="0" smtClean="0">
                <a:latin typeface="Times New Roman" pitchFamily="18" charset="0"/>
                <a:ea typeface="Verdana" panose="020B0604030504040204" pitchFamily="34" charset="0"/>
                <a:cs typeface="Times New Roman" pitchFamily="18" charset="0"/>
              </a:rPr>
              <a:t>4.6  SVD BASED OPTIMAL MIMO TRANSMISSION AND CAPACITY </a:t>
            </a:r>
          </a:p>
          <a:p>
            <a:pPr fontAlgn="base">
              <a:lnSpc>
                <a:spcPct val="150000"/>
              </a:lnSpc>
              <a:spcAft>
                <a:spcPts val="800"/>
              </a:spcAft>
            </a:pPr>
            <a:r>
              <a:rPr lang="en-IN" sz="1600" b="1" dirty="0" smtClean="0">
                <a:effectLst/>
                <a:latin typeface="Times New Roman" pitchFamily="18" charset="0"/>
                <a:ea typeface="Verdana" panose="020B0604030504040204" pitchFamily="34" charset="0"/>
                <a:cs typeface="Times New Roman" pitchFamily="18" charset="0"/>
              </a:rPr>
              <a:t>4.7 OSTBs, V-BLAST REEIVER</a:t>
            </a:r>
          </a:p>
          <a:p>
            <a:pPr fontAlgn="base">
              <a:lnSpc>
                <a:spcPct val="150000"/>
              </a:lnSpc>
              <a:spcAft>
                <a:spcPts val="800"/>
              </a:spcAft>
            </a:pPr>
            <a:r>
              <a:rPr lang="en-IN" sz="1600" b="1" dirty="0" smtClean="0">
                <a:latin typeface="Times New Roman" pitchFamily="18" charset="0"/>
                <a:ea typeface="Verdana" panose="020B0604030504040204" pitchFamily="34" charset="0"/>
                <a:cs typeface="Times New Roman" pitchFamily="18" charset="0"/>
              </a:rPr>
              <a:t>4.8 MIMO BEAM FORMING</a:t>
            </a:r>
            <a:endParaRPr lang="en-IN" sz="1600" b="1" dirty="0">
              <a:effectLst/>
              <a:latin typeface="Times New Roman" pitchFamily="18" charset="0"/>
              <a:ea typeface="Calibri" panose="020F0502020204030204" pitchFamily="34" charset="0"/>
              <a:cs typeface="Times New Roman" pitchFamily="18" charset="0"/>
            </a:endParaRPr>
          </a:p>
        </p:txBody>
      </p:sp>
      <p:pic>
        <p:nvPicPr>
          <p:cNvPr id="10" name="Picture 9">
            <a:extLst>
              <a:ext uri="{FF2B5EF4-FFF2-40B4-BE49-F238E27FC236}">
                <a16:creationId xmlns:a16="http://schemas.microsoft.com/office/drawing/2014/main" xmlns="" id="{7D8FB851-34C1-4940-8B71-83F7749A856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Tree>
    <p:extLst>
      <p:ext uri="{BB962C8B-B14F-4D97-AF65-F5344CB8AC3E}">
        <p14:creationId xmlns:p14="http://schemas.microsoft.com/office/powerpoint/2010/main" val="768685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18/58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7" y="911224"/>
                <a:ext cx="11614727" cy="5248275"/>
              </a:xfrm>
            </p:spPr>
            <p:txBody>
              <a:bodyPr>
                <a:normAutofit/>
              </a:bodyPr>
              <a:lstStyle/>
              <a:p>
                <a:pPr algn="just">
                  <a:buFont typeface="Wingdings" pitchFamily="2" charset="2"/>
                  <a:buChar char="Ø"/>
                </a:pPr>
                <a:r>
                  <a:rPr lang="en-US" sz="2000" dirty="0" smtClean="0">
                    <a:latin typeface="Times New Roman" pitchFamily="18" charset="0"/>
                    <a:cs typeface="Times New Roman" pitchFamily="18" charset="0"/>
                  </a:rPr>
                  <a:t>Hence, the MMSE estimate </a:t>
                </a:r>
                <a14:m>
                  <m:oMath xmlns:m="http://schemas.openxmlformats.org/officeDocument/2006/math">
                    <m:acc>
                      <m:accPr>
                        <m:chr m:val="̃"/>
                        <m:ctrlPr>
                          <a:rPr lang="en-US" sz="2000" i="1" smtClean="0">
                            <a:latin typeface="Cambria Math"/>
                            <a:cs typeface="Times New Roman" pitchFamily="18" charset="0"/>
                          </a:rPr>
                        </m:ctrlPr>
                      </m:accPr>
                      <m:e>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𝑥</m:t>
                            </m:r>
                          </m:e>
                          <m:sub>
                            <m:r>
                              <a:rPr lang="en-US" sz="2000" b="0" i="1" smtClean="0">
                                <a:latin typeface="Cambria Math"/>
                                <a:cs typeface="Times New Roman" pitchFamily="18" charset="0"/>
                              </a:rPr>
                              <m:t>𝑀𝑀𝑆𝐸</m:t>
                            </m:r>
                          </m:sub>
                        </m:sSub>
                      </m:e>
                    </m:acc>
                  </m:oMath>
                </a14:m>
                <a:r>
                  <a:rPr lang="en-US" sz="2000" dirty="0" smtClean="0">
                    <a:latin typeface="Times New Roman" pitchFamily="18" charset="0"/>
                    <a:cs typeface="Times New Roman" pitchFamily="18" charset="0"/>
                  </a:rPr>
                  <a:t> of </a:t>
                </a:r>
                <a:r>
                  <a:rPr lang="en-US" sz="2000" dirty="0">
                    <a:latin typeface="Times New Roman" pitchFamily="18" charset="0"/>
                    <a:cs typeface="Times New Roman" pitchFamily="18" charset="0"/>
                  </a:rPr>
                  <a:t>the transmit vector </a:t>
                </a:r>
                <a:r>
                  <a:rPr lang="en-US" sz="2000" i="1" dirty="0">
                    <a:latin typeface="Times New Roman" pitchFamily="18" charset="0"/>
                    <a:cs typeface="Times New Roman" pitchFamily="18" charset="0"/>
                  </a:rPr>
                  <a:t>x</a:t>
                </a:r>
                <a:r>
                  <a:rPr lang="en-US" sz="2000" dirty="0">
                    <a:latin typeface="Times New Roman" pitchFamily="18" charset="0"/>
                    <a:cs typeface="Times New Roman" pitchFamily="18" charset="0"/>
                  </a:rPr>
                  <a:t> is given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acc>
                        <m:accPr>
                          <m:chr m:val="̃"/>
                          <m:ctrlPr>
                            <a:rPr lang="en-US" sz="2000" i="1">
                              <a:latin typeface="Cambria Math"/>
                              <a:cs typeface="Times New Roman" pitchFamily="18" charset="0"/>
                            </a:rPr>
                          </m:ctrlPr>
                        </m:accPr>
                        <m:e>
                          <m:sSub>
                            <m:sSubPr>
                              <m:ctrlPr>
                                <a:rPr lang="en-US" sz="2000" i="1">
                                  <a:latin typeface="Cambria Math"/>
                                  <a:cs typeface="Times New Roman" pitchFamily="18" charset="0"/>
                                </a:rPr>
                              </m:ctrlPr>
                            </m:sSubPr>
                            <m:e>
                              <m:r>
                                <a:rPr lang="en-US" sz="2000" i="1">
                                  <a:latin typeface="Cambria Math"/>
                                  <a:cs typeface="Times New Roman" pitchFamily="18" charset="0"/>
                                </a:rPr>
                                <m:t>𝑥</m:t>
                              </m:r>
                            </m:e>
                            <m:sub>
                              <m:r>
                                <a:rPr lang="en-US" sz="2000" i="1">
                                  <a:latin typeface="Cambria Math"/>
                                  <a:cs typeface="Times New Roman" pitchFamily="18" charset="0"/>
                                </a:rPr>
                                <m:t>𝑀𝑀𝑆𝐸</m:t>
                              </m:r>
                            </m:sub>
                          </m:sSub>
                        </m:e>
                      </m:acc>
                      <m:r>
                        <a:rPr lang="en-US" sz="2000" i="1" smtClean="0">
                          <a:latin typeface="Cambria Math"/>
                          <a:ea typeface="Cambria Math"/>
                          <a:cs typeface="Times New Roman" pitchFamily="18" charset="0"/>
                        </a:rPr>
                        <m:t>=</m:t>
                      </m:r>
                      <m:sSup>
                        <m:sSupPr>
                          <m:ctrlPr>
                            <a:rPr lang="en-US" sz="2000" i="1" smtClean="0">
                              <a:latin typeface="Cambria Math"/>
                              <a:ea typeface="Cambria Math"/>
                              <a:cs typeface="Times New Roman" pitchFamily="18" charset="0"/>
                            </a:rPr>
                          </m:ctrlPr>
                        </m:sSupPr>
                        <m:e>
                          <m:r>
                            <a:rPr lang="en-US" sz="2000" i="1" smtClean="0">
                              <a:latin typeface="Cambria Math"/>
                              <a:ea typeface="Cambria Math"/>
                              <a:cs typeface="Times New Roman" pitchFamily="18" charset="0"/>
                            </a:rPr>
                            <m:t>𝒄</m:t>
                          </m:r>
                        </m:e>
                        <m:sup>
                          <m:r>
                            <a:rPr lang="en-US" sz="2000" b="0" i="1" smtClean="0">
                              <a:latin typeface="Cambria Math"/>
                              <a:ea typeface="Cambria Math"/>
                              <a:cs typeface="Times New Roman" pitchFamily="18" charset="0"/>
                            </a:rPr>
                            <m:t>𝐻</m:t>
                          </m:r>
                        </m:sup>
                      </m:sSup>
                      <m:r>
                        <a:rPr lang="en-US" sz="2000" i="1" smtClean="0">
                          <a:latin typeface="Cambria Math"/>
                          <a:ea typeface="Cambria Math"/>
                          <a:cs typeface="Times New Roman" pitchFamily="18" charset="0"/>
                        </a:rPr>
                        <m:t>𝒚</m:t>
                      </m:r>
                    </m:oMath>
                  </m:oMathPara>
                </a14:m>
                <a:endParaRPr lang="en-IN"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sSup>
                        <m:sSupPr>
                          <m:ctrlPr>
                            <a:rPr lang="en-US" sz="2000" i="1">
                              <a:latin typeface="Cambria Math"/>
                              <a:cs typeface="Times New Roman" pitchFamily="18" charset="0"/>
                            </a:rPr>
                          </m:ctrlPr>
                        </m:sSupPr>
                        <m:e>
                          <m:d>
                            <m:dPr>
                              <m:ctrlPr>
                                <a:rPr lang="en-US" sz="2000" i="1">
                                  <a:latin typeface="Cambria Math"/>
                                  <a:cs typeface="Times New Roman" pitchFamily="18" charset="0"/>
                                </a:rPr>
                              </m:ctrlPr>
                            </m:dPr>
                            <m:e>
                              <m:sSub>
                                <m:sSubPr>
                                  <m:ctrlPr>
                                    <a:rPr lang="en-US" sz="2000" i="1">
                                      <a:latin typeface="Cambria Math"/>
                                      <a:cs typeface="Times New Roman" pitchFamily="18" charset="0"/>
                                    </a:rPr>
                                  </m:ctrlPr>
                                </m:sSubPr>
                                <m:e>
                                  <m:r>
                                    <a:rPr lang="en-US" sz="2000" i="1">
                                      <a:latin typeface="Cambria Math"/>
                                      <a:cs typeface="Times New Roman" pitchFamily="18" charset="0"/>
                                    </a:rPr>
                                    <m:t>𝑃</m:t>
                                  </m:r>
                                </m:e>
                                <m:sub>
                                  <m:r>
                                    <a:rPr lang="en-US" sz="2000" i="1">
                                      <a:latin typeface="Cambria Math"/>
                                      <a:cs typeface="Times New Roman" pitchFamily="18" charset="0"/>
                                    </a:rPr>
                                    <m:t>𝑑</m:t>
                                  </m:r>
                                </m:sub>
                              </m:sSub>
                              <m:r>
                                <a:rPr lang="en-US" sz="2000" i="1">
                                  <a:latin typeface="Cambria Math"/>
                                  <a:cs typeface="Times New Roman" pitchFamily="18" charset="0"/>
                                </a:rPr>
                                <m:t>𝑯</m:t>
                              </m:r>
                              <m:sSup>
                                <m:sSupPr>
                                  <m:ctrlPr>
                                    <a:rPr lang="en-US" sz="2000" i="1">
                                      <a:latin typeface="Cambria Math"/>
                                      <a:cs typeface="Times New Roman" pitchFamily="18" charset="0"/>
                                    </a:rPr>
                                  </m:ctrlPr>
                                </m:sSupPr>
                                <m:e>
                                  <m:r>
                                    <a:rPr lang="en-US" sz="2000" i="1">
                                      <a:latin typeface="Cambria Math"/>
                                      <a:cs typeface="Times New Roman" pitchFamily="18" charset="0"/>
                                    </a:rPr>
                                    <m:t>𝑯</m:t>
                                  </m:r>
                                </m:e>
                                <m:sup>
                                  <m:r>
                                    <a:rPr lang="en-US" sz="2000" i="1">
                                      <a:latin typeface="Cambria Math"/>
                                      <a:cs typeface="Times New Roman" pitchFamily="18" charset="0"/>
                                    </a:rPr>
                                    <m:t>𝐻</m:t>
                                  </m:r>
                                </m:sup>
                              </m:sSup>
                              <m:r>
                                <a:rPr lang="en-US" sz="2000" i="1">
                                  <a:latin typeface="Cambria Math"/>
                                  <a:ea typeface="Cambria Math"/>
                                  <a:cs typeface="Times New Roman" pitchFamily="18" charset="0"/>
                                </a:rPr>
                                <m:t>+</m:t>
                              </m:r>
                              <m:sSubSup>
                                <m:sSubSupPr>
                                  <m:ctrlPr>
                                    <a:rPr lang="en-US" sz="2000" i="1">
                                      <a:latin typeface="Cambria Math"/>
                                      <a:ea typeface="Cambria Math"/>
                                      <a:cs typeface="Times New Roman" pitchFamily="18" charset="0"/>
                                    </a:rPr>
                                  </m:ctrlPr>
                                </m:sSubSupPr>
                                <m:e>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𝜎</m:t>
                                      </m:r>
                                    </m:e>
                                    <m:sub>
                                      <m:r>
                                        <a:rPr lang="en-US" sz="2000" i="1">
                                          <a:latin typeface="Cambria Math"/>
                                          <a:ea typeface="Cambria Math"/>
                                          <a:cs typeface="Times New Roman" pitchFamily="18" charset="0"/>
                                        </a:rPr>
                                        <m:t>𝑛</m:t>
                                      </m:r>
                                    </m:sub>
                                  </m:sSub>
                                </m:e>
                                <m:sub/>
                                <m:sup>
                                  <m:r>
                                    <a:rPr lang="en-US" sz="2000" i="1">
                                      <a:latin typeface="Cambria Math"/>
                                      <a:ea typeface="Cambria Math"/>
                                      <a:cs typeface="Times New Roman" pitchFamily="18" charset="0"/>
                                    </a:rPr>
                                    <m:t>2</m:t>
                                  </m:r>
                                </m:sup>
                              </m:sSubSup>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𝑰</m:t>
                                  </m:r>
                                </m:e>
                                <m:sub>
                                  <m:r>
                                    <a:rPr lang="en-US" sz="2000" i="1">
                                      <a:latin typeface="Cambria Math"/>
                                      <a:ea typeface="Cambria Math"/>
                                      <a:cs typeface="Times New Roman" pitchFamily="18" charset="0"/>
                                    </a:rPr>
                                    <m:t>𝑟</m:t>
                                  </m:r>
                                </m:sub>
                              </m:sSub>
                            </m:e>
                          </m:d>
                        </m:e>
                        <m:sup>
                          <m:r>
                            <a:rPr lang="en-US" sz="2000" i="1">
                              <a:latin typeface="Cambria Math"/>
                              <a:cs typeface="Times New Roman" pitchFamily="18" charset="0"/>
                            </a:rPr>
                            <m:t>−1</m:t>
                          </m:r>
                        </m:sup>
                      </m:sSup>
                      <m:d>
                        <m:dPr>
                          <m:ctrlPr>
                            <a:rPr lang="en-US" sz="2000" i="1">
                              <a:latin typeface="Cambria Math"/>
                              <a:cs typeface="Times New Roman" pitchFamily="18" charset="0"/>
                            </a:rPr>
                          </m:ctrlPr>
                        </m:dPr>
                        <m:e>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𝑃</m:t>
                              </m:r>
                            </m:e>
                            <m:sub>
                              <m:r>
                                <a:rPr lang="en-US" sz="2000" i="1">
                                  <a:latin typeface="Cambria Math"/>
                                  <a:ea typeface="Cambria Math"/>
                                  <a:cs typeface="Times New Roman" pitchFamily="18" charset="0"/>
                                </a:rPr>
                                <m:t>𝑑</m:t>
                              </m:r>
                            </m:sub>
                          </m:sSub>
                          <m:r>
                            <a:rPr lang="en-US" sz="2000" i="1">
                              <a:latin typeface="Cambria Math"/>
                              <a:ea typeface="Cambria Math"/>
                              <a:cs typeface="Times New Roman" pitchFamily="18" charset="0"/>
                            </a:rPr>
                            <m:t>𝑯</m:t>
                          </m:r>
                          <m:r>
                            <m:rPr>
                              <m:nor/>
                            </m:rPr>
                            <a:rPr lang="en-IN" sz="2000" dirty="0">
                              <a:latin typeface="Times New Roman" pitchFamily="18" charset="0"/>
                              <a:cs typeface="Times New Roman" pitchFamily="18" charset="0"/>
                            </a:rPr>
                            <m:t> </m:t>
                          </m:r>
                        </m:e>
                      </m:d>
                      <m:r>
                        <a:rPr lang="en-US" sz="2000" i="1">
                          <a:latin typeface="Cambria Math"/>
                          <a:ea typeface="Cambria Math"/>
                          <a:cs typeface="Times New Roman" pitchFamily="18" charset="0"/>
                        </a:rPr>
                        <m:t>𝒚</m:t>
                      </m:r>
                      <m:r>
                        <a:rPr lang="en-US" sz="2000" b="0" i="1" smtClean="0">
                          <a:latin typeface="Cambria Math"/>
                          <a:ea typeface="Cambria Math"/>
                          <a:cs typeface="Times New Roman" pitchFamily="18" charset="0"/>
                        </a:rPr>
                        <m:t>−−−−5</m:t>
                      </m:r>
                    </m:oMath>
                  </m:oMathPara>
                </a14:m>
                <a:endParaRPr lang="en-IN" sz="2000" dirty="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We now derive an alternative structure for the MIMO MMSE receiver. Observe that, we have</a:t>
                </a:r>
                <a:r>
                  <a:rPr lang="en-US" sz="2000" dirty="0" smtClean="0">
                    <a:latin typeface="Times New Roman" pitchFamily="18" charset="0"/>
                    <a:cs typeface="Times New Roman" pitchFamily="18" charset="0"/>
                  </a:rPr>
                  <a:t>,</a:t>
                </a:r>
              </a:p>
              <a:p>
                <a:pPr marL="0" indent="0" algn="just">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𝑃</m:t>
                          </m:r>
                        </m:e>
                        <m:sub>
                          <m:r>
                            <a:rPr lang="en-US" sz="2000" b="0" i="1" smtClean="0">
                              <a:latin typeface="Cambria Math"/>
                              <a:cs typeface="Times New Roman" pitchFamily="18" charset="0"/>
                            </a:rPr>
                            <m:t>𝑑</m:t>
                          </m:r>
                        </m:sub>
                      </m:sSub>
                      <m:sSup>
                        <m:sSupPr>
                          <m:ctrlPr>
                            <a:rPr lang="en-IN" sz="2000" i="1" smtClean="0">
                              <a:latin typeface="Cambria Math"/>
                              <a:cs typeface="Times New Roman" pitchFamily="18" charset="0"/>
                            </a:rPr>
                          </m:ctrlPr>
                        </m:sSupPr>
                        <m:e>
                          <m:r>
                            <a:rPr lang="en-IN" sz="2000" i="1" smtClean="0">
                              <a:latin typeface="Cambria Math"/>
                              <a:cs typeface="Times New Roman" pitchFamily="18" charset="0"/>
                            </a:rPr>
                            <m:t>𝑯</m:t>
                          </m:r>
                        </m:e>
                        <m:sup>
                          <m:r>
                            <a:rPr lang="en-US" sz="2000" b="0" i="1" smtClean="0">
                              <a:latin typeface="Cambria Math"/>
                              <a:cs typeface="Times New Roman" pitchFamily="18" charset="0"/>
                            </a:rPr>
                            <m:t>𝐻</m:t>
                          </m:r>
                        </m:sup>
                      </m:sSup>
                      <m:r>
                        <a:rPr lang="en-IN" sz="2000" i="1" smtClean="0">
                          <a:latin typeface="Cambria Math"/>
                          <a:cs typeface="Times New Roman" pitchFamily="18" charset="0"/>
                        </a:rPr>
                        <m:t>𝑯</m:t>
                      </m:r>
                      <m:sSup>
                        <m:sSupPr>
                          <m:ctrlPr>
                            <a:rPr lang="en-IN" sz="2000" i="1" smtClean="0">
                              <a:latin typeface="Cambria Math"/>
                              <a:cs typeface="Times New Roman" pitchFamily="18" charset="0"/>
                            </a:rPr>
                          </m:ctrlPr>
                        </m:sSupPr>
                        <m:e>
                          <m:r>
                            <a:rPr lang="en-IN" sz="2000" i="1" smtClean="0">
                              <a:latin typeface="Cambria Math"/>
                              <a:cs typeface="Times New Roman" pitchFamily="18" charset="0"/>
                            </a:rPr>
                            <m:t>𝑯</m:t>
                          </m:r>
                        </m:e>
                        <m:sup>
                          <m:r>
                            <a:rPr lang="en-US" sz="2000" b="0" i="1" smtClean="0">
                              <a:latin typeface="Cambria Math"/>
                              <a:cs typeface="Times New Roman" pitchFamily="18" charset="0"/>
                            </a:rPr>
                            <m:t>𝐻</m:t>
                          </m:r>
                        </m:sup>
                      </m:sSup>
                      <m:r>
                        <a:rPr lang="en-IN" sz="2000" i="1" smtClean="0">
                          <a:latin typeface="Cambria Math"/>
                          <a:ea typeface="Cambria Math"/>
                          <a:cs typeface="Times New Roman" pitchFamily="18" charset="0"/>
                        </a:rPr>
                        <m:t>+</m:t>
                      </m:r>
                      <m:sSubSup>
                        <m:sSubSupPr>
                          <m:ctrlPr>
                            <a:rPr lang="en-IN" sz="2000" i="1" smtClean="0">
                              <a:latin typeface="Cambria Math"/>
                              <a:ea typeface="Cambria Math"/>
                              <a:cs typeface="Times New Roman" pitchFamily="18" charset="0"/>
                            </a:rPr>
                          </m:ctrlPr>
                        </m:sSubSupPr>
                        <m:e>
                          <m:sSub>
                            <m:sSubPr>
                              <m:ctrlPr>
                                <a:rPr lang="en-IN" sz="2000" i="1" smtClean="0">
                                  <a:latin typeface="Cambria Math"/>
                                  <a:ea typeface="Cambria Math"/>
                                  <a:cs typeface="Times New Roman" pitchFamily="18" charset="0"/>
                                </a:rPr>
                              </m:ctrlPr>
                            </m:sSubPr>
                            <m:e>
                              <m:r>
                                <a:rPr lang="en-IN" sz="2000" i="1" smtClean="0">
                                  <a:latin typeface="Cambria Math"/>
                                  <a:ea typeface="Cambria Math"/>
                                  <a:cs typeface="Times New Roman" pitchFamily="18" charset="0"/>
                                </a:rPr>
                                <m:t>𝜎</m:t>
                              </m:r>
                            </m:e>
                            <m:sub>
                              <m:r>
                                <a:rPr lang="en-US" sz="2000" b="0" i="1" smtClean="0">
                                  <a:latin typeface="Cambria Math"/>
                                  <a:ea typeface="Cambria Math"/>
                                  <a:cs typeface="Times New Roman" pitchFamily="18" charset="0"/>
                                </a:rPr>
                                <m:t>𝑛</m:t>
                              </m:r>
                            </m:sub>
                          </m:sSub>
                        </m:e>
                        <m:sub/>
                        <m:sup>
                          <m:r>
                            <a:rPr lang="en-US" sz="2000" b="0" i="1" smtClean="0">
                              <a:latin typeface="Cambria Math"/>
                              <a:ea typeface="Cambria Math"/>
                              <a:cs typeface="Times New Roman" pitchFamily="18" charset="0"/>
                            </a:rPr>
                            <m:t>2</m:t>
                          </m:r>
                        </m:sup>
                      </m:sSubSup>
                      <m:sSup>
                        <m:sSupPr>
                          <m:ctrlPr>
                            <a:rPr lang="en-IN" sz="2000" i="1" smtClean="0">
                              <a:latin typeface="Cambria Math"/>
                              <a:ea typeface="Cambria Math"/>
                              <a:cs typeface="Times New Roman" pitchFamily="18" charset="0"/>
                            </a:rPr>
                          </m:ctrlPr>
                        </m:sSupPr>
                        <m:e>
                          <m:r>
                            <a:rPr lang="en-IN" sz="2000" i="1" smtClean="0">
                              <a:latin typeface="Cambria Math"/>
                              <a:ea typeface="Cambria Math"/>
                              <a:cs typeface="Times New Roman" pitchFamily="18" charset="0"/>
                            </a:rPr>
                            <m:t>𝑯</m:t>
                          </m:r>
                        </m:e>
                        <m:sup>
                          <m:r>
                            <a:rPr lang="en-US" sz="2000" b="0" i="1" smtClean="0">
                              <a:latin typeface="Cambria Math"/>
                              <a:ea typeface="Cambria Math"/>
                              <a:cs typeface="Times New Roman" pitchFamily="18" charset="0"/>
                            </a:rPr>
                            <m:t>𝐻</m:t>
                          </m:r>
                        </m:sup>
                      </m:sSup>
                      <m:r>
                        <a:rPr lang="en-US" sz="2000" b="0" i="1" smtClean="0">
                          <a:latin typeface="Cambria Math"/>
                          <a:ea typeface="Cambria Math"/>
                          <a:cs typeface="Times New Roman" pitchFamily="18" charset="0"/>
                        </a:rPr>
                        <m:t>=</m:t>
                      </m:r>
                      <m:sSub>
                        <m:sSubPr>
                          <m:ctrlPr>
                            <a:rPr lang="en-IN" sz="2000" i="1">
                              <a:latin typeface="Cambria Math"/>
                              <a:cs typeface="Times New Roman" pitchFamily="18" charset="0"/>
                            </a:rPr>
                          </m:ctrlPr>
                        </m:sSubPr>
                        <m:e>
                          <m:r>
                            <a:rPr lang="en-US" sz="2000" i="1">
                              <a:latin typeface="Cambria Math"/>
                              <a:cs typeface="Times New Roman" pitchFamily="18" charset="0"/>
                            </a:rPr>
                            <m:t>𝑃</m:t>
                          </m:r>
                        </m:e>
                        <m:sub>
                          <m:r>
                            <a:rPr lang="en-US" sz="2000" i="1">
                              <a:latin typeface="Cambria Math"/>
                              <a:cs typeface="Times New Roman" pitchFamily="18" charset="0"/>
                            </a:rPr>
                            <m:t>𝑑</m:t>
                          </m:r>
                        </m:sub>
                      </m:sSub>
                      <m:sSup>
                        <m:sSupPr>
                          <m:ctrlPr>
                            <a:rPr lang="en-IN" sz="2000" i="1">
                              <a:latin typeface="Cambria Math"/>
                              <a:cs typeface="Times New Roman" pitchFamily="18" charset="0"/>
                            </a:rPr>
                          </m:ctrlPr>
                        </m:sSupPr>
                        <m:e>
                          <m:r>
                            <a:rPr lang="en-IN" sz="2000" i="1">
                              <a:latin typeface="Cambria Math"/>
                              <a:cs typeface="Times New Roman" pitchFamily="18" charset="0"/>
                            </a:rPr>
                            <m:t>𝑯</m:t>
                          </m:r>
                        </m:e>
                        <m:sup>
                          <m:r>
                            <a:rPr lang="en-US" sz="2000" i="1">
                              <a:latin typeface="Cambria Math"/>
                              <a:cs typeface="Times New Roman" pitchFamily="18" charset="0"/>
                            </a:rPr>
                            <m:t>𝐻</m:t>
                          </m:r>
                        </m:sup>
                      </m:sSup>
                      <m:r>
                        <a:rPr lang="en-IN" sz="2000" i="1">
                          <a:latin typeface="Cambria Math"/>
                          <a:cs typeface="Times New Roman" pitchFamily="18" charset="0"/>
                        </a:rPr>
                        <m:t>𝑯</m:t>
                      </m:r>
                      <m:sSup>
                        <m:sSupPr>
                          <m:ctrlPr>
                            <a:rPr lang="en-IN" sz="2000" i="1">
                              <a:latin typeface="Cambria Math"/>
                              <a:cs typeface="Times New Roman" pitchFamily="18" charset="0"/>
                            </a:rPr>
                          </m:ctrlPr>
                        </m:sSupPr>
                        <m:e>
                          <m:r>
                            <a:rPr lang="en-IN" sz="2000" i="1">
                              <a:latin typeface="Cambria Math"/>
                              <a:cs typeface="Times New Roman" pitchFamily="18" charset="0"/>
                            </a:rPr>
                            <m:t>𝑯</m:t>
                          </m:r>
                        </m:e>
                        <m:sup>
                          <m:r>
                            <a:rPr lang="en-US" sz="2000" i="1">
                              <a:latin typeface="Cambria Math"/>
                              <a:cs typeface="Times New Roman" pitchFamily="18" charset="0"/>
                            </a:rPr>
                            <m:t>𝐻</m:t>
                          </m:r>
                        </m:sup>
                      </m:sSup>
                      <m:r>
                        <a:rPr lang="en-IN" sz="2000" i="1">
                          <a:latin typeface="Cambria Math"/>
                          <a:ea typeface="Cambria Math"/>
                          <a:cs typeface="Times New Roman" pitchFamily="18" charset="0"/>
                        </a:rPr>
                        <m:t>+</m:t>
                      </m:r>
                      <m:sSubSup>
                        <m:sSubSupPr>
                          <m:ctrlPr>
                            <a:rPr lang="en-IN" sz="2000" i="1">
                              <a:latin typeface="Cambria Math"/>
                              <a:ea typeface="Cambria Math"/>
                              <a:cs typeface="Times New Roman" pitchFamily="18" charset="0"/>
                            </a:rPr>
                          </m:ctrlPr>
                        </m:sSubSupPr>
                        <m:e>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𝜎</m:t>
                              </m:r>
                            </m:e>
                            <m:sub>
                              <m:r>
                                <a:rPr lang="en-US" sz="2000" i="1">
                                  <a:latin typeface="Cambria Math"/>
                                  <a:ea typeface="Cambria Math"/>
                                  <a:cs typeface="Times New Roman" pitchFamily="18" charset="0"/>
                                </a:rPr>
                                <m:t>𝑛</m:t>
                              </m:r>
                            </m:sub>
                          </m:sSub>
                        </m:e>
                        <m:sub/>
                        <m:sup>
                          <m:r>
                            <a:rPr lang="en-US" sz="2000" i="1">
                              <a:latin typeface="Cambria Math"/>
                              <a:ea typeface="Cambria Math"/>
                              <a:cs typeface="Times New Roman" pitchFamily="18" charset="0"/>
                            </a:rPr>
                            <m:t>2</m:t>
                          </m:r>
                        </m:sup>
                      </m:sSubSup>
                      <m:sSup>
                        <m:sSupPr>
                          <m:ctrlPr>
                            <a:rPr lang="en-IN" sz="2000" i="1">
                              <a:latin typeface="Cambria Math"/>
                              <a:ea typeface="Cambria Math"/>
                              <a:cs typeface="Times New Roman" pitchFamily="18" charset="0"/>
                            </a:rPr>
                          </m:ctrlPr>
                        </m:sSupPr>
                        <m:e>
                          <m:r>
                            <a:rPr lang="en-IN" sz="2000" i="1">
                              <a:latin typeface="Cambria Math"/>
                              <a:ea typeface="Cambria Math"/>
                              <a:cs typeface="Times New Roman" pitchFamily="18" charset="0"/>
                            </a:rPr>
                            <m:t>𝑯</m:t>
                          </m:r>
                        </m:e>
                        <m:sup>
                          <m:r>
                            <a:rPr lang="en-US" sz="2000" i="1">
                              <a:latin typeface="Cambria Math"/>
                              <a:ea typeface="Cambria Math"/>
                              <a:cs typeface="Times New Roman" pitchFamily="18" charset="0"/>
                            </a:rPr>
                            <m:t>𝐻</m:t>
                          </m:r>
                        </m:sup>
                      </m:sSup>
                    </m:oMath>
                  </m:oMathPara>
                </a14:m>
                <a:endParaRPr lang="en-US" sz="2000" i="1" dirty="0" smtClean="0">
                  <a:latin typeface="Cambria Math"/>
                  <a:ea typeface="Cambria Math"/>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sSup>
                        <m:sSupPr>
                          <m:ctrlPr>
                            <a:rPr lang="en-IN" sz="2000" i="1" smtClean="0">
                              <a:latin typeface="Cambria Math"/>
                              <a:ea typeface="Cambria Math"/>
                              <a:cs typeface="Times New Roman" pitchFamily="18" charset="0"/>
                            </a:rPr>
                          </m:ctrlPr>
                        </m:sSupPr>
                        <m:e>
                          <m:r>
                            <a:rPr lang="en-IN" sz="2000" i="1" smtClean="0">
                              <a:latin typeface="Cambria Math"/>
                              <a:ea typeface="Cambria Math"/>
                              <a:cs typeface="Times New Roman" pitchFamily="18" charset="0"/>
                            </a:rPr>
                            <m:t>𝑯</m:t>
                          </m:r>
                        </m:e>
                        <m:sup>
                          <m:r>
                            <a:rPr lang="en-US" sz="2000" b="0" i="1" smtClean="0">
                              <a:latin typeface="Cambria Math"/>
                              <a:ea typeface="Cambria Math"/>
                              <a:cs typeface="Times New Roman" pitchFamily="18" charset="0"/>
                            </a:rPr>
                            <m:t>𝐻</m:t>
                          </m:r>
                        </m:sup>
                      </m:sSup>
                      <m:d>
                        <m:dPr>
                          <m:ctrlPr>
                            <a:rPr lang="en-IN" sz="2000" i="1" smtClean="0">
                              <a:latin typeface="Cambria Math"/>
                              <a:ea typeface="Cambria Math"/>
                              <a:cs typeface="Times New Roman" pitchFamily="18" charset="0"/>
                            </a:rPr>
                          </m:ctrlPr>
                        </m:dP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𝑃</m:t>
                              </m:r>
                            </m:e>
                            <m:sub>
                              <m:r>
                                <a:rPr lang="en-US" sz="2000" b="0" i="1" smtClean="0">
                                  <a:latin typeface="Cambria Math"/>
                                  <a:ea typeface="Cambria Math"/>
                                  <a:cs typeface="Times New Roman" pitchFamily="18" charset="0"/>
                                </a:rPr>
                                <m:t>𝑑</m:t>
                              </m:r>
                            </m:sub>
                          </m:sSub>
                          <m:sSup>
                            <m:sSupPr>
                              <m:ctrlPr>
                                <a:rPr lang="en-IN" sz="2000" i="1" smtClean="0">
                                  <a:latin typeface="Cambria Math"/>
                                  <a:ea typeface="Cambria Math"/>
                                  <a:cs typeface="Times New Roman" pitchFamily="18" charset="0"/>
                                </a:rPr>
                              </m:ctrlPr>
                            </m:sSupPr>
                            <m:e>
                              <m:r>
                                <a:rPr lang="en-IN" sz="2000" i="1" smtClean="0">
                                  <a:latin typeface="Cambria Math"/>
                                  <a:ea typeface="Cambria Math"/>
                                  <a:cs typeface="Times New Roman" pitchFamily="18" charset="0"/>
                                </a:rPr>
                                <m:t>𝑯</m:t>
                              </m:r>
                            </m:e>
                            <m:sup>
                              <m:r>
                                <a:rPr lang="en-US" sz="2000" b="0" i="1" smtClean="0">
                                  <a:latin typeface="Cambria Math"/>
                                  <a:ea typeface="Cambria Math"/>
                                  <a:cs typeface="Times New Roman" pitchFamily="18" charset="0"/>
                                </a:rPr>
                                <m:t>𝐻</m:t>
                              </m:r>
                            </m:sup>
                          </m:sSup>
                          <m:r>
                            <a:rPr lang="en-IN" sz="2000" i="1" smtClean="0">
                              <a:latin typeface="Cambria Math"/>
                              <a:ea typeface="Cambria Math"/>
                              <a:cs typeface="Times New Roman" pitchFamily="18" charset="0"/>
                            </a:rPr>
                            <m:t>𝑯</m:t>
                          </m:r>
                          <m:r>
                            <a:rPr lang="en-IN" sz="2000" i="1" smtClean="0">
                              <a:latin typeface="Cambria Math"/>
                              <a:ea typeface="Cambria Math"/>
                              <a:cs typeface="Times New Roman" pitchFamily="18" charset="0"/>
                            </a:rPr>
                            <m:t>+</m:t>
                          </m:r>
                          <m:sSubSup>
                            <m:sSubSupPr>
                              <m:ctrlPr>
                                <a:rPr lang="en-IN" sz="2000" i="1" smtClean="0">
                                  <a:latin typeface="Cambria Math"/>
                                  <a:ea typeface="Cambria Math"/>
                                  <a:cs typeface="Times New Roman" pitchFamily="18" charset="0"/>
                                </a:rPr>
                              </m:ctrlPr>
                            </m:sSubSupPr>
                            <m:e>
                              <m:sSub>
                                <m:sSubPr>
                                  <m:ctrlPr>
                                    <a:rPr lang="en-IN" sz="2000" i="1" smtClean="0">
                                      <a:latin typeface="Cambria Math"/>
                                      <a:ea typeface="Cambria Math"/>
                                      <a:cs typeface="Times New Roman" pitchFamily="18" charset="0"/>
                                    </a:rPr>
                                  </m:ctrlPr>
                                </m:sSubPr>
                                <m:e>
                                  <m:r>
                                    <a:rPr lang="en-IN" sz="2000" i="1" smtClean="0">
                                      <a:latin typeface="Cambria Math"/>
                                      <a:ea typeface="Cambria Math"/>
                                      <a:cs typeface="Times New Roman" pitchFamily="18" charset="0"/>
                                    </a:rPr>
                                    <m:t>𝜎</m:t>
                                  </m:r>
                                </m:e>
                                <m:sub>
                                  <m:r>
                                    <a:rPr lang="en-US" sz="2000" b="0" i="1" smtClean="0">
                                      <a:latin typeface="Cambria Math"/>
                                      <a:ea typeface="Cambria Math"/>
                                      <a:cs typeface="Times New Roman" pitchFamily="18" charset="0"/>
                                    </a:rPr>
                                    <m:t>𝑛</m:t>
                                  </m:r>
                                </m:sub>
                              </m:sSub>
                            </m:e>
                            <m:sub/>
                            <m:sup>
                              <m:r>
                                <a:rPr lang="en-US" sz="2000" b="0" i="1" smtClean="0">
                                  <a:latin typeface="Cambria Math"/>
                                  <a:ea typeface="Cambria Math"/>
                                  <a:cs typeface="Times New Roman" pitchFamily="18" charset="0"/>
                                </a:rPr>
                                <m:t>2</m:t>
                              </m:r>
                            </m:sup>
                          </m:sSubSup>
                          <m:r>
                            <a:rPr lang="en-IN" sz="2000" i="1" smtClean="0">
                              <a:latin typeface="Cambria Math"/>
                              <a:ea typeface="Cambria Math"/>
                              <a:cs typeface="Times New Roman" pitchFamily="18" charset="0"/>
                            </a:rPr>
                            <m:t>𝑰</m:t>
                          </m:r>
                        </m:e>
                      </m:d>
                      <m:r>
                        <a:rPr lang="en-US" sz="2000" b="0" i="1" smtClean="0">
                          <a:latin typeface="Cambria Math"/>
                          <a:ea typeface="Cambria Math"/>
                          <a:cs typeface="Times New Roman" pitchFamily="18" charset="0"/>
                        </a:rPr>
                        <m:t>=</m:t>
                      </m:r>
                      <m:sSup>
                        <m:sSupPr>
                          <m:ctrlPr>
                            <a:rPr lang="en-IN" sz="2000" i="1">
                              <a:latin typeface="Cambria Math"/>
                              <a:ea typeface="Cambria Math"/>
                              <a:cs typeface="Times New Roman" pitchFamily="18" charset="0"/>
                            </a:rPr>
                          </m:ctrlPr>
                        </m:sSupPr>
                        <m:e>
                          <m:r>
                            <a:rPr lang="en-IN" sz="2000" i="1">
                              <a:latin typeface="Cambria Math"/>
                              <a:ea typeface="Cambria Math"/>
                              <a:cs typeface="Times New Roman" pitchFamily="18" charset="0"/>
                            </a:rPr>
                            <m:t>𝑯</m:t>
                          </m:r>
                        </m:e>
                        <m:sup>
                          <m:r>
                            <a:rPr lang="en-US" sz="2000" i="1">
                              <a:latin typeface="Cambria Math"/>
                              <a:ea typeface="Cambria Math"/>
                              <a:cs typeface="Times New Roman" pitchFamily="18" charset="0"/>
                            </a:rPr>
                            <m:t>𝐻</m:t>
                          </m:r>
                        </m:sup>
                      </m:sSup>
                      <m:d>
                        <m:dPr>
                          <m:ctrlPr>
                            <a:rPr lang="en-IN" sz="2000" i="1">
                              <a:latin typeface="Cambria Math"/>
                              <a:ea typeface="Cambria Math"/>
                              <a:cs typeface="Times New Roman" pitchFamily="18" charset="0"/>
                            </a:rPr>
                          </m:ctrlPr>
                        </m:dPr>
                        <m:e>
                          <m:sSub>
                            <m:sSubPr>
                              <m:ctrlPr>
                                <a:rPr lang="en-IN"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𝑃</m:t>
                              </m:r>
                            </m:e>
                            <m:sub>
                              <m:r>
                                <a:rPr lang="en-US" sz="2000" i="1">
                                  <a:latin typeface="Cambria Math"/>
                                  <a:ea typeface="Cambria Math"/>
                                  <a:cs typeface="Times New Roman" pitchFamily="18" charset="0"/>
                                </a:rPr>
                                <m:t>𝑑</m:t>
                              </m:r>
                            </m:sub>
                          </m:sSub>
                          <m:sSup>
                            <m:sSupPr>
                              <m:ctrlPr>
                                <a:rPr lang="en-IN" sz="2000" i="1">
                                  <a:latin typeface="Cambria Math"/>
                                  <a:ea typeface="Cambria Math"/>
                                  <a:cs typeface="Times New Roman" pitchFamily="18" charset="0"/>
                                </a:rPr>
                              </m:ctrlPr>
                            </m:sSupPr>
                            <m:e>
                              <m:r>
                                <a:rPr lang="en-IN" sz="2000" i="1">
                                  <a:latin typeface="Cambria Math"/>
                                  <a:ea typeface="Cambria Math"/>
                                  <a:cs typeface="Times New Roman" pitchFamily="18" charset="0"/>
                                </a:rPr>
                                <m:t>𝑯</m:t>
                              </m:r>
                            </m:e>
                            <m:sup>
                              <m:r>
                                <a:rPr lang="en-US" sz="2000" i="1">
                                  <a:latin typeface="Cambria Math"/>
                                  <a:ea typeface="Cambria Math"/>
                                  <a:cs typeface="Times New Roman" pitchFamily="18" charset="0"/>
                                </a:rPr>
                                <m:t>𝐻</m:t>
                              </m:r>
                            </m:sup>
                          </m:sSup>
                          <m:r>
                            <a:rPr lang="en-IN" sz="2000" i="1">
                              <a:latin typeface="Cambria Math"/>
                              <a:ea typeface="Cambria Math"/>
                              <a:cs typeface="Times New Roman" pitchFamily="18" charset="0"/>
                            </a:rPr>
                            <m:t>𝑯</m:t>
                          </m:r>
                          <m:r>
                            <a:rPr lang="en-IN" sz="2000" i="1">
                              <a:latin typeface="Cambria Math"/>
                              <a:ea typeface="Cambria Math"/>
                              <a:cs typeface="Times New Roman" pitchFamily="18" charset="0"/>
                            </a:rPr>
                            <m:t>+</m:t>
                          </m:r>
                          <m:sSubSup>
                            <m:sSubSupPr>
                              <m:ctrlPr>
                                <a:rPr lang="en-IN" sz="2000" i="1">
                                  <a:latin typeface="Cambria Math"/>
                                  <a:ea typeface="Cambria Math"/>
                                  <a:cs typeface="Times New Roman" pitchFamily="18" charset="0"/>
                                </a:rPr>
                              </m:ctrlPr>
                            </m:sSubSupPr>
                            <m:e>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𝜎</m:t>
                                  </m:r>
                                </m:e>
                                <m:sub>
                                  <m:r>
                                    <a:rPr lang="en-US" sz="2000" i="1">
                                      <a:latin typeface="Cambria Math"/>
                                      <a:ea typeface="Cambria Math"/>
                                      <a:cs typeface="Times New Roman" pitchFamily="18" charset="0"/>
                                    </a:rPr>
                                    <m:t>𝑛</m:t>
                                  </m:r>
                                </m:sub>
                              </m:sSub>
                            </m:e>
                            <m:sub/>
                            <m:sup>
                              <m:r>
                                <a:rPr lang="en-US" sz="2000" i="1">
                                  <a:latin typeface="Cambria Math"/>
                                  <a:ea typeface="Cambria Math"/>
                                  <a:cs typeface="Times New Roman" pitchFamily="18" charset="0"/>
                                </a:rPr>
                                <m:t>2</m:t>
                              </m:r>
                            </m:sup>
                          </m:sSubSup>
                          <m:r>
                            <a:rPr lang="en-IN" sz="2000" i="1">
                              <a:latin typeface="Cambria Math"/>
                              <a:ea typeface="Cambria Math"/>
                              <a:cs typeface="Times New Roman" pitchFamily="18" charset="0"/>
                            </a:rPr>
                            <m:t>𝑰</m:t>
                          </m:r>
                        </m:e>
                      </m:d>
                    </m:oMath>
                  </m:oMathPara>
                </a14:m>
                <a:endParaRPr lang="en-US" sz="2000" dirty="0" smtClean="0">
                  <a:latin typeface="Times New Roman" pitchFamily="18" charset="0"/>
                  <a:ea typeface="Cambria Math"/>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sSup>
                        <m:sSupPr>
                          <m:ctrlPr>
                            <a:rPr lang="en-IN" sz="2000" i="1" smtClean="0">
                              <a:latin typeface="Cambria Math"/>
                              <a:cs typeface="Times New Roman" pitchFamily="18" charset="0"/>
                            </a:rPr>
                          </m:ctrlPr>
                        </m:sSupPr>
                        <m:e>
                          <m:r>
                            <a:rPr lang="en-IN" sz="2000" i="1" smtClean="0">
                              <a:latin typeface="Cambria Math"/>
                              <a:cs typeface="Times New Roman" pitchFamily="18" charset="0"/>
                            </a:rPr>
                            <m:t>𝑯</m:t>
                          </m:r>
                        </m:e>
                        <m:sup>
                          <m:r>
                            <a:rPr lang="en-US" sz="2000" b="0" i="1" smtClean="0">
                              <a:latin typeface="Cambria Math"/>
                              <a:cs typeface="Times New Roman" pitchFamily="18" charset="0"/>
                            </a:rPr>
                            <m:t>𝐻</m:t>
                          </m:r>
                        </m:sup>
                      </m:sSup>
                      <m:sSup>
                        <m:sSupPr>
                          <m:ctrlPr>
                            <a:rPr lang="en-US" sz="2000" i="1">
                              <a:latin typeface="Cambria Math"/>
                              <a:cs typeface="Times New Roman" pitchFamily="18" charset="0"/>
                            </a:rPr>
                          </m:ctrlPr>
                        </m:sSupPr>
                        <m:e>
                          <m:d>
                            <m:dPr>
                              <m:ctrlPr>
                                <a:rPr lang="en-US" sz="2000" i="1">
                                  <a:latin typeface="Cambria Math"/>
                                  <a:cs typeface="Times New Roman" pitchFamily="18" charset="0"/>
                                </a:rPr>
                              </m:ctrlPr>
                            </m:dPr>
                            <m:e>
                              <m:sSub>
                                <m:sSubPr>
                                  <m:ctrlPr>
                                    <a:rPr lang="en-US" sz="2000" i="1">
                                      <a:latin typeface="Cambria Math"/>
                                      <a:cs typeface="Times New Roman" pitchFamily="18" charset="0"/>
                                    </a:rPr>
                                  </m:ctrlPr>
                                </m:sSubPr>
                                <m:e>
                                  <m:r>
                                    <a:rPr lang="en-US" sz="2000" i="1">
                                      <a:latin typeface="Cambria Math"/>
                                      <a:cs typeface="Times New Roman" pitchFamily="18" charset="0"/>
                                    </a:rPr>
                                    <m:t>𝑃</m:t>
                                  </m:r>
                                </m:e>
                                <m:sub>
                                  <m:r>
                                    <a:rPr lang="en-US" sz="2000" i="1">
                                      <a:latin typeface="Cambria Math"/>
                                      <a:cs typeface="Times New Roman" pitchFamily="18" charset="0"/>
                                    </a:rPr>
                                    <m:t>𝑑</m:t>
                                  </m:r>
                                </m:sub>
                              </m:sSub>
                              <m:r>
                                <a:rPr lang="en-US" sz="2000" i="1">
                                  <a:latin typeface="Cambria Math"/>
                                  <a:cs typeface="Times New Roman" pitchFamily="18" charset="0"/>
                                </a:rPr>
                                <m:t>𝑯</m:t>
                              </m:r>
                              <m:sSup>
                                <m:sSupPr>
                                  <m:ctrlPr>
                                    <a:rPr lang="en-US" sz="2000" i="1">
                                      <a:latin typeface="Cambria Math"/>
                                      <a:cs typeface="Times New Roman" pitchFamily="18" charset="0"/>
                                    </a:rPr>
                                  </m:ctrlPr>
                                </m:sSupPr>
                                <m:e>
                                  <m:r>
                                    <a:rPr lang="en-US" sz="2000" i="1">
                                      <a:latin typeface="Cambria Math"/>
                                      <a:cs typeface="Times New Roman" pitchFamily="18" charset="0"/>
                                    </a:rPr>
                                    <m:t>𝑯</m:t>
                                  </m:r>
                                </m:e>
                                <m:sup>
                                  <m:r>
                                    <a:rPr lang="en-US" sz="2000" i="1">
                                      <a:latin typeface="Cambria Math"/>
                                      <a:cs typeface="Times New Roman" pitchFamily="18" charset="0"/>
                                    </a:rPr>
                                    <m:t>𝐻</m:t>
                                  </m:r>
                                </m:sup>
                              </m:sSup>
                              <m:r>
                                <a:rPr lang="en-US" sz="2000" i="1">
                                  <a:latin typeface="Cambria Math"/>
                                  <a:ea typeface="Cambria Math"/>
                                  <a:cs typeface="Times New Roman" pitchFamily="18" charset="0"/>
                                </a:rPr>
                                <m:t>+</m:t>
                              </m:r>
                              <m:sSubSup>
                                <m:sSubSupPr>
                                  <m:ctrlPr>
                                    <a:rPr lang="en-US" sz="2000" i="1">
                                      <a:latin typeface="Cambria Math"/>
                                      <a:ea typeface="Cambria Math"/>
                                      <a:cs typeface="Times New Roman" pitchFamily="18" charset="0"/>
                                    </a:rPr>
                                  </m:ctrlPr>
                                </m:sSubSupPr>
                                <m:e>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𝜎</m:t>
                                      </m:r>
                                    </m:e>
                                    <m:sub>
                                      <m:r>
                                        <a:rPr lang="en-US" sz="2000" i="1">
                                          <a:latin typeface="Cambria Math"/>
                                          <a:ea typeface="Cambria Math"/>
                                          <a:cs typeface="Times New Roman" pitchFamily="18" charset="0"/>
                                        </a:rPr>
                                        <m:t>𝑛</m:t>
                                      </m:r>
                                    </m:sub>
                                  </m:sSub>
                                </m:e>
                                <m:sub/>
                                <m:sup>
                                  <m:r>
                                    <a:rPr lang="en-US" sz="2000" i="1">
                                      <a:latin typeface="Cambria Math"/>
                                      <a:ea typeface="Cambria Math"/>
                                      <a:cs typeface="Times New Roman" pitchFamily="18" charset="0"/>
                                    </a:rPr>
                                    <m:t>2</m:t>
                                  </m:r>
                                </m:sup>
                              </m:sSubSup>
                              <m:r>
                                <a:rPr lang="en-US" sz="2000" i="1" smtClean="0">
                                  <a:latin typeface="Cambria Math"/>
                                  <a:ea typeface="Cambria Math"/>
                                  <a:cs typeface="Times New Roman" pitchFamily="18" charset="0"/>
                                </a:rPr>
                                <m:t>𝑰</m:t>
                              </m:r>
                            </m:e>
                          </m:d>
                        </m:e>
                        <m:sup>
                          <m:r>
                            <a:rPr lang="en-US" sz="2000" i="1">
                              <a:latin typeface="Cambria Math"/>
                              <a:cs typeface="Times New Roman" pitchFamily="18" charset="0"/>
                            </a:rPr>
                            <m:t>−1</m:t>
                          </m:r>
                        </m:sup>
                      </m:sSup>
                      <m:r>
                        <a:rPr lang="en-US" sz="2000" b="0" i="1" smtClean="0">
                          <a:latin typeface="Cambria Math"/>
                          <a:cs typeface="Times New Roman" pitchFamily="18" charset="0"/>
                        </a:rPr>
                        <m:t>=</m:t>
                      </m:r>
                      <m:sSup>
                        <m:sSupPr>
                          <m:ctrlPr>
                            <a:rPr lang="en-IN" sz="2000" i="1">
                              <a:latin typeface="Cambria Math"/>
                              <a:cs typeface="Times New Roman" pitchFamily="18" charset="0"/>
                            </a:rPr>
                          </m:ctrlPr>
                        </m:sSupPr>
                        <m:e>
                          <m:r>
                            <a:rPr lang="en-IN" sz="2000" i="1">
                              <a:latin typeface="Cambria Math"/>
                              <a:cs typeface="Times New Roman" pitchFamily="18" charset="0"/>
                            </a:rPr>
                            <m:t>𝑯</m:t>
                          </m:r>
                        </m:e>
                        <m:sup>
                          <m:r>
                            <a:rPr lang="en-US" sz="2000" i="1">
                              <a:latin typeface="Cambria Math"/>
                              <a:cs typeface="Times New Roman" pitchFamily="18" charset="0"/>
                            </a:rPr>
                            <m:t>𝐻</m:t>
                          </m:r>
                        </m:sup>
                      </m:sSup>
                      <m:sSup>
                        <m:sSupPr>
                          <m:ctrlPr>
                            <a:rPr lang="en-US" sz="2000" i="1">
                              <a:latin typeface="Cambria Math"/>
                              <a:cs typeface="Times New Roman" pitchFamily="18" charset="0"/>
                            </a:rPr>
                          </m:ctrlPr>
                        </m:sSupPr>
                        <m:e>
                          <m:d>
                            <m:dPr>
                              <m:ctrlPr>
                                <a:rPr lang="en-US" sz="2000" i="1">
                                  <a:latin typeface="Cambria Math"/>
                                  <a:cs typeface="Times New Roman" pitchFamily="18" charset="0"/>
                                </a:rPr>
                              </m:ctrlPr>
                            </m:dPr>
                            <m:e>
                              <m:sSub>
                                <m:sSubPr>
                                  <m:ctrlPr>
                                    <a:rPr lang="en-US" sz="2000" i="1">
                                      <a:latin typeface="Cambria Math"/>
                                      <a:cs typeface="Times New Roman" pitchFamily="18" charset="0"/>
                                    </a:rPr>
                                  </m:ctrlPr>
                                </m:sSubPr>
                                <m:e>
                                  <m:r>
                                    <a:rPr lang="en-US" sz="2000" i="1">
                                      <a:latin typeface="Cambria Math"/>
                                      <a:cs typeface="Times New Roman" pitchFamily="18" charset="0"/>
                                    </a:rPr>
                                    <m:t>𝑃</m:t>
                                  </m:r>
                                </m:e>
                                <m:sub>
                                  <m:r>
                                    <a:rPr lang="en-US" sz="2000" i="1">
                                      <a:latin typeface="Cambria Math"/>
                                      <a:cs typeface="Times New Roman" pitchFamily="18" charset="0"/>
                                    </a:rPr>
                                    <m:t>𝑑</m:t>
                                  </m:r>
                                </m:sub>
                              </m:sSub>
                              <m:r>
                                <a:rPr lang="en-US" sz="2000" i="1">
                                  <a:latin typeface="Cambria Math"/>
                                  <a:cs typeface="Times New Roman" pitchFamily="18" charset="0"/>
                                </a:rPr>
                                <m:t>𝑯</m:t>
                              </m:r>
                              <m:sSup>
                                <m:sSupPr>
                                  <m:ctrlPr>
                                    <a:rPr lang="en-US" sz="2000" i="1">
                                      <a:latin typeface="Cambria Math"/>
                                      <a:cs typeface="Times New Roman" pitchFamily="18" charset="0"/>
                                    </a:rPr>
                                  </m:ctrlPr>
                                </m:sSupPr>
                                <m:e>
                                  <m:r>
                                    <a:rPr lang="en-US" sz="2000" i="1">
                                      <a:latin typeface="Cambria Math"/>
                                      <a:cs typeface="Times New Roman" pitchFamily="18" charset="0"/>
                                    </a:rPr>
                                    <m:t>𝑯</m:t>
                                  </m:r>
                                </m:e>
                                <m:sup>
                                  <m:r>
                                    <a:rPr lang="en-US" sz="2000" i="1">
                                      <a:latin typeface="Cambria Math"/>
                                      <a:cs typeface="Times New Roman" pitchFamily="18" charset="0"/>
                                    </a:rPr>
                                    <m:t>𝐻</m:t>
                                  </m:r>
                                </m:sup>
                              </m:sSup>
                              <m:r>
                                <a:rPr lang="en-US" sz="2000" i="1">
                                  <a:latin typeface="Cambria Math"/>
                                  <a:ea typeface="Cambria Math"/>
                                  <a:cs typeface="Times New Roman" pitchFamily="18" charset="0"/>
                                </a:rPr>
                                <m:t>+</m:t>
                              </m:r>
                              <m:sSubSup>
                                <m:sSubSupPr>
                                  <m:ctrlPr>
                                    <a:rPr lang="en-US" sz="2000" i="1">
                                      <a:latin typeface="Cambria Math"/>
                                      <a:ea typeface="Cambria Math"/>
                                      <a:cs typeface="Times New Roman" pitchFamily="18" charset="0"/>
                                    </a:rPr>
                                  </m:ctrlPr>
                                </m:sSubSupPr>
                                <m:e>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𝜎</m:t>
                                      </m:r>
                                    </m:e>
                                    <m:sub>
                                      <m:r>
                                        <a:rPr lang="en-US" sz="2000" i="1">
                                          <a:latin typeface="Cambria Math"/>
                                          <a:ea typeface="Cambria Math"/>
                                          <a:cs typeface="Times New Roman" pitchFamily="18" charset="0"/>
                                        </a:rPr>
                                        <m:t>𝑛</m:t>
                                      </m:r>
                                    </m:sub>
                                  </m:sSub>
                                </m:e>
                                <m:sub/>
                                <m:sup>
                                  <m:r>
                                    <a:rPr lang="en-US" sz="2000" i="1">
                                      <a:latin typeface="Cambria Math"/>
                                      <a:ea typeface="Cambria Math"/>
                                      <a:cs typeface="Times New Roman" pitchFamily="18" charset="0"/>
                                    </a:rPr>
                                    <m:t>2</m:t>
                                  </m:r>
                                </m:sup>
                              </m:sSubSup>
                              <m:r>
                                <a:rPr lang="en-US" sz="2000" i="1">
                                  <a:latin typeface="Cambria Math"/>
                                  <a:ea typeface="Cambria Math"/>
                                  <a:cs typeface="Times New Roman" pitchFamily="18" charset="0"/>
                                </a:rPr>
                                <m:t>𝑰</m:t>
                              </m:r>
                            </m:e>
                          </m:d>
                        </m:e>
                        <m:sup>
                          <m:r>
                            <a:rPr lang="en-US" sz="2000" i="1">
                              <a:latin typeface="Cambria Math"/>
                              <a:cs typeface="Times New Roman" pitchFamily="18" charset="0"/>
                            </a:rPr>
                            <m:t>−1</m:t>
                          </m:r>
                        </m:sup>
                      </m:sSup>
                    </m:oMath>
                  </m:oMathPara>
                </a14:m>
                <a:endParaRPr lang="en-IN" sz="2000" dirty="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Thus, the MIMO MMSE receiver in Eq. </a:t>
                </a:r>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5</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can also be expressed as</a:t>
                </a:r>
                <a:endParaRPr lang="en-IN" sz="2000" dirty="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acc>
                        <m:accPr>
                          <m:chr m:val="̃"/>
                          <m:ctrlPr>
                            <a:rPr lang="en-IN" sz="2000" i="1" smtClean="0">
                              <a:latin typeface="Cambria Math"/>
                              <a:cs typeface="Times New Roman" pitchFamily="18" charset="0"/>
                            </a:rPr>
                          </m:ctrlPr>
                        </m:accPr>
                        <m:e>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𝑥</m:t>
                              </m:r>
                            </m:e>
                            <m:sub>
                              <m:r>
                                <a:rPr lang="en-US" sz="2000" b="0" i="1" smtClean="0">
                                  <a:latin typeface="Cambria Math"/>
                                  <a:cs typeface="Times New Roman" pitchFamily="18" charset="0"/>
                                </a:rPr>
                                <m:t>𝑀𝑀𝑆𝐸</m:t>
                              </m:r>
                            </m:sub>
                          </m:sSub>
                          <m:r>
                            <a:rPr lang="en-IN" sz="2000" i="1" smtClean="0">
                              <a:latin typeface="Cambria Math"/>
                              <a:ea typeface="Cambria Math"/>
                              <a:cs typeface="Times New Roman" pitchFamily="18" charset="0"/>
                            </a:rPr>
                            <m:t>=</m:t>
                          </m:r>
                        </m:e>
                      </m:acc>
                      <m:sSup>
                        <m:sSupPr>
                          <m:ctrlPr>
                            <a:rPr lang="en-US" sz="2000" i="1">
                              <a:latin typeface="Cambria Math"/>
                              <a:cs typeface="Times New Roman" pitchFamily="18" charset="0"/>
                            </a:rPr>
                          </m:ctrlPr>
                        </m:sSupPr>
                        <m:e>
                          <m:d>
                            <m:dPr>
                              <m:ctrlPr>
                                <a:rPr lang="en-US" sz="2000" i="1">
                                  <a:latin typeface="Cambria Math"/>
                                  <a:cs typeface="Times New Roman" pitchFamily="18" charset="0"/>
                                </a:rPr>
                              </m:ctrlPr>
                            </m:dPr>
                            <m:e>
                              <m:sSub>
                                <m:sSubPr>
                                  <m:ctrlPr>
                                    <a:rPr lang="en-US" sz="2000" i="1">
                                      <a:latin typeface="Cambria Math"/>
                                      <a:cs typeface="Times New Roman" pitchFamily="18" charset="0"/>
                                    </a:rPr>
                                  </m:ctrlPr>
                                </m:sSubPr>
                                <m:e>
                                  <m:r>
                                    <a:rPr lang="en-US" sz="2000" i="1">
                                      <a:latin typeface="Cambria Math"/>
                                      <a:cs typeface="Times New Roman" pitchFamily="18" charset="0"/>
                                    </a:rPr>
                                    <m:t>𝑃</m:t>
                                  </m:r>
                                </m:e>
                                <m:sub>
                                  <m:r>
                                    <a:rPr lang="en-US" sz="2000" i="1">
                                      <a:latin typeface="Cambria Math"/>
                                      <a:cs typeface="Times New Roman" pitchFamily="18" charset="0"/>
                                    </a:rPr>
                                    <m:t>𝑑</m:t>
                                  </m:r>
                                </m:sub>
                              </m:sSub>
                              <m:r>
                                <a:rPr lang="en-US" sz="2000" i="1">
                                  <a:latin typeface="Cambria Math"/>
                                  <a:cs typeface="Times New Roman" pitchFamily="18" charset="0"/>
                                </a:rPr>
                                <m:t>𝑯</m:t>
                              </m:r>
                              <m:sSup>
                                <m:sSupPr>
                                  <m:ctrlPr>
                                    <a:rPr lang="en-US" sz="2000" i="1">
                                      <a:latin typeface="Cambria Math"/>
                                      <a:cs typeface="Times New Roman" pitchFamily="18" charset="0"/>
                                    </a:rPr>
                                  </m:ctrlPr>
                                </m:sSupPr>
                                <m:e>
                                  <m:r>
                                    <a:rPr lang="en-US" sz="2000" i="1">
                                      <a:latin typeface="Cambria Math"/>
                                      <a:cs typeface="Times New Roman" pitchFamily="18" charset="0"/>
                                    </a:rPr>
                                    <m:t>𝑯</m:t>
                                  </m:r>
                                </m:e>
                                <m:sup>
                                  <m:r>
                                    <a:rPr lang="en-US" sz="2000" i="1">
                                      <a:latin typeface="Cambria Math"/>
                                      <a:cs typeface="Times New Roman" pitchFamily="18" charset="0"/>
                                    </a:rPr>
                                    <m:t>𝐻</m:t>
                                  </m:r>
                                </m:sup>
                              </m:sSup>
                              <m:r>
                                <a:rPr lang="en-US" sz="2000" i="1">
                                  <a:latin typeface="Cambria Math"/>
                                  <a:ea typeface="Cambria Math"/>
                                  <a:cs typeface="Times New Roman" pitchFamily="18" charset="0"/>
                                </a:rPr>
                                <m:t>+</m:t>
                              </m:r>
                              <m:sSubSup>
                                <m:sSubSupPr>
                                  <m:ctrlPr>
                                    <a:rPr lang="en-US" sz="2000" i="1">
                                      <a:latin typeface="Cambria Math"/>
                                      <a:ea typeface="Cambria Math"/>
                                      <a:cs typeface="Times New Roman" pitchFamily="18" charset="0"/>
                                    </a:rPr>
                                  </m:ctrlPr>
                                </m:sSubSupPr>
                                <m:e>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𝜎</m:t>
                                      </m:r>
                                    </m:e>
                                    <m:sub>
                                      <m:r>
                                        <a:rPr lang="en-US" sz="2000" i="1">
                                          <a:latin typeface="Cambria Math"/>
                                          <a:ea typeface="Cambria Math"/>
                                          <a:cs typeface="Times New Roman" pitchFamily="18" charset="0"/>
                                        </a:rPr>
                                        <m:t>𝑛</m:t>
                                      </m:r>
                                    </m:sub>
                                  </m:sSub>
                                </m:e>
                                <m:sub/>
                                <m:sup>
                                  <m:r>
                                    <a:rPr lang="en-US" sz="2000" i="1">
                                      <a:latin typeface="Cambria Math"/>
                                      <a:ea typeface="Cambria Math"/>
                                      <a:cs typeface="Times New Roman" pitchFamily="18" charset="0"/>
                                    </a:rPr>
                                    <m:t>2</m:t>
                                  </m:r>
                                </m:sup>
                              </m:sSubSup>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𝑰</m:t>
                                  </m:r>
                                </m:e>
                                <m:sub>
                                  <m:r>
                                    <a:rPr lang="en-US" sz="2000" i="1">
                                      <a:latin typeface="Cambria Math"/>
                                      <a:ea typeface="Cambria Math"/>
                                      <a:cs typeface="Times New Roman" pitchFamily="18" charset="0"/>
                                    </a:rPr>
                                    <m:t>𝑟</m:t>
                                  </m:r>
                                </m:sub>
                              </m:sSub>
                            </m:e>
                          </m:d>
                        </m:e>
                        <m:sup>
                          <m:r>
                            <a:rPr lang="en-US" sz="2000" i="1">
                              <a:latin typeface="Cambria Math"/>
                              <a:cs typeface="Times New Roman" pitchFamily="18" charset="0"/>
                            </a:rPr>
                            <m:t>−1</m:t>
                          </m:r>
                        </m:sup>
                      </m:sSup>
                      <m:d>
                        <m:dPr>
                          <m:ctrlPr>
                            <a:rPr lang="en-US" sz="2000" i="1">
                              <a:latin typeface="Cambria Math"/>
                              <a:cs typeface="Times New Roman" pitchFamily="18" charset="0"/>
                            </a:rPr>
                          </m:ctrlPr>
                        </m:dPr>
                        <m:e>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𝑃</m:t>
                              </m:r>
                            </m:e>
                            <m:sub>
                              <m:r>
                                <a:rPr lang="en-US" sz="2000" i="1">
                                  <a:latin typeface="Cambria Math"/>
                                  <a:ea typeface="Cambria Math"/>
                                  <a:cs typeface="Times New Roman" pitchFamily="18" charset="0"/>
                                </a:rPr>
                                <m:t>𝑑</m:t>
                              </m:r>
                            </m:sub>
                          </m:sSub>
                          <m:r>
                            <a:rPr lang="en-US" sz="2000" i="1">
                              <a:latin typeface="Cambria Math"/>
                              <a:ea typeface="Cambria Math"/>
                              <a:cs typeface="Times New Roman" pitchFamily="18" charset="0"/>
                            </a:rPr>
                            <m:t>𝑯</m:t>
                          </m:r>
                          <m:r>
                            <m:rPr>
                              <m:nor/>
                            </m:rPr>
                            <a:rPr lang="en-IN" sz="2000" dirty="0">
                              <a:latin typeface="Times New Roman" pitchFamily="18" charset="0"/>
                              <a:cs typeface="Times New Roman" pitchFamily="18" charset="0"/>
                            </a:rPr>
                            <m:t> </m:t>
                          </m:r>
                        </m:e>
                      </m:d>
                      <m:r>
                        <a:rPr lang="en-US" sz="2000" i="1">
                          <a:latin typeface="Cambria Math"/>
                          <a:ea typeface="Cambria Math"/>
                          <a:cs typeface="Times New Roman" pitchFamily="18" charset="0"/>
                        </a:rPr>
                        <m:t>𝒚</m:t>
                      </m:r>
                    </m:oMath>
                  </m:oMathPara>
                </a14:m>
                <a:endParaRPr lang="en-IN"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𝑃</m:t>
                          </m:r>
                        </m:e>
                        <m:sub>
                          <m:r>
                            <a:rPr lang="en-US" sz="2000" b="0" i="1" smtClean="0">
                              <a:latin typeface="Cambria Math"/>
                              <a:ea typeface="Cambria Math"/>
                              <a:cs typeface="Times New Roman" pitchFamily="18" charset="0"/>
                            </a:rPr>
                            <m:t>𝑑</m:t>
                          </m:r>
                        </m:sub>
                      </m:sSub>
                      <m:sSup>
                        <m:sSupPr>
                          <m:ctrlPr>
                            <a:rPr lang="en-US" sz="2000" i="1">
                              <a:latin typeface="Cambria Math"/>
                              <a:cs typeface="Times New Roman" pitchFamily="18" charset="0"/>
                            </a:rPr>
                          </m:ctrlPr>
                        </m:sSupPr>
                        <m:e>
                          <m:d>
                            <m:dPr>
                              <m:ctrlPr>
                                <a:rPr lang="en-US" sz="2000" i="1">
                                  <a:latin typeface="Cambria Math"/>
                                  <a:cs typeface="Times New Roman" pitchFamily="18" charset="0"/>
                                </a:rPr>
                              </m:ctrlPr>
                            </m:dPr>
                            <m:e>
                              <m:sSub>
                                <m:sSubPr>
                                  <m:ctrlPr>
                                    <a:rPr lang="en-US" sz="2000" i="1">
                                      <a:latin typeface="Cambria Math"/>
                                      <a:cs typeface="Times New Roman" pitchFamily="18" charset="0"/>
                                    </a:rPr>
                                  </m:ctrlPr>
                                </m:sSubPr>
                                <m:e>
                                  <m:r>
                                    <a:rPr lang="en-US" sz="2000" i="1">
                                      <a:latin typeface="Cambria Math"/>
                                      <a:cs typeface="Times New Roman" pitchFamily="18" charset="0"/>
                                    </a:rPr>
                                    <m:t>𝑃</m:t>
                                  </m:r>
                                </m:e>
                                <m:sub>
                                  <m:r>
                                    <a:rPr lang="en-US" sz="2000" i="1">
                                      <a:latin typeface="Cambria Math"/>
                                      <a:cs typeface="Times New Roman" pitchFamily="18" charset="0"/>
                                    </a:rPr>
                                    <m:t>𝑑</m:t>
                                  </m:r>
                                </m:sub>
                              </m:sSub>
                              <m:r>
                                <a:rPr lang="en-US" sz="2000" i="1">
                                  <a:latin typeface="Cambria Math"/>
                                  <a:cs typeface="Times New Roman" pitchFamily="18" charset="0"/>
                                </a:rPr>
                                <m:t>𝑯</m:t>
                              </m:r>
                              <m:sSup>
                                <m:sSupPr>
                                  <m:ctrlPr>
                                    <a:rPr lang="en-US" sz="2000" i="1">
                                      <a:latin typeface="Cambria Math"/>
                                      <a:cs typeface="Times New Roman" pitchFamily="18" charset="0"/>
                                    </a:rPr>
                                  </m:ctrlPr>
                                </m:sSupPr>
                                <m:e>
                                  <m:r>
                                    <a:rPr lang="en-US" sz="2000" i="1">
                                      <a:latin typeface="Cambria Math"/>
                                      <a:cs typeface="Times New Roman" pitchFamily="18" charset="0"/>
                                    </a:rPr>
                                    <m:t>𝑯</m:t>
                                  </m:r>
                                </m:e>
                                <m:sup>
                                  <m:r>
                                    <a:rPr lang="en-US" sz="2000" i="1">
                                      <a:latin typeface="Cambria Math"/>
                                      <a:cs typeface="Times New Roman" pitchFamily="18" charset="0"/>
                                    </a:rPr>
                                    <m:t>𝐻</m:t>
                                  </m:r>
                                </m:sup>
                              </m:sSup>
                              <m:r>
                                <a:rPr lang="en-US" sz="2000" i="1">
                                  <a:latin typeface="Cambria Math"/>
                                  <a:ea typeface="Cambria Math"/>
                                  <a:cs typeface="Times New Roman" pitchFamily="18" charset="0"/>
                                </a:rPr>
                                <m:t>+</m:t>
                              </m:r>
                              <m:sSubSup>
                                <m:sSubSupPr>
                                  <m:ctrlPr>
                                    <a:rPr lang="en-US" sz="2000" i="1">
                                      <a:latin typeface="Cambria Math"/>
                                      <a:ea typeface="Cambria Math"/>
                                      <a:cs typeface="Times New Roman" pitchFamily="18" charset="0"/>
                                    </a:rPr>
                                  </m:ctrlPr>
                                </m:sSubSupPr>
                                <m:e>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𝜎</m:t>
                                      </m:r>
                                    </m:e>
                                    <m:sub>
                                      <m:r>
                                        <a:rPr lang="en-US" sz="2000" i="1">
                                          <a:latin typeface="Cambria Math"/>
                                          <a:ea typeface="Cambria Math"/>
                                          <a:cs typeface="Times New Roman" pitchFamily="18" charset="0"/>
                                        </a:rPr>
                                        <m:t>𝑛</m:t>
                                      </m:r>
                                    </m:sub>
                                  </m:sSub>
                                </m:e>
                                <m:sub/>
                                <m:sup>
                                  <m:r>
                                    <a:rPr lang="en-US" sz="2000" i="1">
                                      <a:latin typeface="Cambria Math"/>
                                      <a:ea typeface="Cambria Math"/>
                                      <a:cs typeface="Times New Roman" pitchFamily="18" charset="0"/>
                                    </a:rPr>
                                    <m:t>2</m:t>
                                  </m:r>
                                </m:sup>
                              </m:sSubSup>
                              <m:r>
                                <a:rPr lang="en-US" sz="2000" i="1">
                                  <a:latin typeface="Cambria Math"/>
                                  <a:ea typeface="Cambria Math"/>
                                  <a:cs typeface="Times New Roman" pitchFamily="18" charset="0"/>
                                </a:rPr>
                                <m:t>𝑰</m:t>
                              </m:r>
                            </m:e>
                          </m:d>
                        </m:e>
                        <m:sup>
                          <m:r>
                            <a:rPr lang="en-US" sz="2000" i="1">
                              <a:latin typeface="Cambria Math"/>
                              <a:cs typeface="Times New Roman" pitchFamily="18" charset="0"/>
                            </a:rPr>
                            <m:t>−1</m:t>
                          </m:r>
                        </m:sup>
                      </m:sSup>
                      <m:sSup>
                        <m:sSupPr>
                          <m:ctrlPr>
                            <a:rPr lang="en-US" sz="2000" i="1" smtClean="0">
                              <a:latin typeface="Cambria Math"/>
                              <a:cs typeface="Times New Roman" pitchFamily="18" charset="0"/>
                            </a:rPr>
                          </m:ctrlPr>
                        </m:sSupPr>
                        <m:e>
                          <m:r>
                            <a:rPr lang="en-US" sz="2000" i="1" smtClean="0">
                              <a:latin typeface="Cambria Math"/>
                              <a:cs typeface="Times New Roman" pitchFamily="18" charset="0"/>
                            </a:rPr>
                            <m:t>𝑯</m:t>
                          </m:r>
                        </m:e>
                        <m:sup>
                          <m:r>
                            <a:rPr lang="en-US" sz="2000" b="0" i="1" smtClean="0">
                              <a:latin typeface="Cambria Math"/>
                              <a:cs typeface="Times New Roman" pitchFamily="18" charset="0"/>
                            </a:rPr>
                            <m:t>𝐻</m:t>
                          </m:r>
                        </m:sup>
                      </m:sSup>
                      <m:r>
                        <a:rPr lang="en-US" sz="2000" i="1" smtClean="0">
                          <a:latin typeface="Cambria Math"/>
                          <a:cs typeface="Times New Roman" pitchFamily="18" charset="0"/>
                        </a:rPr>
                        <m:t>𝒚</m:t>
                      </m:r>
                      <m:r>
                        <a:rPr lang="en-US" sz="2000" b="0" i="1" smtClean="0">
                          <a:latin typeface="Cambria Math"/>
                          <a:cs typeface="Times New Roman" pitchFamily="18" charset="0"/>
                        </a:rPr>
                        <m:t>−−−−6</m:t>
                      </m:r>
                    </m:oMath>
                  </m:oMathPara>
                </a14:m>
                <a:endParaRPr lang="en-IN" sz="2000"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Thus, if </a:t>
                </a:r>
                <a:r>
                  <a:rPr lang="en-US" sz="2000" i="1" dirty="0">
                    <a:latin typeface="Times New Roman" pitchFamily="18" charset="0"/>
                    <a:cs typeface="Times New Roman" pitchFamily="18" charset="0"/>
                  </a:rPr>
                  <a:t>r &gt; t</a:t>
                </a:r>
                <a:r>
                  <a:rPr lang="en-US" sz="2000" dirty="0">
                    <a:latin typeface="Times New Roman" pitchFamily="18" charset="0"/>
                    <a:cs typeface="Times New Roman" pitchFamily="18" charset="0"/>
                  </a:rPr>
                  <a:t>, inversion of the latter matrix is of a lower computation complexity. Since this is frequently the case in MIMO wireless systems, the alternative MIMO MMSE receiver version is more popular for implementation.</a:t>
                </a:r>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7" y="911224"/>
                <a:ext cx="11614727" cy="5248275"/>
              </a:xfrm>
              <a:blipFill rotWithShape="1">
                <a:blip r:embed="rId4"/>
                <a:stretch>
                  <a:fillRect l="-577" t="-1161" r="-525"/>
                </a:stretch>
              </a:blipFill>
            </p:spPr>
            <p:txBody>
              <a:bodyPr/>
              <a:lstStyle/>
              <a:p>
                <a:r>
                  <a:rPr lang="en-IN">
                    <a:noFill/>
                  </a:rPr>
                  <a:t> </a:t>
                </a:r>
              </a:p>
            </p:txBody>
          </p:sp>
        </mc:Fallback>
      </mc:AlternateContent>
    </p:spTree>
    <p:extLst>
      <p:ext uri="{BB962C8B-B14F-4D97-AF65-F5344CB8AC3E}">
        <p14:creationId xmlns:p14="http://schemas.microsoft.com/office/powerpoint/2010/main" val="1722596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19/58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7" y="974724"/>
                <a:ext cx="11614727" cy="5159375"/>
              </a:xfrm>
            </p:spPr>
            <p:txBody>
              <a:bodyPr>
                <a:normAutofit/>
              </a:bodyPr>
              <a:lstStyle/>
              <a:p>
                <a:pPr marL="0" indent="0">
                  <a:buNone/>
                </a:pPr>
                <a:r>
                  <a:rPr lang="en-US" sz="2400" b="1" u="sng" dirty="0" smtClean="0">
                    <a:latin typeface="Times New Roman" pitchFamily="18" charset="0"/>
                    <a:cs typeface="Times New Roman" pitchFamily="18" charset="0"/>
                  </a:rPr>
                  <a:t>Robustness of MMSE to Noise Amplification :</a:t>
                </a:r>
              </a:p>
              <a:p>
                <a:pPr>
                  <a:buFont typeface="Wingdings" pitchFamily="2" charset="2"/>
                  <a:buChar char="Ø"/>
                </a:pPr>
                <a:r>
                  <a:rPr lang="en-US" sz="2400" dirty="0">
                    <a:latin typeface="Times New Roman" pitchFamily="18" charset="0"/>
                    <a:cs typeface="Times New Roman" pitchFamily="18" charset="0"/>
                  </a:rPr>
                  <a:t>Consider the SISO case for which </a:t>
                </a:r>
                <a:r>
                  <a:rPr lang="en-US" sz="2400" b="1" dirty="0">
                    <a:latin typeface="Times New Roman" pitchFamily="18" charset="0"/>
                    <a:cs typeface="Times New Roman" pitchFamily="18" charset="0"/>
                  </a:rPr>
                  <a:t>H</a:t>
                </a:r>
                <a:r>
                  <a:rPr lang="en-US" sz="2400" dirty="0">
                    <a:latin typeface="Times New Roman" pitchFamily="18" charset="0"/>
                    <a:cs typeface="Times New Roman" pitchFamily="18" charset="0"/>
                  </a:rPr>
                  <a:t> = h. The system model is given </a:t>
                </a:r>
                <a:r>
                  <a:rPr lang="en-US" sz="24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a:cs typeface="Times New Roman" pitchFamily="18" charset="0"/>
                        </a:rPr>
                        <m:t>𝑦</m:t>
                      </m:r>
                      <m:r>
                        <a:rPr lang="en-US" sz="2400" b="0" i="1" smtClean="0">
                          <a:latin typeface="Cambria Math"/>
                          <a:cs typeface="Times New Roman" pitchFamily="18" charset="0"/>
                        </a:rPr>
                        <m:t>=</m:t>
                      </m:r>
                      <m:r>
                        <a:rPr lang="en-US" sz="2400" b="0" i="1" smtClean="0">
                          <a:latin typeface="Cambria Math"/>
                          <a:cs typeface="Times New Roman" pitchFamily="18" charset="0"/>
                        </a:rPr>
                        <m:t>h𝑥</m:t>
                      </m:r>
                      <m:r>
                        <a:rPr lang="en-US" sz="2400" b="0" i="1" smtClean="0">
                          <a:latin typeface="Cambria Math"/>
                          <a:cs typeface="Times New Roman" pitchFamily="18" charset="0"/>
                        </a:rPr>
                        <m:t>+</m:t>
                      </m:r>
                      <m:r>
                        <a:rPr lang="en-US" sz="2400" b="0" i="1" smtClean="0">
                          <a:latin typeface="Cambria Math"/>
                          <a:cs typeface="Times New Roman" pitchFamily="18" charset="0"/>
                        </a:rPr>
                        <m:t>𝑛</m:t>
                      </m:r>
                    </m:oMath>
                  </m:oMathPara>
                </a14:m>
                <a:endParaRPr lang="en-IN" sz="2400" dirty="0" smtClean="0">
                  <a:latin typeface="Times New Roman" pitchFamily="18" charset="0"/>
                  <a:cs typeface="Times New Roman" pitchFamily="18" charset="0"/>
                </a:endParaRPr>
              </a:p>
              <a:p>
                <a:pPr marL="0" indent="0">
                  <a:buNone/>
                </a:pPr>
                <a:r>
                  <a:rPr lang="en-US" sz="2400" dirty="0">
                    <a:latin typeface="Times New Roman" pitchFamily="18" charset="0"/>
                    <a:cs typeface="Times New Roman" pitchFamily="18" charset="0"/>
                  </a:rPr>
                  <a:t>The MMSE estimate of x is given from Eq. </a:t>
                </a: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5</a:t>
                </a:r>
                <a:r>
                  <a:rPr lang="en-US" sz="2400" dirty="0" smtClean="0">
                    <a:latin typeface="Times New Roman" pitchFamily="18" charset="0"/>
                    <a:cs typeface="Times New Roman" pitchFamily="18" charset="0"/>
                  </a:rPr>
                  <a:t>) as</a:t>
                </a:r>
              </a:p>
              <a:p>
                <a:pPr marL="0" indent="0">
                  <a:buNone/>
                </a:pPr>
                <a14:m>
                  <m:oMathPara xmlns:m="http://schemas.openxmlformats.org/officeDocument/2006/math">
                    <m:oMathParaPr>
                      <m:jc m:val="centerGroup"/>
                    </m:oMathParaPr>
                    <m:oMath xmlns:m="http://schemas.openxmlformats.org/officeDocument/2006/math">
                      <m:acc>
                        <m:accPr>
                          <m:chr m:val="̃"/>
                          <m:ctrlPr>
                            <a:rPr lang="en-IN" sz="2400" i="1" smtClean="0">
                              <a:latin typeface="Cambria Math"/>
                              <a:cs typeface="Times New Roman" pitchFamily="18" charset="0"/>
                            </a:rPr>
                          </m:ctrlPr>
                        </m:accPr>
                        <m:e>
                          <m:sSub>
                            <m:sSubPr>
                              <m:ctrlPr>
                                <a:rPr lang="en-IN" sz="2400" i="1" smtClean="0">
                                  <a:latin typeface="Cambria Math"/>
                                  <a:cs typeface="Times New Roman" pitchFamily="18" charset="0"/>
                                </a:rPr>
                              </m:ctrlPr>
                            </m:sSubPr>
                            <m:e>
                              <m:r>
                                <a:rPr lang="en-US" sz="2400" b="0" i="1" smtClean="0">
                                  <a:latin typeface="Cambria Math"/>
                                  <a:cs typeface="Times New Roman" pitchFamily="18" charset="0"/>
                                </a:rPr>
                                <m:t>𝑥</m:t>
                              </m:r>
                            </m:e>
                            <m:sub>
                              <m:r>
                                <a:rPr lang="en-US" sz="2400" b="0" i="1" smtClean="0">
                                  <a:latin typeface="Cambria Math"/>
                                  <a:cs typeface="Times New Roman" pitchFamily="18" charset="0"/>
                                </a:rPr>
                                <m:t>𝑀𝑀𝑆𝐸</m:t>
                              </m:r>
                            </m:sub>
                          </m:sSub>
                        </m:e>
                      </m:acc>
                      <m:r>
                        <a:rPr lang="en-US" sz="2400" b="0" i="1" smtClean="0">
                          <a:latin typeface="Cambria Math"/>
                          <a:cs typeface="Times New Roman" pitchFamily="18" charset="0"/>
                        </a:rPr>
                        <m:t>=</m:t>
                      </m:r>
                      <m:sSub>
                        <m:sSubPr>
                          <m:ctrlPr>
                            <a:rPr lang="en-US" sz="2400" b="0" i="1" smtClean="0">
                              <a:latin typeface="Cambria Math"/>
                              <a:cs typeface="Times New Roman" pitchFamily="18" charset="0"/>
                            </a:rPr>
                          </m:ctrlPr>
                        </m:sSubPr>
                        <m:e>
                          <m:r>
                            <a:rPr lang="en-US" sz="2400" b="0" i="1" smtClean="0">
                              <a:latin typeface="Cambria Math"/>
                              <a:cs typeface="Times New Roman" pitchFamily="18" charset="0"/>
                            </a:rPr>
                            <m:t>𝑃</m:t>
                          </m:r>
                        </m:e>
                        <m:sub>
                          <m:r>
                            <a:rPr lang="en-US" sz="2400" b="0" i="1" smtClean="0">
                              <a:latin typeface="Cambria Math"/>
                              <a:cs typeface="Times New Roman" pitchFamily="18" charset="0"/>
                            </a:rPr>
                            <m:t>𝑑</m:t>
                          </m:r>
                        </m:sub>
                      </m:sSub>
                      <m:f>
                        <m:fPr>
                          <m:ctrlPr>
                            <a:rPr lang="en-US" sz="2400" b="0" i="1" smtClean="0">
                              <a:latin typeface="Cambria Math"/>
                              <a:cs typeface="Times New Roman" pitchFamily="18" charset="0"/>
                            </a:rPr>
                          </m:ctrlPr>
                        </m:fPr>
                        <m:num>
                          <m:sSubSup>
                            <m:sSubSupPr>
                              <m:ctrlPr>
                                <a:rPr lang="en-US" sz="2400" b="0" i="1" smtClean="0">
                                  <a:latin typeface="Cambria Math"/>
                                  <a:cs typeface="Times New Roman" pitchFamily="18" charset="0"/>
                                </a:rPr>
                              </m:ctrlPr>
                            </m:sSubSupPr>
                            <m:e>
                              <m:r>
                                <a:rPr lang="en-US" sz="2400" b="0" i="1" smtClean="0">
                                  <a:latin typeface="Cambria Math"/>
                                  <a:cs typeface="Times New Roman" pitchFamily="18" charset="0"/>
                                </a:rPr>
                                <m:t>h</m:t>
                              </m:r>
                            </m:e>
                            <m:sub/>
                            <m:sup>
                              <m:r>
                                <a:rPr lang="en-US" sz="2400" b="0" i="1" smtClean="0">
                                  <a:latin typeface="Cambria Math"/>
                                  <a:ea typeface="Cambria Math"/>
                                  <a:cs typeface="Times New Roman" pitchFamily="18" charset="0"/>
                                </a:rPr>
                                <m:t>∗</m:t>
                              </m:r>
                            </m:sup>
                          </m:sSubSup>
                        </m:num>
                        <m:den>
                          <m:sSub>
                            <m:sSubPr>
                              <m:ctrlPr>
                                <a:rPr lang="en-US" sz="2400" b="0" i="1" smtClean="0">
                                  <a:latin typeface="Cambria Math"/>
                                  <a:cs typeface="Times New Roman" pitchFamily="18" charset="0"/>
                                </a:rPr>
                              </m:ctrlPr>
                            </m:sSubPr>
                            <m:e>
                              <m:r>
                                <a:rPr lang="en-US" sz="2400" b="0" i="1" smtClean="0">
                                  <a:latin typeface="Cambria Math"/>
                                  <a:cs typeface="Times New Roman" pitchFamily="18" charset="0"/>
                                </a:rPr>
                                <m:t>𝑃</m:t>
                              </m:r>
                            </m:e>
                            <m:sub>
                              <m:r>
                                <a:rPr lang="en-US" sz="2400" b="0" i="1" smtClean="0">
                                  <a:latin typeface="Cambria Math"/>
                                  <a:cs typeface="Times New Roman" pitchFamily="18" charset="0"/>
                                </a:rPr>
                                <m:t>𝑑</m:t>
                              </m:r>
                            </m:sub>
                          </m:sSub>
                          <m:r>
                            <a:rPr lang="en-US" sz="2400" b="0" i="1" smtClean="0">
                              <a:latin typeface="Cambria Math"/>
                              <a:cs typeface="Times New Roman" pitchFamily="18" charset="0"/>
                            </a:rPr>
                            <m:t>h</m:t>
                          </m:r>
                          <m:sSubSup>
                            <m:sSubSupPr>
                              <m:ctrlPr>
                                <a:rPr lang="en-US" sz="2400" b="0" i="1" smtClean="0">
                                  <a:latin typeface="Cambria Math"/>
                                  <a:cs typeface="Times New Roman" pitchFamily="18" charset="0"/>
                                </a:rPr>
                              </m:ctrlPr>
                            </m:sSubSupPr>
                            <m:e>
                              <m:r>
                                <a:rPr lang="en-US" sz="2400" b="0" i="1" smtClean="0">
                                  <a:latin typeface="Cambria Math"/>
                                  <a:cs typeface="Times New Roman" pitchFamily="18" charset="0"/>
                                </a:rPr>
                                <m:t>h</m:t>
                              </m:r>
                            </m:e>
                            <m:sub/>
                            <m:sup>
                              <m:r>
                                <a:rPr lang="en-US" sz="2400" b="0" i="1" smtClean="0">
                                  <a:latin typeface="Cambria Math"/>
                                  <a:ea typeface="Cambria Math"/>
                                  <a:cs typeface="Times New Roman" pitchFamily="18" charset="0"/>
                                </a:rPr>
                                <m:t>∗</m:t>
                              </m:r>
                            </m:sup>
                          </m:sSubSup>
                          <m:r>
                            <a:rPr lang="en-US" sz="2400" b="0" i="1" smtClean="0">
                              <a:latin typeface="Cambria Math"/>
                              <a:cs typeface="Times New Roman" pitchFamily="18" charset="0"/>
                            </a:rPr>
                            <m:t>+</m:t>
                          </m:r>
                          <m:sSubSup>
                            <m:sSubSupPr>
                              <m:ctrlPr>
                                <a:rPr lang="en-US" sz="2400" b="0" i="1" smtClean="0">
                                  <a:latin typeface="Cambria Math"/>
                                  <a:cs typeface="Times New Roman" pitchFamily="18" charset="0"/>
                                </a:rPr>
                              </m:ctrlPr>
                            </m:sSubSupPr>
                            <m:e>
                              <m:sSub>
                                <m:sSubPr>
                                  <m:ctrlPr>
                                    <a:rPr lang="en-US" sz="2400" b="0" i="1" smtClean="0">
                                      <a:latin typeface="Cambria Math"/>
                                      <a:cs typeface="Times New Roman" pitchFamily="18" charset="0"/>
                                    </a:rPr>
                                  </m:ctrlPr>
                                </m:sSubPr>
                                <m:e>
                                  <m:r>
                                    <a:rPr lang="en-US" sz="2400" b="0" i="1" smtClean="0">
                                      <a:latin typeface="Cambria Math"/>
                                      <a:ea typeface="Cambria Math"/>
                                      <a:cs typeface="Times New Roman" pitchFamily="18" charset="0"/>
                                    </a:rPr>
                                    <m:t>𝜎</m:t>
                                  </m:r>
                                </m:e>
                                <m:sub>
                                  <m:r>
                                    <a:rPr lang="en-US" sz="2400" b="0" i="1" smtClean="0">
                                      <a:latin typeface="Cambria Math"/>
                                      <a:cs typeface="Times New Roman" pitchFamily="18" charset="0"/>
                                    </a:rPr>
                                    <m:t>𝑛</m:t>
                                  </m:r>
                                </m:sub>
                              </m:sSub>
                            </m:e>
                            <m:sub/>
                            <m:sup>
                              <m:r>
                                <a:rPr lang="en-US" sz="2400" b="0" i="1" smtClean="0">
                                  <a:latin typeface="Cambria Math"/>
                                  <a:cs typeface="Times New Roman" pitchFamily="18" charset="0"/>
                                </a:rPr>
                                <m:t>2</m:t>
                              </m:r>
                            </m:sup>
                          </m:sSubSup>
                        </m:den>
                      </m:f>
                      <m:r>
                        <a:rPr lang="en-US" sz="2400" b="0" i="1" smtClean="0">
                          <a:latin typeface="Cambria Math"/>
                          <a:cs typeface="Times New Roman" pitchFamily="18" charset="0"/>
                        </a:rPr>
                        <m:t>𝑦</m:t>
                      </m:r>
                      <m:r>
                        <a:rPr lang="en-US" sz="2400" b="0" i="1" smtClean="0">
                          <a:latin typeface="Cambria Math"/>
                          <a:cs typeface="Times New Roman" pitchFamily="18" charset="0"/>
                        </a:rPr>
                        <m:t>=</m:t>
                      </m:r>
                      <m:sSub>
                        <m:sSubPr>
                          <m:ctrlPr>
                            <a:rPr lang="en-US" sz="2400" b="0" i="1" smtClean="0">
                              <a:latin typeface="Cambria Math"/>
                              <a:cs typeface="Times New Roman" pitchFamily="18" charset="0"/>
                            </a:rPr>
                          </m:ctrlPr>
                        </m:sSubPr>
                        <m:e>
                          <m:r>
                            <a:rPr lang="en-US" sz="2400" b="0" i="1" smtClean="0">
                              <a:latin typeface="Cambria Math"/>
                              <a:cs typeface="Times New Roman" pitchFamily="18" charset="0"/>
                            </a:rPr>
                            <m:t>𝑃</m:t>
                          </m:r>
                        </m:e>
                        <m:sub>
                          <m:r>
                            <a:rPr lang="en-US" sz="2400" b="0" i="1" smtClean="0">
                              <a:latin typeface="Cambria Math"/>
                              <a:cs typeface="Times New Roman" pitchFamily="18" charset="0"/>
                            </a:rPr>
                            <m:t>𝑑</m:t>
                          </m:r>
                        </m:sub>
                      </m:sSub>
                      <m:f>
                        <m:fPr>
                          <m:ctrlPr>
                            <a:rPr lang="en-US" sz="2400" b="0" i="1" smtClean="0">
                              <a:latin typeface="Cambria Math"/>
                              <a:cs typeface="Times New Roman" pitchFamily="18" charset="0"/>
                            </a:rPr>
                          </m:ctrlPr>
                        </m:fPr>
                        <m:num>
                          <m:sSubSup>
                            <m:sSubSupPr>
                              <m:ctrlPr>
                                <a:rPr lang="en-US" sz="2400" b="0" i="1" smtClean="0">
                                  <a:latin typeface="Cambria Math"/>
                                  <a:cs typeface="Times New Roman" pitchFamily="18" charset="0"/>
                                </a:rPr>
                              </m:ctrlPr>
                            </m:sSubSupPr>
                            <m:e>
                              <m:r>
                                <a:rPr lang="en-US" sz="2400" b="0" i="1" smtClean="0">
                                  <a:latin typeface="Cambria Math"/>
                                  <a:cs typeface="Times New Roman" pitchFamily="18" charset="0"/>
                                </a:rPr>
                                <m:t>h</m:t>
                              </m:r>
                            </m:e>
                            <m:sub/>
                            <m:sup>
                              <m:r>
                                <a:rPr lang="en-US" sz="2400" b="0" i="1" smtClean="0">
                                  <a:latin typeface="Cambria Math"/>
                                  <a:ea typeface="Cambria Math"/>
                                  <a:cs typeface="Times New Roman" pitchFamily="18" charset="0"/>
                                </a:rPr>
                                <m:t>∗</m:t>
                              </m:r>
                            </m:sup>
                          </m:sSubSup>
                        </m:num>
                        <m:den>
                          <m:sSub>
                            <m:sSubPr>
                              <m:ctrlPr>
                                <a:rPr lang="en-US" sz="2400" b="0" i="1" smtClean="0">
                                  <a:latin typeface="Cambria Math"/>
                                  <a:cs typeface="Times New Roman" pitchFamily="18" charset="0"/>
                                </a:rPr>
                              </m:ctrlPr>
                            </m:sSubPr>
                            <m:e>
                              <m:r>
                                <a:rPr lang="en-US" sz="2400" b="0" i="1" smtClean="0">
                                  <a:latin typeface="Cambria Math"/>
                                  <a:cs typeface="Times New Roman" pitchFamily="18" charset="0"/>
                                </a:rPr>
                                <m:t>𝑃</m:t>
                              </m:r>
                            </m:e>
                            <m:sub>
                              <m:r>
                                <a:rPr lang="en-US" sz="2400" b="0" i="1" smtClean="0">
                                  <a:latin typeface="Cambria Math"/>
                                  <a:cs typeface="Times New Roman" pitchFamily="18" charset="0"/>
                                </a:rPr>
                                <m:t>𝑑</m:t>
                              </m:r>
                            </m:sub>
                          </m:sSub>
                          <m:sSup>
                            <m:sSupPr>
                              <m:ctrlPr>
                                <a:rPr lang="en-US" sz="2400" b="0" i="1" smtClean="0">
                                  <a:latin typeface="Cambria Math"/>
                                  <a:cs typeface="Times New Roman" pitchFamily="18" charset="0"/>
                                </a:rPr>
                              </m:ctrlPr>
                            </m:sSupPr>
                            <m:e>
                              <m:d>
                                <m:dPr>
                                  <m:begChr m:val="|"/>
                                  <m:endChr m:val="|"/>
                                  <m:ctrlPr>
                                    <a:rPr lang="en-US" sz="2400" b="0" i="1" smtClean="0">
                                      <a:latin typeface="Cambria Math"/>
                                      <a:cs typeface="Times New Roman" pitchFamily="18" charset="0"/>
                                    </a:rPr>
                                  </m:ctrlPr>
                                </m:dPr>
                                <m:e>
                                  <m:r>
                                    <a:rPr lang="en-US" sz="2400" b="0" i="1" smtClean="0">
                                      <a:latin typeface="Cambria Math"/>
                                      <a:cs typeface="Times New Roman" pitchFamily="18" charset="0"/>
                                    </a:rPr>
                                    <m:t>h</m:t>
                                  </m:r>
                                </m:e>
                              </m:d>
                            </m:e>
                            <m:sup>
                              <m:r>
                                <a:rPr lang="en-US" sz="2400" b="0" i="1" smtClean="0">
                                  <a:latin typeface="Cambria Math"/>
                                  <a:cs typeface="Times New Roman" pitchFamily="18" charset="0"/>
                                </a:rPr>
                                <m:t>2</m:t>
                              </m:r>
                            </m:sup>
                          </m:sSup>
                          <m:r>
                            <a:rPr lang="en-US" sz="2400" b="0" i="1" smtClean="0">
                              <a:latin typeface="Cambria Math"/>
                              <a:ea typeface="Cambria Math"/>
                              <a:cs typeface="Times New Roman" pitchFamily="18" charset="0"/>
                            </a:rPr>
                            <m:t>+</m:t>
                          </m:r>
                          <m:sSubSup>
                            <m:sSubSupPr>
                              <m:ctrlPr>
                                <a:rPr lang="en-US" sz="2400" b="0" i="1" smtClean="0">
                                  <a:latin typeface="Cambria Math"/>
                                  <a:ea typeface="Cambria Math"/>
                                  <a:cs typeface="Times New Roman" pitchFamily="18" charset="0"/>
                                </a:rPr>
                              </m:ctrlPr>
                            </m:sSubSupPr>
                            <m:e>
                              <m:sSub>
                                <m:sSubPr>
                                  <m:ctrlPr>
                                    <a:rPr lang="en-US" sz="2400" b="0" i="1" smtClean="0">
                                      <a:latin typeface="Cambria Math"/>
                                      <a:ea typeface="Cambria Math"/>
                                      <a:cs typeface="Times New Roman" pitchFamily="18" charset="0"/>
                                    </a:rPr>
                                  </m:ctrlPr>
                                </m:sSubPr>
                                <m:e>
                                  <m:r>
                                    <a:rPr lang="en-US" sz="2400" b="0" i="1" smtClean="0">
                                      <a:latin typeface="Cambria Math"/>
                                      <a:ea typeface="Cambria Math"/>
                                      <a:cs typeface="Times New Roman" pitchFamily="18" charset="0"/>
                                    </a:rPr>
                                    <m:t>𝜎</m:t>
                                  </m:r>
                                </m:e>
                                <m:sub>
                                  <m:r>
                                    <a:rPr lang="en-US" sz="2400" b="0" i="1" smtClean="0">
                                      <a:latin typeface="Cambria Math"/>
                                      <a:ea typeface="Cambria Math"/>
                                      <a:cs typeface="Times New Roman" pitchFamily="18" charset="0"/>
                                    </a:rPr>
                                    <m:t>𝑛</m:t>
                                  </m:r>
                                </m:sub>
                              </m:sSub>
                            </m:e>
                            <m:sub/>
                            <m:sup>
                              <m:r>
                                <a:rPr lang="en-US" sz="2400" b="0" i="1" smtClean="0">
                                  <a:latin typeface="Cambria Math"/>
                                  <a:ea typeface="Cambria Math"/>
                                  <a:cs typeface="Times New Roman" pitchFamily="18" charset="0"/>
                                </a:rPr>
                                <m:t>2</m:t>
                              </m:r>
                            </m:sup>
                          </m:sSubSup>
                        </m:den>
                      </m:f>
                      <m:r>
                        <a:rPr lang="en-US" sz="2400" b="0" i="1" smtClean="0">
                          <a:latin typeface="Cambria Math"/>
                          <a:cs typeface="Times New Roman" pitchFamily="18" charset="0"/>
                        </a:rPr>
                        <m:t>𝑦</m:t>
                      </m:r>
                    </m:oMath>
                  </m:oMathPara>
                </a14:m>
                <a:endParaRPr lang="en-IN" sz="2400" dirty="0" smtClean="0">
                  <a:latin typeface="Times New Roman" pitchFamily="18" charset="0"/>
                  <a:cs typeface="Times New Roman" pitchFamily="18" charset="0"/>
                </a:endParaRPr>
              </a:p>
              <a:p>
                <a:pPr marL="0" indent="0">
                  <a:buNone/>
                </a:pPr>
                <a:r>
                  <a:rPr lang="en-US" sz="2400" dirty="0">
                    <a:latin typeface="Times New Roman" pitchFamily="18" charset="0"/>
                    <a:cs typeface="Times New Roman" pitchFamily="18" charset="0"/>
                  </a:rPr>
                  <a:t>Thus, it can be seen that for |</a:t>
                </a:r>
                <a:r>
                  <a:rPr lang="en-US" sz="2400" i="1" dirty="0">
                    <a:latin typeface="Times New Roman" pitchFamily="18" charset="0"/>
                    <a:cs typeface="Times New Roman" pitchFamily="18" charset="0"/>
                  </a:rPr>
                  <a:t>h| ≈ 0</a:t>
                </a:r>
                <a:r>
                  <a:rPr lang="en-US" sz="2400" dirty="0">
                    <a:latin typeface="Times New Roman" pitchFamily="18" charset="0"/>
                    <a:cs typeface="Times New Roman" pitchFamily="18" charset="0"/>
                  </a:rPr>
                  <a:t>, the MMSE receiver </a:t>
                </a:r>
                <a:r>
                  <a:rPr lang="en-US" sz="2400" dirty="0" smtClean="0">
                    <a:latin typeface="Times New Roman" pitchFamily="18" charset="0"/>
                    <a:cs typeface="Times New Roman" pitchFamily="18" charset="0"/>
                  </a:rPr>
                  <a:t>becomes</a:t>
                </a:r>
              </a:p>
              <a:p>
                <a:pPr marL="0" indent="0">
                  <a:buNone/>
                </a:pPr>
                <a14:m>
                  <m:oMathPara xmlns:m="http://schemas.openxmlformats.org/officeDocument/2006/math">
                    <m:oMathParaPr>
                      <m:jc m:val="centerGroup"/>
                    </m:oMathParaPr>
                    <m:oMath xmlns:m="http://schemas.openxmlformats.org/officeDocument/2006/math">
                      <m:acc>
                        <m:accPr>
                          <m:chr m:val="̃"/>
                          <m:ctrlPr>
                            <a:rPr lang="en-IN" sz="2400" i="1">
                              <a:latin typeface="Cambria Math"/>
                              <a:cs typeface="Times New Roman" pitchFamily="18" charset="0"/>
                            </a:rPr>
                          </m:ctrlPr>
                        </m:accPr>
                        <m:e>
                          <m:sSub>
                            <m:sSubPr>
                              <m:ctrlPr>
                                <a:rPr lang="en-IN" sz="2400" i="1">
                                  <a:latin typeface="Cambria Math"/>
                                  <a:cs typeface="Times New Roman" pitchFamily="18" charset="0"/>
                                </a:rPr>
                              </m:ctrlPr>
                            </m:sSubPr>
                            <m:e>
                              <m:r>
                                <a:rPr lang="en-US" sz="2400" i="1">
                                  <a:latin typeface="Cambria Math"/>
                                  <a:cs typeface="Times New Roman" pitchFamily="18" charset="0"/>
                                </a:rPr>
                                <m:t>𝑥</m:t>
                              </m:r>
                            </m:e>
                            <m:sub>
                              <m:r>
                                <a:rPr lang="en-US" sz="2400" i="1">
                                  <a:latin typeface="Cambria Math"/>
                                  <a:cs typeface="Times New Roman" pitchFamily="18" charset="0"/>
                                </a:rPr>
                                <m:t>𝑀𝑀𝑆𝐸</m:t>
                              </m:r>
                            </m:sub>
                          </m:sSub>
                        </m:e>
                      </m:acc>
                      <m:r>
                        <a:rPr lang="en-US" sz="2400" b="0" i="1" smtClean="0">
                          <a:latin typeface="Cambria Math"/>
                          <a:cs typeface="Times New Roman" pitchFamily="18" charset="0"/>
                        </a:rPr>
                        <m:t>=</m:t>
                      </m:r>
                      <m:sSub>
                        <m:sSubPr>
                          <m:ctrlPr>
                            <a:rPr lang="en-US" sz="2400" b="0" i="1" smtClean="0">
                              <a:latin typeface="Cambria Math"/>
                              <a:cs typeface="Times New Roman" pitchFamily="18" charset="0"/>
                            </a:rPr>
                          </m:ctrlPr>
                        </m:sSubPr>
                        <m:e>
                          <m:r>
                            <a:rPr lang="en-US" sz="2400" b="0" i="1" smtClean="0">
                              <a:latin typeface="Cambria Math"/>
                              <a:cs typeface="Times New Roman" pitchFamily="18" charset="0"/>
                            </a:rPr>
                            <m:t>𝑃</m:t>
                          </m:r>
                        </m:e>
                        <m:sub>
                          <m:r>
                            <a:rPr lang="en-US" sz="2400" b="0" i="1" smtClean="0">
                              <a:latin typeface="Cambria Math"/>
                              <a:cs typeface="Times New Roman" pitchFamily="18" charset="0"/>
                            </a:rPr>
                            <m:t>𝑑</m:t>
                          </m:r>
                        </m:sub>
                      </m:sSub>
                      <m:f>
                        <m:fPr>
                          <m:ctrlPr>
                            <a:rPr lang="en-US" sz="2400" b="0" i="1" smtClean="0">
                              <a:latin typeface="Cambria Math"/>
                              <a:cs typeface="Times New Roman" pitchFamily="18" charset="0"/>
                            </a:rPr>
                          </m:ctrlPr>
                        </m:fPr>
                        <m:num>
                          <m:sSup>
                            <m:sSupPr>
                              <m:ctrlPr>
                                <a:rPr lang="en-US" sz="2400" b="0" i="1" smtClean="0">
                                  <a:latin typeface="Cambria Math"/>
                                  <a:cs typeface="Times New Roman" pitchFamily="18" charset="0"/>
                                </a:rPr>
                              </m:ctrlPr>
                            </m:sSupPr>
                            <m:e>
                              <m:r>
                                <a:rPr lang="en-US" sz="2400" b="0" i="1" smtClean="0">
                                  <a:latin typeface="Cambria Math"/>
                                  <a:cs typeface="Times New Roman" pitchFamily="18" charset="0"/>
                                </a:rPr>
                                <m:t>h</m:t>
                              </m:r>
                            </m:e>
                            <m:sup>
                              <m:r>
                                <a:rPr lang="en-US" sz="2400" b="0" i="1" smtClean="0">
                                  <a:latin typeface="Cambria Math"/>
                                  <a:ea typeface="Cambria Math"/>
                                  <a:cs typeface="Times New Roman" pitchFamily="18" charset="0"/>
                                </a:rPr>
                                <m:t>∗</m:t>
                              </m:r>
                            </m:sup>
                          </m:sSup>
                        </m:num>
                        <m:den>
                          <m:sSubSup>
                            <m:sSubSupPr>
                              <m:ctrlPr>
                                <a:rPr lang="en-US" sz="2400" b="0" i="1" smtClean="0">
                                  <a:latin typeface="Cambria Math"/>
                                  <a:cs typeface="Times New Roman" pitchFamily="18" charset="0"/>
                                </a:rPr>
                              </m:ctrlPr>
                            </m:sSubSupPr>
                            <m:e>
                              <m:sSub>
                                <m:sSubPr>
                                  <m:ctrlPr>
                                    <a:rPr lang="en-US" sz="2400" b="0" i="1" smtClean="0">
                                      <a:latin typeface="Cambria Math"/>
                                      <a:cs typeface="Times New Roman" pitchFamily="18" charset="0"/>
                                    </a:rPr>
                                  </m:ctrlPr>
                                </m:sSubPr>
                                <m:e>
                                  <m:r>
                                    <a:rPr lang="en-US" sz="2400" b="0" i="1" smtClean="0">
                                      <a:latin typeface="Cambria Math"/>
                                      <a:ea typeface="Cambria Math"/>
                                      <a:cs typeface="Times New Roman" pitchFamily="18" charset="0"/>
                                    </a:rPr>
                                    <m:t>𝜎</m:t>
                                  </m:r>
                                </m:e>
                                <m:sub>
                                  <m:r>
                                    <a:rPr lang="en-US" sz="2400" b="0" i="1" smtClean="0">
                                      <a:latin typeface="Cambria Math"/>
                                      <a:cs typeface="Times New Roman" pitchFamily="18" charset="0"/>
                                    </a:rPr>
                                    <m:t>𝑛</m:t>
                                  </m:r>
                                </m:sub>
                              </m:sSub>
                            </m:e>
                            <m:sub/>
                            <m:sup>
                              <m:r>
                                <a:rPr lang="en-US" sz="2400" b="0" i="1" smtClean="0">
                                  <a:latin typeface="Cambria Math"/>
                                  <a:cs typeface="Times New Roman" pitchFamily="18" charset="0"/>
                                </a:rPr>
                                <m:t>2</m:t>
                              </m:r>
                            </m:sup>
                          </m:sSubSup>
                        </m:den>
                      </m:f>
                      <m:r>
                        <a:rPr lang="en-US" sz="2400" b="0" i="1" smtClean="0">
                          <a:latin typeface="Cambria Math"/>
                          <a:cs typeface="Times New Roman" pitchFamily="18" charset="0"/>
                        </a:rPr>
                        <m:t>𝑦</m:t>
                      </m:r>
                    </m:oMath>
                  </m:oMathPara>
                </a14:m>
                <a:endParaRPr lang="en-IN" sz="2400" dirty="0" smtClean="0">
                  <a:latin typeface="Times New Roman" pitchFamily="18" charset="0"/>
                  <a:cs typeface="Times New Roman" pitchFamily="18" charset="0"/>
                </a:endParaRPr>
              </a:p>
              <a:p>
                <a:pPr marL="0" indent="0" algn="just">
                  <a:buNone/>
                </a:pPr>
                <a:r>
                  <a:rPr lang="en-US" sz="2400" dirty="0">
                    <a:latin typeface="Times New Roman" pitchFamily="18" charset="0"/>
                    <a:cs typeface="Times New Roman" pitchFamily="18" charset="0"/>
                  </a:rPr>
                  <a:t>Thus, since it does not lead to division by a quantity close to 0, unlike the </a:t>
                </a:r>
                <a:r>
                  <a:rPr lang="en-US" sz="2400" b="1" dirty="0">
                    <a:latin typeface="Times New Roman" pitchFamily="18" charset="0"/>
                    <a:cs typeface="Times New Roman" pitchFamily="18" charset="0"/>
                  </a:rPr>
                  <a:t>ZF</a:t>
                </a:r>
                <a:r>
                  <a:rPr lang="en-US" sz="2400" dirty="0">
                    <a:latin typeface="Times New Roman" pitchFamily="18" charset="0"/>
                    <a:cs typeface="Times New Roman" pitchFamily="18" charset="0"/>
                  </a:rPr>
                  <a:t>, it does not lead to noise </a:t>
                </a:r>
                <a:r>
                  <a:rPr lang="en-US" sz="2400" dirty="0" smtClean="0">
                    <a:latin typeface="Times New Roman" pitchFamily="18" charset="0"/>
                    <a:cs typeface="Times New Roman" pitchFamily="18" charset="0"/>
                  </a:rPr>
                  <a:t>enhancement</a:t>
                </a:r>
              </a:p>
              <a:p>
                <a:pPr marL="0" indent="0" algn="just">
                  <a:buNone/>
                </a:pPr>
                <a:endParaRPr lang="en-IN" sz="24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7" y="974724"/>
                <a:ext cx="11614727" cy="5159375"/>
              </a:xfrm>
              <a:blipFill rotWithShape="1">
                <a:blip r:embed="rId4"/>
                <a:stretch>
                  <a:fillRect l="-840" t="-1655" r="-787"/>
                </a:stretch>
              </a:blipFill>
            </p:spPr>
            <p:txBody>
              <a:bodyPr/>
              <a:lstStyle/>
              <a:p>
                <a:r>
                  <a:rPr lang="en-IN">
                    <a:noFill/>
                  </a:rPr>
                  <a:t> </a:t>
                </a:r>
              </a:p>
            </p:txBody>
          </p:sp>
        </mc:Fallback>
      </mc:AlternateContent>
    </p:spTree>
    <p:extLst>
      <p:ext uri="{BB962C8B-B14F-4D97-AF65-F5344CB8AC3E}">
        <p14:creationId xmlns:p14="http://schemas.microsoft.com/office/powerpoint/2010/main" val="1722596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20/58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7" y="949324"/>
                <a:ext cx="11614727" cy="5184775"/>
              </a:xfrm>
            </p:spPr>
            <p:txBody>
              <a:bodyPr>
                <a:normAutofit/>
              </a:bodyPr>
              <a:lstStyle/>
              <a:p>
                <a:pPr marL="0" indent="0">
                  <a:buNone/>
                </a:pPr>
                <a:r>
                  <a:rPr lang="en-US" sz="2000" b="1" u="sng" dirty="0" smtClean="0">
                    <a:latin typeface="Times New Roman" pitchFamily="18" charset="0"/>
                    <a:cs typeface="Times New Roman" pitchFamily="18" charset="0"/>
                  </a:rPr>
                  <a:t>Low and High SNR Properties of the MMSE Receiver :</a:t>
                </a:r>
              </a:p>
              <a:p>
                <a:pPr algn="just">
                  <a:buFont typeface="Wingdings" pitchFamily="2" charset="2"/>
                  <a:buChar char="Ø"/>
                </a:pPr>
                <a:r>
                  <a:rPr lang="en-US" sz="2000" dirty="0">
                    <a:latin typeface="Times New Roman" pitchFamily="18" charset="0"/>
                    <a:cs typeface="Times New Roman" pitchFamily="18" charset="0"/>
                  </a:rPr>
                  <a:t>Consider the expression for the MMSE receiver in Eq. </a:t>
                </a:r>
                <a:r>
                  <a:rPr lang="en-US" sz="2000" dirty="0" smtClean="0">
                    <a:latin typeface="Times New Roman" pitchFamily="18" charset="0"/>
                    <a:cs typeface="Times New Roman" pitchFamily="18" charset="0"/>
                  </a:rPr>
                  <a:t>(6). </a:t>
                </a:r>
                <a:r>
                  <a:rPr lang="en-US" sz="2000" dirty="0">
                    <a:latin typeface="Times New Roman" pitchFamily="18" charset="0"/>
                    <a:cs typeface="Times New Roman" pitchFamily="18" charset="0"/>
                  </a:rPr>
                  <a:t>Observe that at high SNR, i.e</a:t>
                </a:r>
                <a:r>
                  <a:rPr lang="en-US" sz="2000" dirty="0" smtClean="0">
                    <a:latin typeface="Times New Roman" pitchFamily="18" charset="0"/>
                    <a:cs typeface="Times New Roman" pitchFamily="18" charset="0"/>
                  </a:rPr>
                  <a:t>.,</a:t>
                </a:r>
                <a14:m>
                  <m:oMath xmlns:m="http://schemas.openxmlformats.org/officeDocument/2006/math">
                    <m:f>
                      <m:fPr>
                        <m:ctrlPr>
                          <a:rPr lang="en-US" sz="2000" i="1" smtClean="0">
                            <a:latin typeface="Cambria Math"/>
                            <a:cs typeface="Times New Roman" pitchFamily="18" charset="0"/>
                          </a:rPr>
                        </m:ctrlPr>
                      </m:fPr>
                      <m:num>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𝑃</m:t>
                            </m:r>
                          </m:e>
                          <m:sub>
                            <m:r>
                              <a:rPr lang="en-US" sz="2000" b="0" i="1" smtClean="0">
                                <a:latin typeface="Cambria Math"/>
                                <a:cs typeface="Times New Roman" pitchFamily="18" charset="0"/>
                              </a:rPr>
                              <m:t>𝑑</m:t>
                            </m:r>
                          </m:sub>
                        </m:sSub>
                      </m:num>
                      <m:den>
                        <m:sSubSup>
                          <m:sSubSupPr>
                            <m:ctrlPr>
                              <a:rPr lang="en-US" sz="2000" i="1" smtClean="0">
                                <a:latin typeface="Cambria Math"/>
                                <a:cs typeface="Times New Roman" pitchFamily="18" charset="0"/>
                              </a:rPr>
                            </m:ctrlPr>
                          </m:sSubSupPr>
                          <m:e>
                            <m:sSub>
                              <m:sSubPr>
                                <m:ctrlPr>
                                  <a:rPr lang="en-US" sz="2000" i="1" smtClean="0">
                                    <a:latin typeface="Cambria Math"/>
                                    <a:cs typeface="Times New Roman" pitchFamily="18" charset="0"/>
                                  </a:rPr>
                                </m:ctrlPr>
                              </m:sSubPr>
                              <m:e>
                                <m:r>
                                  <a:rPr lang="en-US" sz="2000" i="1" smtClean="0">
                                    <a:latin typeface="Cambria Math"/>
                                    <a:ea typeface="Cambria Math"/>
                                    <a:cs typeface="Times New Roman" pitchFamily="18" charset="0"/>
                                  </a:rPr>
                                  <m:t>𝜎</m:t>
                                </m:r>
                              </m:e>
                              <m:sub>
                                <m:r>
                                  <a:rPr lang="en-US" sz="2000" b="0" i="1" smtClean="0">
                                    <a:latin typeface="Cambria Math"/>
                                    <a:cs typeface="Times New Roman" pitchFamily="18" charset="0"/>
                                  </a:rPr>
                                  <m:t>𝑛</m:t>
                                </m:r>
                              </m:sub>
                            </m:sSub>
                          </m:e>
                          <m:sub/>
                          <m:sup>
                            <m:r>
                              <a:rPr lang="en-US" sz="2000" b="0" i="1" smtClean="0">
                                <a:latin typeface="Cambria Math"/>
                                <a:cs typeface="Times New Roman" pitchFamily="18" charset="0"/>
                              </a:rPr>
                              <m:t>2</m:t>
                            </m:r>
                          </m:sup>
                        </m:sSubSup>
                      </m:den>
                    </m:f>
                    <m:r>
                      <a:rPr lang="en-US" sz="2000" i="1" smtClean="0">
                        <a:latin typeface="Cambria Math"/>
                        <a:ea typeface="Cambria Math"/>
                        <a:cs typeface="Times New Roman" pitchFamily="18" charset="0"/>
                      </a:rPr>
                      <m:t>→∞</m:t>
                    </m:r>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term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𝑃</m:t>
                        </m:r>
                      </m:e>
                      <m:sub>
                        <m:r>
                          <a:rPr lang="en-US" sz="2000" b="0" i="1" smtClean="0">
                            <a:latin typeface="Cambria Math"/>
                            <a:cs typeface="Times New Roman" pitchFamily="18" charset="0"/>
                          </a:rPr>
                          <m:t>𝑑</m:t>
                        </m:r>
                      </m:sub>
                    </m:sSub>
                    <m:sSup>
                      <m:sSupPr>
                        <m:ctrlPr>
                          <a:rPr lang="en-US" sz="2000" i="1" smtClean="0">
                            <a:latin typeface="Cambria Math"/>
                            <a:cs typeface="Times New Roman" pitchFamily="18" charset="0"/>
                          </a:rPr>
                        </m:ctrlPr>
                      </m:sSupPr>
                      <m:e>
                        <m:r>
                          <a:rPr lang="en-US" sz="2000" i="1" smtClean="0">
                            <a:latin typeface="Cambria Math"/>
                            <a:cs typeface="Times New Roman" pitchFamily="18" charset="0"/>
                          </a:rPr>
                          <m:t>𝑯</m:t>
                        </m:r>
                      </m:e>
                      <m:sup>
                        <m:r>
                          <a:rPr lang="en-US" sz="2000" b="0" i="1" smtClean="0">
                            <a:latin typeface="Cambria Math"/>
                            <a:cs typeface="Times New Roman" pitchFamily="18" charset="0"/>
                          </a:rPr>
                          <m:t>𝐻</m:t>
                        </m:r>
                      </m:sup>
                    </m:sSup>
                    <m:r>
                      <a:rPr lang="en-US" sz="2000" i="1" smtClean="0">
                        <a:latin typeface="Cambria Math"/>
                        <a:cs typeface="Times New Roman" pitchFamily="18" charset="0"/>
                      </a:rPr>
                      <m:t>𝑯</m:t>
                    </m:r>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dominates over</a:t>
                </a:r>
                <a14:m>
                  <m:oMath xmlns:m="http://schemas.openxmlformats.org/officeDocument/2006/math">
                    <m:sSubSup>
                      <m:sSubSupPr>
                        <m:ctrlPr>
                          <a:rPr lang="en-US" sz="2000" i="1" smtClean="0">
                            <a:latin typeface="Cambria Math"/>
                            <a:cs typeface="Times New Roman" pitchFamily="18" charset="0"/>
                          </a:rPr>
                        </m:ctrlPr>
                      </m:sSubSupPr>
                      <m:e>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  </m:t>
                            </m:r>
                            <m:r>
                              <a:rPr lang="en-US" sz="2000" i="1" smtClean="0">
                                <a:latin typeface="Cambria Math"/>
                                <a:ea typeface="Cambria Math"/>
                                <a:cs typeface="Times New Roman" pitchFamily="18" charset="0"/>
                              </a:rPr>
                              <m:t>𝜎</m:t>
                            </m:r>
                          </m:e>
                          <m:sub>
                            <m:r>
                              <a:rPr lang="en-US" sz="2000" b="0" i="1" smtClean="0">
                                <a:latin typeface="Cambria Math"/>
                                <a:cs typeface="Times New Roman" pitchFamily="18" charset="0"/>
                              </a:rPr>
                              <m:t>𝑛</m:t>
                            </m:r>
                          </m:sub>
                        </m:sSub>
                      </m:e>
                      <m:sub/>
                      <m:sup>
                        <m:r>
                          <a:rPr lang="en-US" sz="2000" b="0" i="1" smtClean="0">
                            <a:latin typeface="Cambria Math"/>
                            <a:cs typeface="Times New Roman" pitchFamily="18" charset="0"/>
                          </a:rPr>
                          <m:t>2</m:t>
                        </m:r>
                      </m:sup>
                    </m:sSubSup>
                    <m:sSub>
                      <m:sSubPr>
                        <m:ctrlPr>
                          <a:rPr lang="en-US" sz="2000" i="1" smtClean="0">
                            <a:latin typeface="Cambria Math"/>
                            <a:cs typeface="Times New Roman" pitchFamily="18" charset="0"/>
                          </a:rPr>
                        </m:ctrlPr>
                      </m:sSubPr>
                      <m:e>
                        <m:r>
                          <a:rPr lang="en-US" sz="2000" i="1" smtClean="0">
                            <a:latin typeface="Cambria Math"/>
                            <a:cs typeface="Times New Roman" pitchFamily="18" charset="0"/>
                          </a:rPr>
                          <m:t>𝑰</m:t>
                        </m:r>
                      </m:e>
                      <m:sub>
                        <m:r>
                          <a:rPr lang="en-US" sz="2000" b="0" i="1" smtClean="0">
                            <a:latin typeface="Cambria Math"/>
                            <a:cs typeface="Times New Roman" pitchFamily="18" charset="0"/>
                          </a:rPr>
                          <m:t>𝑡</m:t>
                        </m:r>
                      </m:sub>
                    </m:sSub>
                  </m:oMath>
                </a14:m>
                <a:r>
                  <a:rPr lang="en-US" sz="2000" dirty="0" smtClean="0">
                    <a:latin typeface="Times New Roman" pitchFamily="18" charset="0"/>
                    <a:cs typeface="Times New Roman" pitchFamily="18" charset="0"/>
                  </a:rPr>
                  <a:t>. Hence</a:t>
                </a:r>
                <a:r>
                  <a:rPr lang="en-US" sz="2000" dirty="0">
                    <a:latin typeface="Times New Roman" pitchFamily="18" charset="0"/>
                    <a:cs typeface="Times New Roman" pitchFamily="18" charset="0"/>
                  </a:rPr>
                  <a:t>, we </a:t>
                </a:r>
                <a:r>
                  <a:rPr lang="en-US" sz="2000" dirty="0" smtClean="0">
                    <a:latin typeface="Times New Roman" pitchFamily="18" charset="0"/>
                    <a:cs typeface="Times New Roman" pitchFamily="18" charset="0"/>
                  </a:rPr>
                  <a:t>have</a:t>
                </a:r>
              </a:p>
              <a:p>
                <a:pPr algn="just">
                  <a:buFont typeface="Wingdings" pitchFamily="2" charset="2"/>
                  <a:buChar char="Ø"/>
                </a:pPr>
                <a:endParaRPr lang="en-US"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sSub>
                        <m:sSubPr>
                          <m:ctrlPr>
                            <a:rPr lang="en-US" sz="2000" i="1">
                              <a:latin typeface="Cambria Math"/>
                              <a:cs typeface="Times New Roman" pitchFamily="18" charset="0"/>
                            </a:rPr>
                          </m:ctrlPr>
                        </m:sSubPr>
                        <m:e>
                          <m:r>
                            <a:rPr lang="en-US" sz="2000" i="1">
                              <a:latin typeface="Cambria Math"/>
                              <a:cs typeface="Times New Roman" pitchFamily="18" charset="0"/>
                            </a:rPr>
                            <m:t>𝑃</m:t>
                          </m:r>
                        </m:e>
                        <m:sub>
                          <m:r>
                            <a:rPr lang="en-US" sz="2000" i="1">
                              <a:latin typeface="Cambria Math"/>
                              <a:cs typeface="Times New Roman" pitchFamily="18" charset="0"/>
                            </a:rPr>
                            <m:t>𝑑</m:t>
                          </m:r>
                        </m:sub>
                      </m:sSub>
                      <m:r>
                        <a:rPr lang="en-US" sz="2000" i="1">
                          <a:latin typeface="Cambria Math"/>
                          <a:cs typeface="Times New Roman" pitchFamily="18" charset="0"/>
                        </a:rPr>
                        <m:t>𝑯</m:t>
                      </m:r>
                      <m:sSup>
                        <m:sSupPr>
                          <m:ctrlPr>
                            <a:rPr lang="en-US" sz="2000" i="1">
                              <a:latin typeface="Cambria Math"/>
                              <a:cs typeface="Times New Roman" pitchFamily="18" charset="0"/>
                            </a:rPr>
                          </m:ctrlPr>
                        </m:sSupPr>
                        <m:e>
                          <m:r>
                            <a:rPr lang="en-US" sz="2000" i="1">
                              <a:latin typeface="Cambria Math"/>
                              <a:cs typeface="Times New Roman" pitchFamily="18" charset="0"/>
                            </a:rPr>
                            <m:t>𝑯</m:t>
                          </m:r>
                        </m:e>
                        <m:sup>
                          <m:r>
                            <a:rPr lang="en-US" sz="2000" i="1">
                              <a:latin typeface="Cambria Math"/>
                              <a:cs typeface="Times New Roman" pitchFamily="18" charset="0"/>
                            </a:rPr>
                            <m:t>𝐻</m:t>
                          </m:r>
                        </m:sup>
                      </m:sSup>
                      <m:r>
                        <a:rPr lang="en-US" sz="2000" i="1">
                          <a:latin typeface="Cambria Math"/>
                          <a:ea typeface="Cambria Math"/>
                          <a:cs typeface="Times New Roman" pitchFamily="18" charset="0"/>
                        </a:rPr>
                        <m:t>+</m:t>
                      </m:r>
                      <m:sSubSup>
                        <m:sSubSupPr>
                          <m:ctrlPr>
                            <a:rPr lang="en-US" sz="2000" i="1">
                              <a:latin typeface="Cambria Math"/>
                              <a:ea typeface="Cambria Math"/>
                              <a:cs typeface="Times New Roman" pitchFamily="18" charset="0"/>
                            </a:rPr>
                          </m:ctrlPr>
                        </m:sSubSupPr>
                        <m:e>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𝜎</m:t>
                              </m:r>
                            </m:e>
                            <m:sub>
                              <m:r>
                                <a:rPr lang="en-US" sz="2000" i="1">
                                  <a:latin typeface="Cambria Math"/>
                                  <a:ea typeface="Cambria Math"/>
                                  <a:cs typeface="Times New Roman" pitchFamily="18" charset="0"/>
                                </a:rPr>
                                <m:t>𝑛</m:t>
                              </m:r>
                            </m:sub>
                          </m:sSub>
                        </m:e>
                        <m:sub/>
                        <m:sup>
                          <m:r>
                            <a:rPr lang="en-US" sz="2000" i="1">
                              <a:latin typeface="Cambria Math"/>
                              <a:ea typeface="Cambria Math"/>
                              <a:cs typeface="Times New Roman" pitchFamily="18" charset="0"/>
                            </a:rPr>
                            <m:t>2</m:t>
                          </m:r>
                        </m:sup>
                      </m:sSubSup>
                      <m:r>
                        <a:rPr lang="en-US" sz="2000" i="1">
                          <a:latin typeface="Cambria Math"/>
                          <a:ea typeface="Cambria Math"/>
                          <a:cs typeface="Times New Roman" pitchFamily="18" charset="0"/>
                        </a:rPr>
                        <m:t>𝑰</m:t>
                      </m:r>
                      <m:r>
                        <a:rPr lang="en-US" sz="2000" i="1" smtClean="0">
                          <a:latin typeface="Cambria Math"/>
                          <a:ea typeface="Cambria Math"/>
                          <a:cs typeface="Times New Roman" pitchFamily="18" charset="0"/>
                        </a:rPr>
                        <m:t>≈</m:t>
                      </m:r>
                      <m:sSub>
                        <m:sSubPr>
                          <m:ctrlPr>
                            <a:rPr lang="en-US" sz="2000" i="1">
                              <a:latin typeface="Cambria Math"/>
                              <a:cs typeface="Times New Roman" pitchFamily="18" charset="0"/>
                            </a:rPr>
                          </m:ctrlPr>
                        </m:sSubPr>
                        <m:e>
                          <m:r>
                            <a:rPr lang="en-US" sz="2000" i="1">
                              <a:latin typeface="Cambria Math"/>
                              <a:cs typeface="Times New Roman" pitchFamily="18" charset="0"/>
                            </a:rPr>
                            <m:t>𝑃</m:t>
                          </m:r>
                        </m:e>
                        <m:sub>
                          <m:r>
                            <a:rPr lang="en-US" sz="2000" i="1">
                              <a:latin typeface="Cambria Math"/>
                              <a:cs typeface="Times New Roman" pitchFamily="18" charset="0"/>
                            </a:rPr>
                            <m:t>𝑑</m:t>
                          </m:r>
                        </m:sub>
                      </m:sSub>
                      <m:sSup>
                        <m:sSupPr>
                          <m:ctrlPr>
                            <a:rPr lang="en-US" sz="2000" i="1">
                              <a:latin typeface="Cambria Math"/>
                              <a:cs typeface="Times New Roman" pitchFamily="18" charset="0"/>
                            </a:rPr>
                          </m:ctrlPr>
                        </m:sSupPr>
                        <m:e>
                          <m:r>
                            <a:rPr lang="en-US" sz="2000" i="1">
                              <a:latin typeface="Cambria Math"/>
                              <a:cs typeface="Times New Roman" pitchFamily="18" charset="0"/>
                            </a:rPr>
                            <m:t>𝑯</m:t>
                          </m:r>
                        </m:e>
                        <m:sup>
                          <m:r>
                            <a:rPr lang="en-US" sz="2000" i="1">
                              <a:latin typeface="Cambria Math"/>
                              <a:cs typeface="Times New Roman" pitchFamily="18" charset="0"/>
                            </a:rPr>
                            <m:t>𝐻</m:t>
                          </m:r>
                        </m:sup>
                      </m:sSup>
                      <m:r>
                        <a:rPr lang="en-US" sz="2000" i="1">
                          <a:latin typeface="Cambria Math"/>
                          <a:cs typeface="Times New Roman" pitchFamily="18" charset="0"/>
                        </a:rPr>
                        <m:t>𝑯</m:t>
                      </m:r>
                    </m:oMath>
                  </m:oMathPara>
                </a14:m>
                <a:endParaRPr lang="en-US" sz="2000"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Employing this approximation in the MMSE receiver in Eq. (</a:t>
                </a:r>
                <a:r>
                  <a:rPr lang="en-US" sz="2000" dirty="0" smtClean="0">
                    <a:latin typeface="Times New Roman" pitchFamily="18" charset="0"/>
                    <a:cs typeface="Times New Roman" pitchFamily="18" charset="0"/>
                  </a:rPr>
                  <a:t>6), </a:t>
                </a:r>
                <a:r>
                  <a:rPr lang="en-US" sz="2000" dirty="0">
                    <a:latin typeface="Times New Roman" pitchFamily="18" charset="0"/>
                    <a:cs typeface="Times New Roman" pitchFamily="18" charset="0"/>
                  </a:rPr>
                  <a:t>we </a:t>
                </a:r>
                <a:r>
                  <a:rPr lang="en-US" sz="2000" dirty="0" smtClean="0">
                    <a:latin typeface="Times New Roman" pitchFamily="18" charset="0"/>
                    <a:cs typeface="Times New Roman" pitchFamily="18" charset="0"/>
                  </a:rPr>
                  <a:t>have</a:t>
                </a:r>
              </a:p>
              <a:p>
                <a:pPr marL="0" indent="0" algn="just">
                  <a:buNone/>
                </a:pPr>
                <a:endParaRPr lang="en-US"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sSub>
                        <m:sSubPr>
                          <m:ctrlPr>
                            <a:rPr lang="en-IN" sz="2000" i="1">
                              <a:latin typeface="Cambria Math"/>
                              <a:ea typeface="Cambria Math"/>
                              <a:cs typeface="Times New Roman" pitchFamily="18" charset="0"/>
                            </a:rPr>
                          </m:ctrlPr>
                        </m:sSubPr>
                        <m:e>
                          <m:acc>
                            <m:accPr>
                              <m:chr m:val="̃"/>
                              <m:ctrlPr>
                                <a:rPr lang="en-IN" sz="2000" i="1">
                                  <a:latin typeface="Cambria Math"/>
                                  <a:cs typeface="Times New Roman" pitchFamily="18" charset="0"/>
                                </a:rPr>
                              </m:ctrlPr>
                            </m:accPr>
                            <m:e>
                              <m:sSub>
                                <m:sSubPr>
                                  <m:ctrlPr>
                                    <a:rPr lang="en-IN" sz="2000" i="1">
                                      <a:latin typeface="Cambria Math"/>
                                      <a:cs typeface="Times New Roman" pitchFamily="18" charset="0"/>
                                    </a:rPr>
                                  </m:ctrlPr>
                                </m:sSubPr>
                                <m:e>
                                  <m:r>
                                    <a:rPr lang="en-US" sz="2000" i="1">
                                      <a:latin typeface="Cambria Math"/>
                                      <a:cs typeface="Times New Roman" pitchFamily="18" charset="0"/>
                                    </a:rPr>
                                    <m:t>𝑥</m:t>
                                  </m:r>
                                </m:e>
                                <m:sub>
                                  <m:r>
                                    <a:rPr lang="en-US" sz="2000" i="1">
                                      <a:latin typeface="Cambria Math"/>
                                      <a:cs typeface="Times New Roman" pitchFamily="18" charset="0"/>
                                    </a:rPr>
                                    <m:t>𝑀𝑀𝑆𝐸</m:t>
                                  </m:r>
                                </m:sub>
                              </m:sSub>
                              <m:r>
                                <a:rPr lang="en-IN" sz="2000" i="1">
                                  <a:latin typeface="Cambria Math"/>
                                  <a:ea typeface="Cambria Math"/>
                                  <a:cs typeface="Times New Roman" pitchFamily="18" charset="0"/>
                                </a:rPr>
                                <m:t>=</m:t>
                              </m:r>
                            </m:e>
                          </m:acc>
                          <m:r>
                            <a:rPr lang="en-US" sz="2000" i="1">
                              <a:latin typeface="Cambria Math"/>
                              <a:ea typeface="Cambria Math"/>
                              <a:cs typeface="Times New Roman" pitchFamily="18" charset="0"/>
                            </a:rPr>
                            <m:t>𝑃</m:t>
                          </m:r>
                        </m:e>
                        <m:sub>
                          <m:r>
                            <a:rPr lang="en-US" sz="2000" i="1">
                              <a:latin typeface="Cambria Math"/>
                              <a:ea typeface="Cambria Math"/>
                              <a:cs typeface="Times New Roman" pitchFamily="18" charset="0"/>
                            </a:rPr>
                            <m:t>𝑑</m:t>
                          </m:r>
                        </m:sub>
                      </m:sSub>
                      <m:sSup>
                        <m:sSupPr>
                          <m:ctrlPr>
                            <a:rPr lang="en-US" sz="2000" i="1">
                              <a:latin typeface="Cambria Math"/>
                              <a:cs typeface="Times New Roman" pitchFamily="18" charset="0"/>
                            </a:rPr>
                          </m:ctrlPr>
                        </m:sSupPr>
                        <m:e>
                          <m:d>
                            <m:dPr>
                              <m:ctrlPr>
                                <a:rPr lang="en-US" sz="2000" i="1">
                                  <a:latin typeface="Cambria Math"/>
                                  <a:cs typeface="Times New Roman" pitchFamily="18" charset="0"/>
                                </a:rPr>
                              </m:ctrlPr>
                            </m:dPr>
                            <m:e>
                              <m:sSub>
                                <m:sSubPr>
                                  <m:ctrlPr>
                                    <a:rPr lang="en-US" sz="2000" i="1">
                                      <a:latin typeface="Cambria Math"/>
                                      <a:cs typeface="Times New Roman" pitchFamily="18" charset="0"/>
                                    </a:rPr>
                                  </m:ctrlPr>
                                </m:sSubPr>
                                <m:e>
                                  <m:r>
                                    <a:rPr lang="en-US" sz="2000" i="1">
                                      <a:latin typeface="Cambria Math"/>
                                      <a:cs typeface="Times New Roman" pitchFamily="18" charset="0"/>
                                    </a:rPr>
                                    <m:t>𝑃</m:t>
                                  </m:r>
                                </m:e>
                                <m:sub>
                                  <m:r>
                                    <a:rPr lang="en-US" sz="2000" i="1">
                                      <a:latin typeface="Cambria Math"/>
                                      <a:cs typeface="Times New Roman" pitchFamily="18" charset="0"/>
                                    </a:rPr>
                                    <m:t>𝑑</m:t>
                                  </m:r>
                                </m:sub>
                              </m:sSub>
                              <m:r>
                                <a:rPr lang="en-US" sz="2000" i="1">
                                  <a:latin typeface="Cambria Math"/>
                                  <a:cs typeface="Times New Roman" pitchFamily="18" charset="0"/>
                                </a:rPr>
                                <m:t>𝑯</m:t>
                              </m:r>
                              <m:sSup>
                                <m:sSupPr>
                                  <m:ctrlPr>
                                    <a:rPr lang="en-US" sz="2000" i="1">
                                      <a:latin typeface="Cambria Math"/>
                                      <a:cs typeface="Times New Roman" pitchFamily="18" charset="0"/>
                                    </a:rPr>
                                  </m:ctrlPr>
                                </m:sSupPr>
                                <m:e>
                                  <m:r>
                                    <a:rPr lang="en-US" sz="2000" i="1">
                                      <a:latin typeface="Cambria Math"/>
                                      <a:cs typeface="Times New Roman" pitchFamily="18" charset="0"/>
                                    </a:rPr>
                                    <m:t>𝑯</m:t>
                                  </m:r>
                                </m:e>
                                <m:sup>
                                  <m:r>
                                    <a:rPr lang="en-US" sz="2000" i="1">
                                      <a:latin typeface="Cambria Math"/>
                                      <a:cs typeface="Times New Roman" pitchFamily="18" charset="0"/>
                                    </a:rPr>
                                    <m:t>𝐻</m:t>
                                  </m:r>
                                </m:sup>
                              </m:sSup>
                              <m:r>
                                <a:rPr lang="en-US" sz="2000" i="1">
                                  <a:latin typeface="Cambria Math"/>
                                  <a:ea typeface="Cambria Math"/>
                                  <a:cs typeface="Times New Roman" pitchFamily="18" charset="0"/>
                                </a:rPr>
                                <m:t>+</m:t>
                              </m:r>
                              <m:sSubSup>
                                <m:sSubSupPr>
                                  <m:ctrlPr>
                                    <a:rPr lang="en-US" sz="2000" i="1">
                                      <a:latin typeface="Cambria Math"/>
                                      <a:ea typeface="Cambria Math"/>
                                      <a:cs typeface="Times New Roman" pitchFamily="18" charset="0"/>
                                    </a:rPr>
                                  </m:ctrlPr>
                                </m:sSubSupPr>
                                <m:e>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𝜎</m:t>
                                      </m:r>
                                    </m:e>
                                    <m:sub>
                                      <m:r>
                                        <a:rPr lang="en-US" sz="2000" i="1">
                                          <a:latin typeface="Cambria Math"/>
                                          <a:ea typeface="Cambria Math"/>
                                          <a:cs typeface="Times New Roman" pitchFamily="18" charset="0"/>
                                        </a:rPr>
                                        <m:t>𝑛</m:t>
                                      </m:r>
                                    </m:sub>
                                  </m:sSub>
                                </m:e>
                                <m:sub/>
                                <m:sup>
                                  <m:r>
                                    <a:rPr lang="en-US" sz="2000" i="1">
                                      <a:latin typeface="Cambria Math"/>
                                      <a:ea typeface="Cambria Math"/>
                                      <a:cs typeface="Times New Roman" pitchFamily="18" charset="0"/>
                                    </a:rPr>
                                    <m:t>2</m:t>
                                  </m:r>
                                </m:sup>
                              </m:sSubSup>
                              <m:r>
                                <a:rPr lang="en-US" sz="2000" i="1">
                                  <a:latin typeface="Cambria Math"/>
                                  <a:ea typeface="Cambria Math"/>
                                  <a:cs typeface="Times New Roman" pitchFamily="18" charset="0"/>
                                </a:rPr>
                                <m:t>𝑰</m:t>
                              </m:r>
                            </m:e>
                          </m:d>
                        </m:e>
                        <m:sup>
                          <m:r>
                            <a:rPr lang="en-US" sz="2000" i="1">
                              <a:latin typeface="Cambria Math"/>
                              <a:cs typeface="Times New Roman" pitchFamily="18" charset="0"/>
                            </a:rPr>
                            <m:t>−1</m:t>
                          </m:r>
                        </m:sup>
                      </m:sSup>
                      <m:sSup>
                        <m:sSupPr>
                          <m:ctrlPr>
                            <a:rPr lang="en-US" sz="2000" i="1">
                              <a:latin typeface="Cambria Math"/>
                              <a:cs typeface="Times New Roman" pitchFamily="18" charset="0"/>
                            </a:rPr>
                          </m:ctrlPr>
                        </m:sSupPr>
                        <m:e>
                          <m:r>
                            <a:rPr lang="en-US" sz="2000" i="1">
                              <a:latin typeface="Cambria Math"/>
                              <a:cs typeface="Times New Roman" pitchFamily="18" charset="0"/>
                            </a:rPr>
                            <m:t>𝑯</m:t>
                          </m:r>
                        </m:e>
                        <m:sup>
                          <m:r>
                            <a:rPr lang="en-US" sz="2000" i="1">
                              <a:latin typeface="Cambria Math"/>
                              <a:cs typeface="Times New Roman" pitchFamily="18" charset="0"/>
                            </a:rPr>
                            <m:t>𝐻</m:t>
                          </m:r>
                        </m:sup>
                      </m:sSup>
                      <m:r>
                        <a:rPr lang="en-US" sz="2000" i="1">
                          <a:latin typeface="Cambria Math"/>
                          <a:cs typeface="Times New Roman" pitchFamily="18" charset="0"/>
                        </a:rPr>
                        <m:t>𝒚</m:t>
                      </m:r>
                      <m:r>
                        <a:rPr lang="en-US" sz="2000" b="0" i="1" smtClean="0">
                          <a:latin typeface="Cambria Math"/>
                          <a:cs typeface="Times New Roman" pitchFamily="18" charset="0"/>
                        </a:rPr>
                        <m:t>=</m:t>
                      </m:r>
                      <m:sSup>
                        <m:sSupPr>
                          <m:ctrlPr>
                            <a:rPr lang="en-US" sz="2000" b="0" i="1" smtClean="0">
                              <a:latin typeface="Cambria Math"/>
                              <a:cs typeface="Times New Roman" pitchFamily="18" charset="0"/>
                            </a:rPr>
                          </m:ctrlPr>
                        </m:sSupPr>
                        <m:e>
                          <m:d>
                            <m:dPr>
                              <m:ctrlPr>
                                <a:rPr lang="en-US" sz="2000" b="0" i="1" smtClean="0">
                                  <a:latin typeface="Cambria Math"/>
                                  <a:cs typeface="Times New Roman" pitchFamily="18" charset="0"/>
                                </a:rPr>
                              </m:ctrlPr>
                            </m:dPr>
                            <m:e>
                              <m:sSup>
                                <m:sSupPr>
                                  <m:ctrlPr>
                                    <a:rPr lang="en-US" sz="2000" b="0" i="1" smtClean="0">
                                      <a:latin typeface="Cambria Math"/>
                                      <a:cs typeface="Times New Roman" pitchFamily="18" charset="0"/>
                                    </a:rPr>
                                  </m:ctrlPr>
                                </m:sSupPr>
                                <m:e>
                                  <m:r>
                                    <a:rPr lang="en-US" sz="2000" b="0" i="1" smtClean="0">
                                      <a:latin typeface="Cambria Math"/>
                                      <a:cs typeface="Times New Roman" pitchFamily="18" charset="0"/>
                                    </a:rPr>
                                    <m:t>𝑯</m:t>
                                  </m:r>
                                </m:e>
                                <m:sup>
                                  <m:r>
                                    <a:rPr lang="en-US" sz="2000" b="0" i="1" smtClean="0">
                                      <a:latin typeface="Cambria Math"/>
                                      <a:cs typeface="Times New Roman" pitchFamily="18" charset="0"/>
                                    </a:rPr>
                                    <m:t>𝐻</m:t>
                                  </m:r>
                                </m:sup>
                              </m:sSup>
                              <m:r>
                                <a:rPr lang="en-US" sz="2000" b="0" i="1" smtClean="0">
                                  <a:latin typeface="Cambria Math"/>
                                  <a:cs typeface="Times New Roman" pitchFamily="18" charset="0"/>
                                </a:rPr>
                                <m:t>𝑯</m:t>
                              </m:r>
                            </m:e>
                          </m:d>
                        </m:e>
                        <m:sup>
                          <m:r>
                            <a:rPr lang="en-US" sz="2000" b="0" i="1" smtClean="0">
                              <a:latin typeface="Cambria Math"/>
                              <a:cs typeface="Times New Roman" pitchFamily="18" charset="0"/>
                            </a:rPr>
                            <m:t>−1</m:t>
                          </m:r>
                        </m:sup>
                      </m:sSup>
                      <m:sSup>
                        <m:sSupPr>
                          <m:ctrlPr>
                            <a:rPr lang="en-US" sz="2000" b="0" i="1" smtClean="0">
                              <a:latin typeface="Cambria Math"/>
                              <a:cs typeface="Times New Roman" pitchFamily="18" charset="0"/>
                            </a:rPr>
                          </m:ctrlPr>
                        </m:sSupPr>
                        <m:e>
                          <m:r>
                            <a:rPr lang="en-US" sz="2000" b="0" i="1" smtClean="0">
                              <a:latin typeface="Cambria Math"/>
                              <a:cs typeface="Times New Roman" pitchFamily="18" charset="0"/>
                            </a:rPr>
                            <m:t>𝑯</m:t>
                          </m:r>
                        </m:e>
                        <m:sup>
                          <m:r>
                            <a:rPr lang="en-US" sz="2000" b="0" i="1" smtClean="0">
                              <a:latin typeface="Cambria Math"/>
                              <a:cs typeface="Times New Roman" pitchFamily="18" charset="0"/>
                            </a:rPr>
                            <m:t>𝐻</m:t>
                          </m:r>
                        </m:sup>
                      </m:sSup>
                      <m:r>
                        <a:rPr lang="en-US" sz="2000" b="0" i="1" smtClean="0">
                          <a:latin typeface="Cambria Math"/>
                          <a:cs typeface="Times New Roman" pitchFamily="18" charset="0"/>
                        </a:rPr>
                        <m:t>𝒚</m:t>
                      </m:r>
                    </m:oMath>
                  </m:oMathPara>
                </a14:m>
                <a:endParaRPr lang="en-US" sz="2000" dirty="0" smtClean="0">
                  <a:latin typeface="Times New Roman" pitchFamily="18" charset="0"/>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On the other hand, at low SNR, i.e.</a:t>
                </a:r>
                <a:r>
                  <a:rPr lang="en-US" sz="2000" dirty="0">
                    <a:cs typeface="Times New Roman" pitchFamily="18" charset="0"/>
                  </a:rPr>
                  <a:t> </a:t>
                </a:r>
                <a14:m>
                  <m:oMath xmlns:m="http://schemas.openxmlformats.org/officeDocument/2006/math">
                    <m:f>
                      <m:fPr>
                        <m:ctrlPr>
                          <a:rPr lang="en-US" sz="2000" i="1">
                            <a:latin typeface="Cambria Math"/>
                            <a:cs typeface="Times New Roman" pitchFamily="18" charset="0"/>
                          </a:rPr>
                        </m:ctrlPr>
                      </m:fPr>
                      <m:num>
                        <m:sSub>
                          <m:sSubPr>
                            <m:ctrlPr>
                              <a:rPr lang="en-US" sz="2000" i="1">
                                <a:latin typeface="Cambria Math"/>
                                <a:cs typeface="Times New Roman" pitchFamily="18" charset="0"/>
                              </a:rPr>
                            </m:ctrlPr>
                          </m:sSubPr>
                          <m:e>
                            <m:r>
                              <a:rPr lang="en-US" sz="2000" i="1">
                                <a:latin typeface="Cambria Math"/>
                                <a:cs typeface="Times New Roman" pitchFamily="18" charset="0"/>
                              </a:rPr>
                              <m:t>𝑃</m:t>
                            </m:r>
                          </m:e>
                          <m:sub>
                            <m:r>
                              <a:rPr lang="en-US" sz="2000" i="1">
                                <a:latin typeface="Cambria Math"/>
                                <a:cs typeface="Times New Roman" pitchFamily="18" charset="0"/>
                              </a:rPr>
                              <m:t>𝑑</m:t>
                            </m:r>
                          </m:sub>
                        </m:sSub>
                      </m:num>
                      <m:den>
                        <m:sSubSup>
                          <m:sSubSupPr>
                            <m:ctrlPr>
                              <a:rPr lang="en-US" sz="2000" i="1">
                                <a:latin typeface="Cambria Math"/>
                                <a:cs typeface="Times New Roman" pitchFamily="18" charset="0"/>
                              </a:rPr>
                            </m:ctrlPr>
                          </m:sSubSupPr>
                          <m:e>
                            <m:sSub>
                              <m:sSubPr>
                                <m:ctrlPr>
                                  <a:rPr lang="en-US" sz="2000" i="1">
                                    <a:latin typeface="Cambria Math"/>
                                    <a:cs typeface="Times New Roman" pitchFamily="18" charset="0"/>
                                  </a:rPr>
                                </m:ctrlPr>
                              </m:sSubPr>
                              <m:e>
                                <m:r>
                                  <a:rPr lang="en-US" sz="2000" i="1">
                                    <a:latin typeface="Cambria Math"/>
                                    <a:ea typeface="Cambria Math"/>
                                    <a:cs typeface="Times New Roman" pitchFamily="18" charset="0"/>
                                  </a:rPr>
                                  <m:t>𝜎</m:t>
                                </m:r>
                              </m:e>
                              <m:sub>
                                <m:r>
                                  <a:rPr lang="en-US" sz="2000" i="1">
                                    <a:latin typeface="Cambria Math"/>
                                    <a:cs typeface="Times New Roman" pitchFamily="18" charset="0"/>
                                  </a:rPr>
                                  <m:t>𝑛</m:t>
                                </m:r>
                              </m:sub>
                            </m:sSub>
                          </m:e>
                          <m:sub/>
                          <m:sup>
                            <m:r>
                              <a:rPr lang="en-US" sz="2000" i="1">
                                <a:latin typeface="Cambria Math"/>
                                <a:cs typeface="Times New Roman" pitchFamily="18" charset="0"/>
                              </a:rPr>
                              <m:t>2</m:t>
                            </m:r>
                          </m:sup>
                        </m:sSubSup>
                      </m:den>
                    </m:f>
                    <m:r>
                      <a:rPr lang="en-US" sz="2000" i="1">
                        <a:latin typeface="Cambria Math"/>
                        <a:ea typeface="Cambria Math"/>
                        <a:cs typeface="Times New Roman" pitchFamily="18" charset="0"/>
                      </a:rPr>
                      <m:t>→</m:t>
                    </m:r>
                    <m:r>
                      <a:rPr lang="en-US" sz="2000" b="0" i="1" smtClean="0">
                        <a:latin typeface="Cambria Math"/>
                        <a:ea typeface="Cambria Math"/>
                        <a:cs typeface="Times New Roman" pitchFamily="18" charset="0"/>
                      </a:rPr>
                      <m:t>0</m:t>
                    </m:r>
                  </m:oMath>
                </a14:m>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as, </a:t>
                </a:r>
                <a:r>
                  <a:rPr lang="en-US" sz="2000" dirty="0">
                    <a:latin typeface="Times New Roman" pitchFamily="18" charset="0"/>
                    <a:cs typeface="Times New Roman" pitchFamily="18" charset="0"/>
                  </a:rPr>
                  <a:t>the term</a:t>
                </a:r>
                <a:r>
                  <a:rPr lang="en-US" sz="2000" dirty="0">
                    <a:cs typeface="Times New Roman" pitchFamily="18" charset="0"/>
                  </a:rPr>
                  <a:t> </a:t>
                </a:r>
                <a14:m>
                  <m:oMath xmlns:m="http://schemas.openxmlformats.org/officeDocument/2006/math">
                    <m:sSub>
                      <m:sSubPr>
                        <m:ctrlPr>
                          <a:rPr lang="en-US" sz="2000" i="1">
                            <a:latin typeface="Cambria Math"/>
                            <a:cs typeface="Times New Roman" pitchFamily="18" charset="0"/>
                          </a:rPr>
                        </m:ctrlPr>
                      </m:sSubPr>
                      <m:e>
                        <m:r>
                          <a:rPr lang="en-US" sz="2000" i="1">
                            <a:latin typeface="Cambria Math"/>
                            <a:cs typeface="Times New Roman" pitchFamily="18" charset="0"/>
                          </a:rPr>
                          <m:t>𝑃</m:t>
                        </m:r>
                      </m:e>
                      <m:sub>
                        <m:r>
                          <a:rPr lang="en-US" sz="2000" i="1">
                            <a:latin typeface="Cambria Math"/>
                            <a:cs typeface="Times New Roman" pitchFamily="18" charset="0"/>
                          </a:rPr>
                          <m:t>𝑑</m:t>
                        </m:r>
                      </m:sub>
                    </m:sSub>
                    <m:sSup>
                      <m:sSupPr>
                        <m:ctrlPr>
                          <a:rPr lang="en-US" sz="2000" i="1">
                            <a:latin typeface="Cambria Math"/>
                            <a:cs typeface="Times New Roman" pitchFamily="18" charset="0"/>
                          </a:rPr>
                        </m:ctrlPr>
                      </m:sSupPr>
                      <m:e>
                        <m:r>
                          <a:rPr lang="en-US" sz="2000" i="1">
                            <a:latin typeface="Cambria Math"/>
                            <a:cs typeface="Times New Roman" pitchFamily="18" charset="0"/>
                          </a:rPr>
                          <m:t>𝑯</m:t>
                        </m:r>
                      </m:e>
                      <m:sup>
                        <m:r>
                          <a:rPr lang="en-US" sz="2000" i="1">
                            <a:latin typeface="Cambria Math"/>
                            <a:cs typeface="Times New Roman" pitchFamily="18" charset="0"/>
                          </a:rPr>
                          <m:t>𝐻</m:t>
                        </m:r>
                      </m:sup>
                    </m:sSup>
                    <m:r>
                      <a:rPr lang="en-US" sz="2000" i="1">
                        <a:latin typeface="Cambria Math"/>
                        <a:cs typeface="Times New Roman" pitchFamily="18" charset="0"/>
                      </a:rPr>
                      <m:t>𝑯</m:t>
                    </m:r>
                  </m:oMath>
                </a14:m>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negligible compared </a:t>
                </a:r>
                <a:r>
                  <a:rPr lang="en-US" sz="2000" dirty="0" smtClean="0">
                    <a:latin typeface="Times New Roman" pitchFamily="18" charset="0"/>
                    <a:cs typeface="Times New Roman" pitchFamily="18" charset="0"/>
                  </a:rPr>
                  <a:t>to </a:t>
                </a:r>
                <a14:m>
                  <m:oMath xmlns:m="http://schemas.openxmlformats.org/officeDocument/2006/math">
                    <m:sSubSup>
                      <m:sSubSupPr>
                        <m:ctrlPr>
                          <a:rPr lang="en-US" sz="2000" i="1">
                            <a:latin typeface="Cambria Math"/>
                            <a:cs typeface="Times New Roman" pitchFamily="18" charset="0"/>
                          </a:rPr>
                        </m:ctrlPr>
                      </m:sSubSupPr>
                      <m:e>
                        <m:sSub>
                          <m:sSubPr>
                            <m:ctrlPr>
                              <a:rPr lang="en-US" sz="2000" i="1">
                                <a:latin typeface="Cambria Math"/>
                                <a:cs typeface="Times New Roman" pitchFamily="18" charset="0"/>
                              </a:rPr>
                            </m:ctrlPr>
                          </m:sSubPr>
                          <m:e>
                            <m:r>
                              <a:rPr lang="en-US" sz="2000" i="1">
                                <a:latin typeface="Cambria Math"/>
                                <a:cs typeface="Times New Roman" pitchFamily="18" charset="0"/>
                              </a:rPr>
                              <m:t>  </m:t>
                            </m:r>
                            <m:r>
                              <a:rPr lang="en-US" sz="2000" i="1">
                                <a:latin typeface="Cambria Math"/>
                                <a:ea typeface="Cambria Math"/>
                                <a:cs typeface="Times New Roman" pitchFamily="18" charset="0"/>
                              </a:rPr>
                              <m:t>𝜎</m:t>
                            </m:r>
                          </m:e>
                          <m:sub>
                            <m:r>
                              <a:rPr lang="en-US" sz="2000" i="1">
                                <a:latin typeface="Cambria Math"/>
                                <a:cs typeface="Times New Roman" pitchFamily="18" charset="0"/>
                              </a:rPr>
                              <m:t>𝑛</m:t>
                            </m:r>
                          </m:sub>
                        </m:sSub>
                      </m:e>
                      <m:sub/>
                      <m:sup>
                        <m:r>
                          <a:rPr lang="en-US" sz="2000" i="1">
                            <a:latin typeface="Cambria Math"/>
                            <a:cs typeface="Times New Roman" pitchFamily="18" charset="0"/>
                          </a:rPr>
                          <m:t>2</m:t>
                        </m:r>
                      </m:sup>
                    </m:sSubSup>
                    <m:sSub>
                      <m:sSubPr>
                        <m:ctrlPr>
                          <a:rPr lang="en-US" sz="2000" i="1">
                            <a:latin typeface="Cambria Math"/>
                            <a:cs typeface="Times New Roman" pitchFamily="18" charset="0"/>
                          </a:rPr>
                        </m:ctrlPr>
                      </m:sSubPr>
                      <m:e>
                        <m:r>
                          <a:rPr lang="en-US" sz="2000" i="1">
                            <a:latin typeface="Cambria Math"/>
                            <a:cs typeface="Times New Roman" pitchFamily="18" charset="0"/>
                          </a:rPr>
                          <m:t>𝑰</m:t>
                        </m:r>
                      </m:e>
                      <m:sub>
                        <m:r>
                          <a:rPr lang="en-US" sz="2000" i="1">
                            <a:latin typeface="Cambria Math"/>
                            <a:cs typeface="Times New Roman" pitchFamily="18" charset="0"/>
                          </a:rPr>
                          <m:t>𝑡</m:t>
                        </m:r>
                      </m:sub>
                    </m:sSub>
                  </m:oMath>
                </a14:m>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Thus, we </a:t>
                </a:r>
                <a:r>
                  <a:rPr lang="en-US" sz="2000" dirty="0" smtClean="0">
                    <a:latin typeface="Times New Roman" pitchFamily="18" charset="0"/>
                    <a:cs typeface="Times New Roman" pitchFamily="18" charset="0"/>
                  </a:rPr>
                  <a:t>have</a:t>
                </a:r>
                <a:endParaRPr lang="en-US" sz="2000" dirty="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sSub>
                        <m:sSubPr>
                          <m:ctrlPr>
                            <a:rPr lang="en-US" sz="2000" i="1">
                              <a:latin typeface="Cambria Math"/>
                              <a:cs typeface="Times New Roman" pitchFamily="18" charset="0"/>
                            </a:rPr>
                          </m:ctrlPr>
                        </m:sSubPr>
                        <m:e>
                          <m:r>
                            <a:rPr lang="en-US" sz="2000" i="1">
                              <a:latin typeface="Cambria Math"/>
                              <a:cs typeface="Times New Roman" pitchFamily="18" charset="0"/>
                            </a:rPr>
                            <m:t>𝑃</m:t>
                          </m:r>
                        </m:e>
                        <m:sub>
                          <m:r>
                            <a:rPr lang="en-US" sz="2000" i="1">
                              <a:latin typeface="Cambria Math"/>
                              <a:cs typeface="Times New Roman" pitchFamily="18" charset="0"/>
                            </a:rPr>
                            <m:t>𝑑</m:t>
                          </m:r>
                        </m:sub>
                      </m:sSub>
                      <m:r>
                        <a:rPr lang="en-US" sz="2000" i="1">
                          <a:latin typeface="Cambria Math"/>
                          <a:cs typeface="Times New Roman" pitchFamily="18" charset="0"/>
                        </a:rPr>
                        <m:t>𝑯</m:t>
                      </m:r>
                      <m:sSup>
                        <m:sSupPr>
                          <m:ctrlPr>
                            <a:rPr lang="en-US" sz="2000" i="1">
                              <a:latin typeface="Cambria Math"/>
                              <a:cs typeface="Times New Roman" pitchFamily="18" charset="0"/>
                            </a:rPr>
                          </m:ctrlPr>
                        </m:sSupPr>
                        <m:e>
                          <m:r>
                            <a:rPr lang="en-US" sz="2000" i="1">
                              <a:latin typeface="Cambria Math"/>
                              <a:cs typeface="Times New Roman" pitchFamily="18" charset="0"/>
                            </a:rPr>
                            <m:t>𝑯</m:t>
                          </m:r>
                        </m:e>
                        <m:sup>
                          <m:r>
                            <a:rPr lang="en-US" sz="2000" i="1">
                              <a:latin typeface="Cambria Math"/>
                              <a:cs typeface="Times New Roman" pitchFamily="18" charset="0"/>
                            </a:rPr>
                            <m:t>𝐻</m:t>
                          </m:r>
                        </m:sup>
                      </m:sSup>
                      <m:r>
                        <a:rPr lang="en-US" sz="2000" i="1">
                          <a:latin typeface="Cambria Math"/>
                          <a:ea typeface="Cambria Math"/>
                          <a:cs typeface="Times New Roman" pitchFamily="18" charset="0"/>
                        </a:rPr>
                        <m:t>+</m:t>
                      </m:r>
                      <m:sSubSup>
                        <m:sSubSupPr>
                          <m:ctrlPr>
                            <a:rPr lang="en-US" sz="2000" i="1">
                              <a:latin typeface="Cambria Math"/>
                              <a:ea typeface="Cambria Math"/>
                              <a:cs typeface="Times New Roman" pitchFamily="18" charset="0"/>
                            </a:rPr>
                          </m:ctrlPr>
                        </m:sSubSupPr>
                        <m:e>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𝜎</m:t>
                              </m:r>
                            </m:e>
                            <m:sub>
                              <m:r>
                                <a:rPr lang="en-US" sz="2000" i="1">
                                  <a:latin typeface="Cambria Math"/>
                                  <a:ea typeface="Cambria Math"/>
                                  <a:cs typeface="Times New Roman" pitchFamily="18" charset="0"/>
                                </a:rPr>
                                <m:t>𝑛</m:t>
                              </m:r>
                            </m:sub>
                          </m:sSub>
                        </m:e>
                        <m:sub/>
                        <m:sup>
                          <m:r>
                            <a:rPr lang="en-US" sz="2000" i="1">
                              <a:latin typeface="Cambria Math"/>
                              <a:ea typeface="Cambria Math"/>
                              <a:cs typeface="Times New Roman" pitchFamily="18" charset="0"/>
                            </a:rPr>
                            <m:t>2</m:t>
                          </m:r>
                        </m:sup>
                      </m:sSubSup>
                      <m:sSub>
                        <m:sSubPr>
                          <m:ctrlPr>
                            <a:rPr lang="en-US" sz="2000" i="1" smtClean="0">
                              <a:latin typeface="Cambria Math"/>
                              <a:ea typeface="Cambria Math"/>
                              <a:cs typeface="Times New Roman" pitchFamily="18" charset="0"/>
                            </a:rPr>
                          </m:ctrlPr>
                        </m:sSubPr>
                        <m:e>
                          <m:r>
                            <a:rPr lang="en-US" sz="2000" i="1" smtClean="0">
                              <a:latin typeface="Cambria Math"/>
                              <a:ea typeface="Cambria Math"/>
                              <a:cs typeface="Times New Roman" pitchFamily="18" charset="0"/>
                            </a:rPr>
                            <m:t>𝑰</m:t>
                          </m:r>
                        </m:e>
                        <m:sub>
                          <m:r>
                            <a:rPr lang="en-US" sz="2000" b="0" i="1" smtClean="0">
                              <a:latin typeface="Cambria Math"/>
                              <a:ea typeface="Cambria Math"/>
                              <a:cs typeface="Times New Roman" pitchFamily="18" charset="0"/>
                            </a:rPr>
                            <m:t>𝑡</m:t>
                          </m:r>
                        </m:sub>
                      </m:sSub>
                      <m:r>
                        <a:rPr lang="en-US" sz="2000" i="1">
                          <a:latin typeface="Cambria Math"/>
                          <a:ea typeface="Cambria Math"/>
                          <a:cs typeface="Times New Roman" pitchFamily="18" charset="0"/>
                        </a:rPr>
                        <m:t>≈</m:t>
                      </m:r>
                      <m:sSubSup>
                        <m:sSubSupPr>
                          <m:ctrlPr>
                            <a:rPr lang="en-US" sz="2000" i="1" smtClean="0">
                              <a:latin typeface="Cambria Math"/>
                              <a:ea typeface="Cambria Math"/>
                              <a:cs typeface="Times New Roman" pitchFamily="18" charset="0"/>
                            </a:rPr>
                          </m:ctrlPr>
                        </m:sSubSupPr>
                        <m:e>
                          <m:sSub>
                            <m:sSubPr>
                              <m:ctrlPr>
                                <a:rPr lang="en-US" sz="2000" i="1" smtClean="0">
                                  <a:latin typeface="Cambria Math"/>
                                  <a:ea typeface="Cambria Math"/>
                                  <a:cs typeface="Times New Roman" pitchFamily="18" charset="0"/>
                                </a:rPr>
                              </m:ctrlPr>
                            </m:sSubPr>
                            <m:e>
                              <m:r>
                                <a:rPr lang="en-US" sz="2000" i="1" smtClean="0">
                                  <a:latin typeface="Cambria Math"/>
                                  <a:ea typeface="Cambria Math"/>
                                  <a:cs typeface="Times New Roman" pitchFamily="18" charset="0"/>
                                </a:rPr>
                                <m:t>𝜎</m:t>
                              </m:r>
                            </m:e>
                            <m:sub>
                              <m:r>
                                <a:rPr lang="en-US" sz="2000" b="0" i="1" smtClean="0">
                                  <a:latin typeface="Cambria Math"/>
                                  <a:ea typeface="Cambria Math"/>
                                  <a:cs typeface="Times New Roman" pitchFamily="18" charset="0"/>
                                </a:rPr>
                                <m:t>𝑛</m:t>
                              </m:r>
                            </m:sub>
                          </m:sSub>
                        </m:e>
                        <m:sub/>
                        <m:sup>
                          <m:r>
                            <a:rPr lang="en-US" sz="2000" b="0" i="1" smtClean="0">
                              <a:latin typeface="Cambria Math"/>
                              <a:ea typeface="Cambria Math"/>
                              <a:cs typeface="Times New Roman" pitchFamily="18" charset="0"/>
                            </a:rPr>
                            <m:t>2</m:t>
                          </m:r>
                        </m:sup>
                      </m:sSubSup>
                      <m:sSub>
                        <m:sSubPr>
                          <m:ctrlPr>
                            <a:rPr lang="en-US" sz="2000" i="1" smtClean="0">
                              <a:latin typeface="Cambria Math"/>
                              <a:ea typeface="Cambria Math"/>
                              <a:cs typeface="Times New Roman" pitchFamily="18" charset="0"/>
                            </a:rPr>
                          </m:ctrlPr>
                        </m:sSubPr>
                        <m:e>
                          <m:r>
                            <a:rPr lang="en-US" sz="2000" i="1" smtClean="0">
                              <a:latin typeface="Cambria Math"/>
                              <a:ea typeface="Cambria Math"/>
                              <a:cs typeface="Times New Roman" pitchFamily="18" charset="0"/>
                            </a:rPr>
                            <m:t>𝑰</m:t>
                          </m:r>
                        </m:e>
                        <m:sub>
                          <m:r>
                            <a:rPr lang="en-US" sz="2000" b="0" i="1" smtClean="0">
                              <a:latin typeface="Cambria Math"/>
                              <a:ea typeface="Cambria Math"/>
                              <a:cs typeface="Times New Roman" pitchFamily="18" charset="0"/>
                            </a:rPr>
                            <m:t>𝑡</m:t>
                          </m:r>
                        </m:sub>
                      </m:sSub>
                    </m:oMath>
                  </m:oMathPara>
                </a14:m>
                <a:endParaRPr lang="en-US" sz="2000" dirty="0" smtClean="0">
                  <a:latin typeface="Times New Roman" pitchFamily="18" charset="0"/>
                  <a:cs typeface="Times New Roman" pitchFamily="18" charset="0"/>
                </a:endParaRPr>
              </a:p>
              <a:p>
                <a:pPr marL="0" indent="0" algn="just">
                  <a:buNone/>
                </a:pPr>
                <a:endParaRPr lang="en-US" sz="2000" dirty="0" smtClean="0">
                  <a:latin typeface="Times New Roman" pitchFamily="18" charset="0"/>
                  <a:cs typeface="Times New Roman" pitchFamily="18" charset="0"/>
                </a:endParaRPr>
              </a:p>
              <a:p>
                <a:pPr algn="just">
                  <a:buFont typeface="Wingdings" pitchFamily="2" charset="2"/>
                  <a:buChar char="Ø"/>
                </a:pPr>
                <a:endParaRPr lang="en-IN" sz="2000" b="1" u="sng"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7" y="949324"/>
                <a:ext cx="11614727" cy="5184775"/>
              </a:xfrm>
              <a:blipFill rotWithShape="1">
                <a:blip r:embed="rId4"/>
                <a:stretch>
                  <a:fillRect l="-577" t="-1176" r="-525"/>
                </a:stretch>
              </a:blipFill>
            </p:spPr>
            <p:txBody>
              <a:bodyPr/>
              <a:lstStyle/>
              <a:p>
                <a:r>
                  <a:rPr lang="en-IN">
                    <a:noFill/>
                  </a:rPr>
                  <a:t> </a:t>
                </a:r>
              </a:p>
            </p:txBody>
          </p:sp>
        </mc:Fallback>
      </mc:AlternateContent>
    </p:spTree>
    <p:extLst>
      <p:ext uri="{BB962C8B-B14F-4D97-AF65-F5344CB8AC3E}">
        <p14:creationId xmlns:p14="http://schemas.microsoft.com/office/powerpoint/2010/main" val="1722596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0" y="-51235"/>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140058" y="6346091"/>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21/58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5" name="Content Placeholder 4"/>
          <p:cNvSpPr>
            <a:spLocks noGrp="1"/>
          </p:cNvSpPr>
          <p:nvPr>
            <p:ph idx="1"/>
          </p:nvPr>
        </p:nvSpPr>
        <p:spPr>
          <a:xfrm>
            <a:off x="164392" y="908735"/>
            <a:ext cx="11571996" cy="5225364"/>
          </a:xfrm>
        </p:spPr>
        <p:txBody>
          <a:bodyPr/>
          <a:lstStyle/>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5413" y="1346200"/>
            <a:ext cx="399097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Rectangle 1"/>
              <p:cNvSpPr/>
              <p:nvPr/>
            </p:nvSpPr>
            <p:spPr>
              <a:xfrm>
                <a:off x="393699" y="908735"/>
                <a:ext cx="7351713" cy="4722511"/>
              </a:xfrm>
              <a:prstGeom prst="rect">
                <a:avLst/>
              </a:prstGeom>
            </p:spPr>
            <p:txBody>
              <a:bodyPr wrap="square">
                <a:spAutoFit/>
              </a:bodyPr>
              <a:lstStyle/>
              <a:p>
                <a:pPr marL="342900" indent="-342900" algn="just">
                  <a:buFont typeface="Wingdings" pitchFamily="2" charset="2"/>
                  <a:buChar char="Ø"/>
                </a:pPr>
                <a:r>
                  <a:rPr lang="en-US" sz="2400" dirty="0" smtClean="0">
                    <a:latin typeface="Times New Roman" pitchFamily="18" charset="0"/>
                    <a:cs typeface="Times New Roman" pitchFamily="18" charset="0"/>
                  </a:rPr>
                  <a:t>Employing the above approximation at low SNR, the MMSE receiver can be simplified as</a:t>
                </a:r>
              </a:p>
              <a:p>
                <a:pPr algn="just"/>
                <a14:m>
                  <m:oMathPara xmlns:m="http://schemas.openxmlformats.org/officeDocument/2006/math">
                    <m:oMathParaPr>
                      <m:jc m:val="centerGroup"/>
                    </m:oMathParaPr>
                    <m:oMath xmlns:m="http://schemas.openxmlformats.org/officeDocument/2006/math">
                      <m:acc>
                        <m:accPr>
                          <m:chr m:val="̃"/>
                          <m:ctrlPr>
                            <a:rPr lang="en-IN" sz="2400" i="1">
                              <a:latin typeface="Cambria Math"/>
                              <a:cs typeface="Times New Roman" pitchFamily="18" charset="0"/>
                            </a:rPr>
                          </m:ctrlPr>
                        </m:accPr>
                        <m:e>
                          <m:sSub>
                            <m:sSubPr>
                              <m:ctrlPr>
                                <a:rPr lang="en-IN" sz="2400" i="1">
                                  <a:latin typeface="Cambria Math"/>
                                  <a:cs typeface="Times New Roman" pitchFamily="18" charset="0"/>
                                </a:rPr>
                              </m:ctrlPr>
                            </m:sSubPr>
                            <m:e>
                              <m:r>
                                <a:rPr lang="en-US" sz="2400" i="1">
                                  <a:latin typeface="Cambria Math"/>
                                  <a:cs typeface="Times New Roman" pitchFamily="18" charset="0"/>
                                </a:rPr>
                                <m:t>𝑥</m:t>
                              </m:r>
                            </m:e>
                            <m:sub>
                              <m:r>
                                <a:rPr lang="en-US" sz="2400" i="1">
                                  <a:latin typeface="Cambria Math"/>
                                  <a:cs typeface="Times New Roman" pitchFamily="18" charset="0"/>
                                </a:rPr>
                                <m:t>𝑀𝑀𝑆𝐸</m:t>
                              </m:r>
                            </m:sub>
                          </m:sSub>
                          <m:r>
                            <a:rPr lang="en-IN" sz="2400" i="1">
                              <a:latin typeface="Cambria Math"/>
                              <a:ea typeface="Cambria Math"/>
                              <a:cs typeface="Times New Roman" pitchFamily="18" charset="0"/>
                            </a:rPr>
                            <m:t>=</m:t>
                          </m:r>
                        </m:e>
                      </m:acc>
                      <m:sSub>
                        <m:sSubPr>
                          <m:ctrlPr>
                            <a:rPr lang="en-IN" sz="2400" i="1">
                              <a:latin typeface="Cambria Math"/>
                              <a:ea typeface="Cambria Math"/>
                              <a:cs typeface="Times New Roman" pitchFamily="18" charset="0"/>
                            </a:rPr>
                          </m:ctrlPr>
                        </m:sSubPr>
                        <m:e>
                          <m:r>
                            <a:rPr lang="en-US" sz="2400" i="1">
                              <a:latin typeface="Cambria Math"/>
                              <a:ea typeface="Cambria Math"/>
                              <a:cs typeface="Times New Roman" pitchFamily="18" charset="0"/>
                            </a:rPr>
                            <m:t>𝑃</m:t>
                          </m:r>
                        </m:e>
                        <m:sub>
                          <m:r>
                            <a:rPr lang="en-US" sz="2400" i="1">
                              <a:latin typeface="Cambria Math"/>
                              <a:ea typeface="Cambria Math"/>
                              <a:cs typeface="Times New Roman" pitchFamily="18" charset="0"/>
                            </a:rPr>
                            <m:t>𝑑</m:t>
                          </m:r>
                        </m:sub>
                      </m:sSub>
                      <m:sSup>
                        <m:sSupPr>
                          <m:ctrlPr>
                            <a:rPr lang="en-US" sz="2400" i="1">
                              <a:latin typeface="Cambria Math"/>
                              <a:cs typeface="Times New Roman" pitchFamily="18" charset="0"/>
                            </a:rPr>
                          </m:ctrlPr>
                        </m:sSupPr>
                        <m:e>
                          <m:d>
                            <m:dPr>
                              <m:ctrlPr>
                                <a:rPr lang="en-US" sz="2400" i="1">
                                  <a:latin typeface="Cambria Math"/>
                                  <a:cs typeface="Times New Roman" pitchFamily="18" charset="0"/>
                                </a:rPr>
                              </m:ctrlPr>
                            </m:dPr>
                            <m:e>
                              <m:sSub>
                                <m:sSubPr>
                                  <m:ctrlPr>
                                    <a:rPr lang="en-US" sz="2400" i="1">
                                      <a:latin typeface="Cambria Math"/>
                                      <a:cs typeface="Times New Roman" pitchFamily="18" charset="0"/>
                                    </a:rPr>
                                  </m:ctrlPr>
                                </m:sSubPr>
                                <m:e>
                                  <m:r>
                                    <a:rPr lang="en-US" sz="2400" i="1">
                                      <a:latin typeface="Cambria Math"/>
                                      <a:cs typeface="Times New Roman" pitchFamily="18" charset="0"/>
                                    </a:rPr>
                                    <m:t>𝑃</m:t>
                                  </m:r>
                                </m:e>
                                <m:sub>
                                  <m:r>
                                    <a:rPr lang="en-US" sz="2400" i="1">
                                      <a:latin typeface="Cambria Math"/>
                                      <a:cs typeface="Times New Roman" pitchFamily="18" charset="0"/>
                                    </a:rPr>
                                    <m:t>𝑑</m:t>
                                  </m:r>
                                </m:sub>
                              </m:sSub>
                              <m:r>
                                <a:rPr lang="en-US" sz="2400" i="1">
                                  <a:latin typeface="Cambria Math"/>
                                  <a:cs typeface="Times New Roman" pitchFamily="18" charset="0"/>
                                </a:rPr>
                                <m:t>𝑯</m:t>
                              </m:r>
                              <m:sSup>
                                <m:sSupPr>
                                  <m:ctrlPr>
                                    <a:rPr lang="en-US" sz="2400" i="1">
                                      <a:latin typeface="Cambria Math"/>
                                      <a:cs typeface="Times New Roman" pitchFamily="18" charset="0"/>
                                    </a:rPr>
                                  </m:ctrlPr>
                                </m:sSupPr>
                                <m:e>
                                  <m:r>
                                    <a:rPr lang="en-US" sz="2400" i="1">
                                      <a:latin typeface="Cambria Math"/>
                                      <a:cs typeface="Times New Roman" pitchFamily="18" charset="0"/>
                                    </a:rPr>
                                    <m:t>𝑯</m:t>
                                  </m:r>
                                </m:e>
                                <m:sup>
                                  <m:r>
                                    <a:rPr lang="en-US" sz="2400" i="1">
                                      <a:latin typeface="Cambria Math"/>
                                      <a:cs typeface="Times New Roman" pitchFamily="18" charset="0"/>
                                    </a:rPr>
                                    <m:t>𝐻</m:t>
                                  </m:r>
                                </m:sup>
                              </m:sSup>
                              <m:r>
                                <a:rPr lang="en-US" sz="2400" i="1">
                                  <a:latin typeface="Cambria Math"/>
                                  <a:ea typeface="Cambria Math"/>
                                  <a:cs typeface="Times New Roman" pitchFamily="18" charset="0"/>
                                </a:rPr>
                                <m:t>+</m:t>
                              </m:r>
                              <m:sSubSup>
                                <m:sSubSupPr>
                                  <m:ctrlPr>
                                    <a:rPr lang="en-US" sz="2400" i="1">
                                      <a:latin typeface="Cambria Math"/>
                                      <a:ea typeface="Cambria Math"/>
                                      <a:cs typeface="Times New Roman" pitchFamily="18" charset="0"/>
                                    </a:rPr>
                                  </m:ctrlPr>
                                </m:sSubSupPr>
                                <m:e>
                                  <m:sSub>
                                    <m:sSubPr>
                                      <m:ctrlPr>
                                        <a:rPr lang="en-US" sz="2400" i="1">
                                          <a:latin typeface="Cambria Math"/>
                                          <a:ea typeface="Cambria Math"/>
                                          <a:cs typeface="Times New Roman" pitchFamily="18" charset="0"/>
                                        </a:rPr>
                                      </m:ctrlPr>
                                    </m:sSubPr>
                                    <m:e>
                                      <m:r>
                                        <a:rPr lang="en-US" sz="2400" i="1">
                                          <a:latin typeface="Cambria Math"/>
                                          <a:ea typeface="Cambria Math"/>
                                          <a:cs typeface="Times New Roman" pitchFamily="18" charset="0"/>
                                        </a:rPr>
                                        <m:t>𝜎</m:t>
                                      </m:r>
                                    </m:e>
                                    <m:sub>
                                      <m:r>
                                        <a:rPr lang="en-US" sz="2400" i="1">
                                          <a:latin typeface="Cambria Math"/>
                                          <a:ea typeface="Cambria Math"/>
                                          <a:cs typeface="Times New Roman" pitchFamily="18" charset="0"/>
                                        </a:rPr>
                                        <m:t>𝑛</m:t>
                                      </m:r>
                                    </m:sub>
                                  </m:sSub>
                                </m:e>
                                <m:sub/>
                                <m:sup>
                                  <m:r>
                                    <a:rPr lang="en-US" sz="2400" i="1">
                                      <a:latin typeface="Cambria Math"/>
                                      <a:ea typeface="Cambria Math"/>
                                      <a:cs typeface="Times New Roman" pitchFamily="18" charset="0"/>
                                    </a:rPr>
                                    <m:t>2</m:t>
                                  </m:r>
                                </m:sup>
                              </m:sSubSup>
                              <m:r>
                                <a:rPr lang="en-US" sz="2400" i="1">
                                  <a:latin typeface="Cambria Math"/>
                                  <a:ea typeface="Cambria Math"/>
                                  <a:cs typeface="Times New Roman" pitchFamily="18" charset="0"/>
                                </a:rPr>
                                <m:t>𝑰</m:t>
                              </m:r>
                            </m:e>
                          </m:d>
                        </m:e>
                        <m:sup>
                          <m:r>
                            <a:rPr lang="en-US" sz="2400" i="1">
                              <a:latin typeface="Cambria Math"/>
                              <a:cs typeface="Times New Roman" pitchFamily="18" charset="0"/>
                            </a:rPr>
                            <m:t>−1</m:t>
                          </m:r>
                        </m:sup>
                      </m:sSup>
                      <m:sSup>
                        <m:sSupPr>
                          <m:ctrlPr>
                            <a:rPr lang="en-US" sz="2400" i="1">
                              <a:latin typeface="Cambria Math"/>
                              <a:cs typeface="Times New Roman" pitchFamily="18" charset="0"/>
                            </a:rPr>
                          </m:ctrlPr>
                        </m:sSupPr>
                        <m:e>
                          <m:r>
                            <a:rPr lang="en-US" sz="2400" i="1">
                              <a:latin typeface="Cambria Math"/>
                              <a:cs typeface="Times New Roman" pitchFamily="18" charset="0"/>
                            </a:rPr>
                            <m:t>𝑯</m:t>
                          </m:r>
                        </m:e>
                        <m:sup>
                          <m:r>
                            <a:rPr lang="en-US" sz="2400" i="1">
                              <a:latin typeface="Cambria Math"/>
                              <a:cs typeface="Times New Roman" pitchFamily="18" charset="0"/>
                            </a:rPr>
                            <m:t>𝐻</m:t>
                          </m:r>
                        </m:sup>
                      </m:sSup>
                      <m:r>
                        <a:rPr lang="en-US" sz="2400" i="1">
                          <a:latin typeface="Cambria Math"/>
                          <a:cs typeface="Times New Roman" pitchFamily="18" charset="0"/>
                        </a:rPr>
                        <m:t>𝒚</m:t>
                      </m:r>
                    </m:oMath>
                  </m:oMathPara>
                </a14:m>
                <a:endParaRPr lang="en-IN" sz="2400" dirty="0" smtClean="0">
                  <a:latin typeface="Times New Roman" pitchFamily="18" charset="0"/>
                  <a:cs typeface="Times New Roman" pitchFamily="18" charset="0"/>
                </a:endParaRPr>
              </a:p>
              <a:p>
                <a:pPr algn="just"/>
                <a14:m>
                  <m:oMathPara xmlns:m="http://schemas.openxmlformats.org/officeDocument/2006/math">
                    <m:oMathParaPr>
                      <m:jc m:val="centerGroup"/>
                    </m:oMathParaPr>
                    <m:oMath xmlns:m="http://schemas.openxmlformats.org/officeDocument/2006/math">
                      <m:r>
                        <a:rPr lang="en-IN" sz="2400" i="1" smtClean="0">
                          <a:latin typeface="Cambria Math"/>
                          <a:ea typeface="Cambria Math"/>
                          <a:cs typeface="Times New Roman" pitchFamily="18" charset="0"/>
                        </a:rPr>
                        <m:t>=</m:t>
                      </m:r>
                      <m:f>
                        <m:fPr>
                          <m:ctrlPr>
                            <a:rPr lang="en-IN" sz="2400" i="1" smtClean="0">
                              <a:latin typeface="Cambria Math"/>
                              <a:ea typeface="Cambria Math"/>
                              <a:cs typeface="Times New Roman" pitchFamily="18" charset="0"/>
                            </a:rPr>
                          </m:ctrlPr>
                        </m:fPr>
                        <m:num>
                          <m:sSub>
                            <m:sSubPr>
                              <m:ctrlPr>
                                <a:rPr lang="en-IN" sz="2400" i="1" smtClean="0">
                                  <a:latin typeface="Cambria Math"/>
                                  <a:ea typeface="Cambria Math"/>
                                  <a:cs typeface="Times New Roman" pitchFamily="18" charset="0"/>
                                </a:rPr>
                              </m:ctrlPr>
                            </m:sSubPr>
                            <m:e>
                              <m:r>
                                <a:rPr lang="en-US" sz="2400" b="0" i="1" smtClean="0">
                                  <a:latin typeface="Cambria Math"/>
                                  <a:ea typeface="Cambria Math"/>
                                  <a:cs typeface="Times New Roman" pitchFamily="18" charset="0"/>
                                </a:rPr>
                                <m:t>𝑃</m:t>
                              </m:r>
                            </m:e>
                            <m:sub>
                              <m:r>
                                <a:rPr lang="en-US" sz="2400" b="0" i="1" smtClean="0">
                                  <a:latin typeface="Cambria Math"/>
                                  <a:ea typeface="Cambria Math"/>
                                  <a:cs typeface="Times New Roman" pitchFamily="18" charset="0"/>
                                </a:rPr>
                                <m:t>𝑑</m:t>
                              </m:r>
                            </m:sub>
                          </m:sSub>
                        </m:num>
                        <m:den>
                          <m:sSubSup>
                            <m:sSubSupPr>
                              <m:ctrlPr>
                                <a:rPr lang="en-IN" sz="2400" i="1" smtClean="0">
                                  <a:latin typeface="Cambria Math"/>
                                  <a:ea typeface="Cambria Math"/>
                                  <a:cs typeface="Times New Roman" pitchFamily="18" charset="0"/>
                                </a:rPr>
                              </m:ctrlPr>
                            </m:sSubSupPr>
                            <m:e>
                              <m:sSub>
                                <m:sSubPr>
                                  <m:ctrlPr>
                                    <a:rPr lang="en-IN" sz="2400" i="1" smtClean="0">
                                      <a:latin typeface="Cambria Math"/>
                                      <a:ea typeface="Cambria Math"/>
                                      <a:cs typeface="Times New Roman" pitchFamily="18" charset="0"/>
                                    </a:rPr>
                                  </m:ctrlPr>
                                </m:sSubPr>
                                <m:e>
                                  <m:r>
                                    <a:rPr lang="en-IN" sz="2400" i="1" smtClean="0">
                                      <a:latin typeface="Cambria Math"/>
                                      <a:ea typeface="Cambria Math"/>
                                      <a:cs typeface="Times New Roman" pitchFamily="18" charset="0"/>
                                    </a:rPr>
                                    <m:t>𝜎</m:t>
                                  </m:r>
                                </m:e>
                                <m:sub>
                                  <m:r>
                                    <a:rPr lang="en-US" sz="2400" b="0" i="1" smtClean="0">
                                      <a:latin typeface="Cambria Math"/>
                                      <a:ea typeface="Cambria Math"/>
                                      <a:cs typeface="Times New Roman" pitchFamily="18" charset="0"/>
                                    </a:rPr>
                                    <m:t>𝑛</m:t>
                                  </m:r>
                                </m:sub>
                              </m:sSub>
                            </m:e>
                            <m:sub/>
                            <m:sup>
                              <m:r>
                                <a:rPr lang="en-US" sz="2400" b="0" i="1" smtClean="0">
                                  <a:latin typeface="Cambria Math"/>
                                  <a:ea typeface="Cambria Math"/>
                                  <a:cs typeface="Times New Roman" pitchFamily="18" charset="0"/>
                                </a:rPr>
                                <m:t>2</m:t>
                              </m:r>
                            </m:sup>
                          </m:sSubSup>
                        </m:den>
                      </m:f>
                      <m:sSup>
                        <m:sSupPr>
                          <m:ctrlPr>
                            <a:rPr lang="en-IN" sz="2400" i="1" smtClean="0">
                              <a:latin typeface="Cambria Math"/>
                              <a:ea typeface="Cambria Math"/>
                              <a:cs typeface="Times New Roman" pitchFamily="18" charset="0"/>
                            </a:rPr>
                          </m:ctrlPr>
                        </m:sSupPr>
                        <m:e>
                          <m:r>
                            <a:rPr lang="en-IN" sz="2400" i="1" smtClean="0">
                              <a:latin typeface="Cambria Math"/>
                              <a:ea typeface="Cambria Math"/>
                              <a:cs typeface="Times New Roman" pitchFamily="18" charset="0"/>
                            </a:rPr>
                            <m:t>𝑯</m:t>
                          </m:r>
                        </m:e>
                        <m:sup>
                          <m:r>
                            <a:rPr lang="en-US" sz="2400" b="0" i="1" smtClean="0">
                              <a:latin typeface="Cambria Math"/>
                              <a:ea typeface="Cambria Math"/>
                              <a:cs typeface="Times New Roman" pitchFamily="18" charset="0"/>
                            </a:rPr>
                            <m:t>𝐻</m:t>
                          </m:r>
                        </m:sup>
                      </m:sSup>
                      <m:r>
                        <a:rPr lang="en-IN" sz="2400" i="1" smtClean="0">
                          <a:latin typeface="Cambria Math"/>
                          <a:ea typeface="Cambria Math"/>
                          <a:cs typeface="Times New Roman" pitchFamily="18" charset="0"/>
                        </a:rPr>
                        <m:t>𝒚</m:t>
                      </m:r>
                    </m:oMath>
                  </m:oMathPara>
                </a14:m>
                <a:endParaRPr lang="en-IN" sz="2400" dirty="0" smtClean="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which reduces to the </a:t>
                </a:r>
                <a:r>
                  <a:rPr lang="en-US" sz="2400" b="1" i="1" dirty="0">
                    <a:latin typeface="Times New Roman" pitchFamily="18" charset="0"/>
                    <a:cs typeface="Times New Roman" pitchFamily="18" charset="0"/>
                  </a:rPr>
                  <a:t>matched filter</a:t>
                </a:r>
                <a:r>
                  <a:rPr lang="en-US" sz="2400" dirty="0">
                    <a:latin typeface="Times New Roman" pitchFamily="18" charset="0"/>
                    <a:cs typeface="Times New Roman" pitchFamily="18" charset="0"/>
                  </a:rPr>
                  <a:t>, i.e., proportional to </a:t>
                </a:r>
                <a14:m>
                  <m:oMath xmlns:m="http://schemas.openxmlformats.org/officeDocument/2006/math">
                    <m:sSup>
                      <m:sSupPr>
                        <m:ctrlPr>
                          <a:rPr lang="en-US" sz="2400" i="1" smtClean="0">
                            <a:latin typeface="Cambria Math"/>
                            <a:cs typeface="Times New Roman" pitchFamily="18" charset="0"/>
                          </a:rPr>
                        </m:ctrlPr>
                      </m:sSupPr>
                      <m:e>
                        <m:r>
                          <a:rPr lang="en-US" sz="2400" i="1" smtClean="0">
                            <a:latin typeface="Cambria Math"/>
                            <a:cs typeface="Times New Roman" pitchFamily="18" charset="0"/>
                          </a:rPr>
                          <m:t>𝑯</m:t>
                        </m:r>
                      </m:e>
                      <m:sup>
                        <m:r>
                          <a:rPr lang="en-US" sz="2400" b="0" i="1" smtClean="0">
                            <a:latin typeface="Cambria Math"/>
                            <a:cs typeface="Times New Roman" pitchFamily="18" charset="0"/>
                          </a:rPr>
                          <m:t>𝐻</m:t>
                        </m:r>
                      </m:sup>
                    </m:sSup>
                  </m:oMath>
                </a14:m>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Thus, the optimal MMSE receiver can be approximated as the zero-forcing receiver at high SNR, while at low SNR, it behaves similar to the matched filter. This </a:t>
                </a:r>
                <a:r>
                  <a:rPr lang="en-US" sz="2400" dirty="0" err="1">
                    <a:latin typeface="Times New Roman" pitchFamily="18" charset="0"/>
                    <a:cs typeface="Times New Roman" pitchFamily="18" charset="0"/>
                  </a:rPr>
                  <a:t>behaviour</a:t>
                </a:r>
                <a:r>
                  <a:rPr lang="en-US" sz="2400" dirty="0">
                    <a:latin typeface="Times New Roman" pitchFamily="18" charset="0"/>
                    <a:cs typeface="Times New Roman" pitchFamily="18" charset="0"/>
                  </a:rPr>
                  <a:t> of the MMSE decoder is schematically represented in Figure 4</a:t>
                </a:r>
                <a:r>
                  <a:rPr lang="en-US" sz="2400" dirty="0" smtClean="0"/>
                  <a:t>.</a:t>
                </a:r>
                <a:endParaRPr lang="en-IN" sz="2400" dirty="0" smtClean="0">
                  <a:latin typeface="Times New Roman" pitchFamily="18" charset="0"/>
                  <a:cs typeface="Times New Roman" pitchFamily="18" charset="0"/>
                </a:endParaRPr>
              </a:p>
              <a:p>
                <a:pPr algn="just"/>
                <a:endParaRPr lang="en-IN" sz="2400" dirty="0">
                  <a:latin typeface="Times New Roman" pitchFamily="18"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93699" y="908735"/>
                <a:ext cx="7351713" cy="4722511"/>
              </a:xfrm>
              <a:prstGeom prst="rect">
                <a:avLst/>
              </a:prstGeom>
              <a:blipFill rotWithShape="1">
                <a:blip r:embed="rId5"/>
                <a:stretch>
                  <a:fillRect l="-1327" t="-1032" r="-1244"/>
                </a:stretch>
              </a:blipFill>
            </p:spPr>
            <p:txBody>
              <a:bodyPr/>
              <a:lstStyle/>
              <a:p>
                <a:r>
                  <a:rPr lang="en-IN">
                    <a:noFill/>
                  </a:rPr>
                  <a:t> </a:t>
                </a:r>
              </a:p>
            </p:txBody>
          </p:sp>
        </mc:Fallback>
      </mc:AlternateContent>
      <p:sp>
        <p:nvSpPr>
          <p:cNvPr id="4" name="Rectangle 3"/>
          <p:cNvSpPr/>
          <p:nvPr/>
        </p:nvSpPr>
        <p:spPr>
          <a:xfrm>
            <a:off x="7745413" y="3613666"/>
            <a:ext cx="4002228" cy="646331"/>
          </a:xfrm>
          <a:prstGeom prst="rect">
            <a:avLst/>
          </a:prstGeom>
        </p:spPr>
        <p:txBody>
          <a:bodyPr wrap="square">
            <a:spAutoFit/>
          </a:bodyPr>
          <a:lstStyle/>
          <a:p>
            <a:pPr algn="ctr"/>
            <a:r>
              <a:rPr lang="en-US" b="1" dirty="0">
                <a:latin typeface="Times New Roman" pitchFamily="18" charset="0"/>
                <a:cs typeface="Times New Roman" pitchFamily="18" charset="0"/>
              </a:rPr>
              <a:t>Figure </a:t>
            </a:r>
            <a:r>
              <a:rPr lang="en-US" b="1" dirty="0" smtClean="0">
                <a:latin typeface="Times New Roman" pitchFamily="18" charset="0"/>
                <a:cs typeface="Times New Roman" pitchFamily="18" charset="0"/>
              </a:rPr>
              <a:t>4 : MIMO </a:t>
            </a:r>
            <a:r>
              <a:rPr lang="en-US" b="1" dirty="0">
                <a:latin typeface="Times New Roman" pitchFamily="18" charset="0"/>
                <a:cs typeface="Times New Roman" pitchFamily="18" charset="0"/>
              </a:rPr>
              <a:t>MMSE receiver: asymptotic </a:t>
            </a:r>
            <a:r>
              <a:rPr lang="en-US" b="1" dirty="0" err="1">
                <a:latin typeface="Times New Roman" pitchFamily="18" charset="0"/>
                <a:cs typeface="Times New Roman" pitchFamily="18" charset="0"/>
              </a:rPr>
              <a:t>behaviour</a:t>
            </a:r>
            <a:endParaRPr lang="en-IN" b="1" dirty="0">
              <a:latin typeface="Times New Roman" pitchFamily="18" charset="0"/>
              <a:cs typeface="Times New Roman" pitchFamily="18" charset="0"/>
            </a:endParaRPr>
          </a:p>
        </p:txBody>
      </p:sp>
    </p:spTree>
    <p:extLst>
      <p:ext uri="{BB962C8B-B14F-4D97-AF65-F5344CB8AC3E}">
        <p14:creationId xmlns:p14="http://schemas.microsoft.com/office/powerpoint/2010/main" val="1380261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0" y="-63133"/>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22/58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14299" y="847724"/>
                <a:ext cx="11749225" cy="5299075"/>
              </a:xfrm>
            </p:spPr>
            <p:txBody>
              <a:bodyPr/>
              <a:lstStyle/>
              <a:p>
                <a:pPr marL="0" indent="0">
                  <a:buNone/>
                </a:pPr>
                <a:r>
                  <a:rPr lang="en-IN" sz="2000" b="1" u="sng" dirty="0" smtClean="0">
                    <a:latin typeface="Times New Roman" pitchFamily="18" charset="0"/>
                    <a:ea typeface="Verdana" panose="020B0604030504040204" pitchFamily="34" charset="0"/>
                    <a:cs typeface="Times New Roman" pitchFamily="18" charset="0"/>
                  </a:rPr>
                  <a:t>INTROUCTION TO SINGULAR VALUE DECOMPOSITION (SVD) :</a:t>
                </a:r>
                <a:endParaRPr lang="en-IN" sz="2000" b="1" u="sng" dirty="0">
                  <a:latin typeface="Times New Roman" pitchFamily="18" charset="0"/>
                  <a:ea typeface="Verdana" panose="020B0604030504040204" pitchFamily="34"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The </a:t>
                </a:r>
                <a:r>
                  <a:rPr lang="en-US" sz="2000" i="1" dirty="0" smtClean="0">
                    <a:latin typeface="Times New Roman" pitchFamily="18" charset="0"/>
                    <a:cs typeface="Times New Roman" pitchFamily="18" charset="0"/>
                  </a:rPr>
                  <a:t>singular value decomposition </a:t>
                </a:r>
                <a:r>
                  <a:rPr lang="en-US" sz="2000" dirty="0" smtClean="0">
                    <a:latin typeface="Times New Roman" pitchFamily="18" charset="0"/>
                    <a:cs typeface="Times New Roman" pitchFamily="18" charset="0"/>
                  </a:rPr>
                  <a:t>(SVD) of the MIMO channel matrix </a:t>
                </a:r>
                <a:r>
                  <a:rPr lang="en-US" sz="2000" dirty="0" smtClean="0">
                    <a:latin typeface="Cambria Math"/>
                    <a:ea typeface="Cambria Math"/>
                    <a:cs typeface="Times New Roman" pitchFamily="18" charset="0"/>
                  </a:rPr>
                  <a:t>𝑯</a:t>
                </a:r>
                <a:r>
                  <a:rPr lang="en-US" sz="2000" dirty="0" smtClean="0">
                    <a:latin typeface="Times New Roman" pitchFamily="18" charset="0"/>
                    <a:cs typeface="Times New Roman" pitchFamily="18" charset="0"/>
                  </a:rPr>
                  <a:t>, which is a very important tool to understand the behavior of a MIMO wireless communication system. </a:t>
                </a:r>
              </a:p>
              <a:p>
                <a:pPr algn="just">
                  <a:buFont typeface="Wingdings" pitchFamily="2" charset="2"/>
                  <a:buChar char="Ø"/>
                </a:pPr>
                <a:r>
                  <a:rPr lang="en-US" sz="2000" dirty="0" smtClean="0">
                    <a:latin typeface="Times New Roman" pitchFamily="18" charset="0"/>
                    <a:cs typeface="Times New Roman" pitchFamily="18" charset="0"/>
                  </a:rPr>
                  <a:t>Consider an </a:t>
                </a:r>
                <a:r>
                  <a:rPr lang="en-US" sz="2000" i="1" dirty="0" smtClean="0">
                    <a:latin typeface="Times New Roman" pitchFamily="18" charset="0"/>
                    <a:cs typeface="Times New Roman" pitchFamily="18" charset="0"/>
                  </a:rPr>
                  <a:t>r × t </a:t>
                </a:r>
                <a:r>
                  <a:rPr lang="en-US" sz="2000" dirty="0" smtClean="0">
                    <a:latin typeface="Times New Roman" pitchFamily="18" charset="0"/>
                    <a:cs typeface="Times New Roman" pitchFamily="18" charset="0"/>
                  </a:rPr>
                  <a:t>MIMO channel </a:t>
                </a:r>
                <a:r>
                  <a:rPr lang="en-US" sz="2000" dirty="0" smtClean="0">
                    <a:latin typeface="Cambria Math"/>
                    <a:ea typeface="Cambria Math"/>
                    <a:cs typeface="Times New Roman" pitchFamily="18" charset="0"/>
                  </a:rPr>
                  <a:t>𝑯</a:t>
                </a:r>
                <a:r>
                  <a:rPr lang="en-US" sz="2000" dirty="0" smtClean="0">
                    <a:latin typeface="Times New Roman" pitchFamily="18" charset="0"/>
                    <a:cs typeface="Times New Roman" pitchFamily="18" charset="0"/>
                  </a:rPr>
                  <a:t> with </a:t>
                </a:r>
                <a:r>
                  <a:rPr lang="en-US" sz="2000" i="1" dirty="0" smtClean="0">
                    <a:latin typeface="Times New Roman" pitchFamily="18" charset="0"/>
                    <a:cs typeface="Times New Roman" pitchFamily="18" charset="0"/>
                  </a:rPr>
                  <a:t>r ≥ t</a:t>
                </a:r>
                <a:r>
                  <a:rPr lang="en-US" sz="2000" dirty="0" smtClean="0">
                    <a:latin typeface="Times New Roman" pitchFamily="18" charset="0"/>
                    <a:cs typeface="Times New Roman" pitchFamily="18" charset="0"/>
                  </a:rPr>
                  <a:t>, i.e., Number of receive antennas greater than or equal to the number of transmit antennas. The SVD of the channel matrix </a:t>
                </a:r>
                <a:r>
                  <a:rPr lang="en-US" sz="2000" dirty="0" smtClean="0">
                    <a:latin typeface="Cambria Math"/>
                    <a:ea typeface="Cambria Math"/>
                    <a:cs typeface="Times New Roman" pitchFamily="18" charset="0"/>
                  </a:rPr>
                  <a:t>𝑯</a:t>
                </a:r>
                <a:r>
                  <a:rPr lang="en-US" sz="2000" dirty="0" smtClean="0">
                    <a:latin typeface="Times New Roman" pitchFamily="18" charset="0"/>
                    <a:cs typeface="Times New Roman" pitchFamily="18" charset="0"/>
                  </a:rPr>
                  <a:t> is given as</a:t>
                </a:r>
              </a:p>
              <a:p>
                <a:pPr marL="0" indent="0" algn="just">
                  <a:buNone/>
                </a:pPr>
                <a:endParaRPr lang="en-US"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US" sz="2000" i="1" smtClean="0">
                          <a:latin typeface="Cambria Math"/>
                          <a:ea typeface="Cambria Math"/>
                          <a:cs typeface="Times New Roman" pitchFamily="18" charset="0"/>
                        </a:rPr>
                        <m:t>𝑯</m:t>
                      </m:r>
                      <m:r>
                        <a:rPr lang="en-US" sz="2000" i="1" smtClean="0">
                          <a:latin typeface="Cambria Math"/>
                          <a:ea typeface="Cambria Math"/>
                          <a:cs typeface="Times New Roman" pitchFamily="18" charset="0"/>
                        </a:rPr>
                        <m:t>=</m:t>
                      </m:r>
                      <m:d>
                        <m:dPr>
                          <m:begChr m:val="["/>
                          <m:endChr m:val="]"/>
                          <m:ctrlPr>
                            <a:rPr lang="en-US" sz="2000" i="1" smtClean="0">
                              <a:latin typeface="Cambria Math"/>
                              <a:ea typeface="Cambria Math"/>
                              <a:cs typeface="Times New Roman" pitchFamily="18" charset="0"/>
                            </a:rPr>
                          </m:ctrlPr>
                        </m:dPr>
                        <m:e>
                          <m:m>
                            <m:mPr>
                              <m:mcs>
                                <m:mc>
                                  <m:mcPr>
                                    <m:count m:val="3"/>
                                    <m:mcJc m:val="center"/>
                                  </m:mcPr>
                                </m:mc>
                              </m:mcs>
                              <m:ctrlPr>
                                <a:rPr lang="en-US" sz="2000" i="1" smtClean="0">
                                  <a:latin typeface="Cambria Math"/>
                                  <a:ea typeface="Cambria Math"/>
                                  <a:cs typeface="Times New Roman" pitchFamily="18" charset="0"/>
                                </a:rPr>
                              </m:ctrlPr>
                            </m:mPr>
                            <m:mr>
                              <m:e>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𝑢</m:t>
                                    </m:r>
                                  </m:e>
                                  <m:sub>
                                    <m:r>
                                      <a:rPr lang="en-US" sz="2000" b="0" i="1" smtClean="0">
                                        <a:latin typeface="Cambria Math"/>
                                        <a:ea typeface="Cambria Math"/>
                                        <a:cs typeface="Times New Roman" pitchFamily="18" charset="0"/>
                                      </a:rPr>
                                      <m:t>11</m:t>
                                    </m:r>
                                  </m:sub>
                                </m:sSub>
                              </m:e>
                              <m:e>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𝑢</m:t>
                                    </m:r>
                                  </m:e>
                                  <m:sub>
                                    <m:r>
                                      <a:rPr lang="en-US" sz="2000" b="0" i="1" smtClean="0">
                                        <a:latin typeface="Cambria Math"/>
                                        <a:ea typeface="Cambria Math"/>
                                        <a:cs typeface="Times New Roman" pitchFamily="18" charset="0"/>
                                      </a:rPr>
                                      <m:t>12</m:t>
                                    </m:r>
                                  </m:sub>
                                </m:sSub>
                              </m:e>
                              <m:e>
                                <m:m>
                                  <m:mPr>
                                    <m:mcs>
                                      <m:mc>
                                        <m:mcPr>
                                          <m:count m:val="2"/>
                                          <m:mcJc m:val="center"/>
                                        </m:mcPr>
                                      </m:mc>
                                    </m:mcs>
                                    <m:ctrlPr>
                                      <a:rPr lang="en-US" sz="2000" i="1" smtClean="0">
                                        <a:latin typeface="Cambria Math"/>
                                        <a:ea typeface="Cambria Math"/>
                                        <a:cs typeface="Times New Roman" pitchFamily="18" charset="0"/>
                                      </a:rPr>
                                    </m:ctrlPr>
                                  </m:mPr>
                                  <m:mr>
                                    <m:e>
                                      <m:r>
                                        <m:rPr>
                                          <m:brk m:alnAt="7"/>
                                        </m:rPr>
                                        <a:rPr lang="en-US" sz="2000" i="1" smtClean="0">
                                          <a:latin typeface="Cambria Math"/>
                                          <a:ea typeface="Cambria Math"/>
                                          <a:cs typeface="Times New Roman" pitchFamily="18" charset="0"/>
                                        </a:rPr>
                                        <m:t>…</m:t>
                                      </m:r>
                                    </m:e>
                                    <m:e>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𝑢</m:t>
                                          </m:r>
                                        </m:e>
                                        <m:sub>
                                          <m:r>
                                            <a:rPr lang="en-US" sz="2000" b="0" i="1" smtClean="0">
                                              <a:latin typeface="Cambria Math"/>
                                              <a:ea typeface="Cambria Math"/>
                                              <a:cs typeface="Times New Roman" pitchFamily="18" charset="0"/>
                                            </a:rPr>
                                            <m:t>1</m:t>
                                          </m:r>
                                          <m:r>
                                            <a:rPr lang="en-US" sz="2000" b="0" i="1" smtClean="0">
                                              <a:latin typeface="Cambria Math"/>
                                              <a:ea typeface="Cambria Math"/>
                                              <a:cs typeface="Times New Roman" pitchFamily="18" charset="0"/>
                                            </a:rPr>
                                            <m:t>𝑡</m:t>
                                          </m:r>
                                        </m:sub>
                                      </m:sSub>
                                    </m:e>
                                  </m:mr>
                                </m:m>
                              </m:e>
                            </m:mr>
                            <m:mr>
                              <m:e>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𝑢</m:t>
                                    </m:r>
                                  </m:e>
                                  <m:sub>
                                    <m:r>
                                      <a:rPr lang="en-US" sz="2000" b="0" i="1" smtClean="0">
                                        <a:latin typeface="Cambria Math"/>
                                        <a:ea typeface="Cambria Math"/>
                                        <a:cs typeface="Times New Roman" pitchFamily="18" charset="0"/>
                                      </a:rPr>
                                      <m:t>21</m:t>
                                    </m:r>
                                  </m:sub>
                                </m:sSub>
                              </m:e>
                              <m:e>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𝑢</m:t>
                                    </m:r>
                                  </m:e>
                                  <m:sub>
                                    <m:r>
                                      <a:rPr lang="en-US" sz="2000" b="0" i="1" smtClean="0">
                                        <a:latin typeface="Cambria Math"/>
                                        <a:ea typeface="Cambria Math"/>
                                        <a:cs typeface="Times New Roman" pitchFamily="18" charset="0"/>
                                      </a:rPr>
                                      <m:t>22</m:t>
                                    </m:r>
                                  </m:sub>
                                </m:sSub>
                              </m:e>
                              <m:e>
                                <m:m>
                                  <m:mPr>
                                    <m:mcs>
                                      <m:mc>
                                        <m:mcPr>
                                          <m:count m:val="2"/>
                                          <m:mcJc m:val="center"/>
                                        </m:mcPr>
                                      </m:mc>
                                    </m:mcs>
                                    <m:ctrlPr>
                                      <a:rPr lang="en-US" sz="2000" i="1" smtClean="0">
                                        <a:latin typeface="Cambria Math"/>
                                        <a:ea typeface="Cambria Math"/>
                                        <a:cs typeface="Times New Roman" pitchFamily="18" charset="0"/>
                                      </a:rPr>
                                    </m:ctrlPr>
                                  </m:mPr>
                                  <m:mr>
                                    <m:e>
                                      <m:r>
                                        <m:rPr>
                                          <m:brk m:alnAt="7"/>
                                        </m:rPr>
                                        <a:rPr lang="en-US" sz="2000" i="1" smtClean="0">
                                          <a:latin typeface="Cambria Math"/>
                                          <a:ea typeface="Cambria Math"/>
                                          <a:cs typeface="Times New Roman" pitchFamily="18" charset="0"/>
                                        </a:rPr>
                                        <m:t>…</m:t>
                                      </m:r>
                                    </m:e>
                                    <m:e>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𝑢</m:t>
                                          </m:r>
                                        </m:e>
                                        <m:sub>
                                          <m:r>
                                            <a:rPr lang="en-US" sz="2000" b="0" i="1" smtClean="0">
                                              <a:latin typeface="Cambria Math"/>
                                              <a:ea typeface="Cambria Math"/>
                                              <a:cs typeface="Times New Roman" pitchFamily="18" charset="0"/>
                                            </a:rPr>
                                            <m:t>2</m:t>
                                          </m:r>
                                          <m:r>
                                            <a:rPr lang="en-US" sz="2000" b="0" i="1" smtClean="0">
                                              <a:latin typeface="Cambria Math"/>
                                              <a:ea typeface="Cambria Math"/>
                                              <a:cs typeface="Times New Roman" pitchFamily="18" charset="0"/>
                                            </a:rPr>
                                            <m:t>𝑡</m:t>
                                          </m:r>
                                        </m:sub>
                                      </m:sSub>
                                    </m:e>
                                  </m:mr>
                                </m:m>
                              </m:e>
                            </m:mr>
                            <m:mr>
                              <m:e>
                                <m:m>
                                  <m:mPr>
                                    <m:mcs>
                                      <m:mc>
                                        <m:mcPr>
                                          <m:count m:val="1"/>
                                          <m:mcJc m:val="center"/>
                                        </m:mcPr>
                                      </m:mc>
                                    </m:mcs>
                                    <m:ctrlPr>
                                      <a:rPr lang="en-US" sz="2000" i="1" smtClean="0">
                                        <a:latin typeface="Cambria Math"/>
                                        <a:ea typeface="Cambria Math"/>
                                        <a:cs typeface="Times New Roman" pitchFamily="18" charset="0"/>
                                      </a:rPr>
                                    </m:ctrlPr>
                                  </m:mPr>
                                  <m:mr>
                                    <m:e>
                                      <m:r>
                                        <m:rPr>
                                          <m:brk m:alnAt="7"/>
                                        </m:rPr>
                                        <a:rPr lang="en-US" sz="2000" i="1" smtClean="0">
                                          <a:latin typeface="Cambria Math"/>
                                          <a:ea typeface="Cambria Math"/>
                                          <a:cs typeface="Times New Roman" pitchFamily="18" charset="0"/>
                                        </a:rPr>
                                        <m:t>⋮</m:t>
                                      </m:r>
                                    </m:e>
                                  </m:mr>
                                  <m:mr>
                                    <m:e>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𝑢</m:t>
                                          </m:r>
                                        </m:e>
                                        <m:sub>
                                          <m:r>
                                            <a:rPr lang="en-US" sz="2000" b="0" i="1" smtClean="0">
                                              <a:latin typeface="Cambria Math"/>
                                              <a:ea typeface="Cambria Math"/>
                                              <a:cs typeface="Times New Roman" pitchFamily="18" charset="0"/>
                                            </a:rPr>
                                            <m:t>𝑟</m:t>
                                          </m:r>
                                          <m:r>
                                            <a:rPr lang="en-US" sz="2000" b="0" i="1" smtClean="0">
                                              <a:latin typeface="Cambria Math"/>
                                              <a:ea typeface="Cambria Math"/>
                                              <a:cs typeface="Times New Roman" pitchFamily="18" charset="0"/>
                                            </a:rPr>
                                            <m:t>1</m:t>
                                          </m:r>
                                        </m:sub>
                                      </m:sSub>
                                    </m:e>
                                  </m:mr>
                                </m:m>
                              </m:e>
                              <m:e>
                                <m:m>
                                  <m:mPr>
                                    <m:mcs>
                                      <m:mc>
                                        <m:mcPr>
                                          <m:count m:val="1"/>
                                          <m:mcJc m:val="center"/>
                                        </m:mcPr>
                                      </m:mc>
                                    </m:mcs>
                                    <m:ctrlPr>
                                      <a:rPr lang="en-US" sz="2000" i="1" smtClean="0">
                                        <a:latin typeface="Cambria Math"/>
                                        <a:ea typeface="Cambria Math"/>
                                        <a:cs typeface="Times New Roman" pitchFamily="18" charset="0"/>
                                      </a:rPr>
                                    </m:ctrlPr>
                                  </m:mPr>
                                  <m:mr>
                                    <m:e>
                                      <m:r>
                                        <m:rPr>
                                          <m:brk m:alnAt="7"/>
                                        </m:rPr>
                                        <a:rPr lang="en-US" sz="2000" i="1" smtClean="0">
                                          <a:latin typeface="Cambria Math"/>
                                          <a:ea typeface="Cambria Math"/>
                                          <a:cs typeface="Times New Roman" pitchFamily="18" charset="0"/>
                                        </a:rPr>
                                        <m:t>⋮</m:t>
                                      </m:r>
                                    </m:e>
                                  </m:mr>
                                  <m:mr>
                                    <m:e>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𝑢</m:t>
                                          </m:r>
                                        </m:e>
                                        <m:sub>
                                          <m:r>
                                            <a:rPr lang="en-US" sz="2000" b="0" i="1" smtClean="0">
                                              <a:latin typeface="Cambria Math"/>
                                              <a:ea typeface="Cambria Math"/>
                                              <a:cs typeface="Times New Roman" pitchFamily="18" charset="0"/>
                                            </a:rPr>
                                            <m:t>𝑟</m:t>
                                          </m:r>
                                          <m:r>
                                            <a:rPr lang="en-US" sz="2000" b="0" i="1" smtClean="0">
                                              <a:latin typeface="Cambria Math"/>
                                              <a:ea typeface="Cambria Math"/>
                                              <a:cs typeface="Times New Roman" pitchFamily="18" charset="0"/>
                                            </a:rPr>
                                            <m:t>2</m:t>
                                          </m:r>
                                        </m:sub>
                                      </m:sSub>
                                    </m:e>
                                  </m:mr>
                                </m:m>
                              </m:e>
                              <m:e>
                                <m:m>
                                  <m:mPr>
                                    <m:mcs>
                                      <m:mc>
                                        <m:mcPr>
                                          <m:count m:val="2"/>
                                          <m:mcJc m:val="center"/>
                                        </m:mcPr>
                                      </m:mc>
                                    </m:mcs>
                                    <m:ctrlPr>
                                      <a:rPr lang="en-US" sz="2000" i="1" smtClean="0">
                                        <a:latin typeface="Cambria Math"/>
                                        <a:ea typeface="Cambria Math"/>
                                        <a:cs typeface="Times New Roman" pitchFamily="18" charset="0"/>
                                      </a:rPr>
                                    </m:ctrlPr>
                                  </m:mPr>
                                  <m:mr>
                                    <m:e>
                                      <m:m>
                                        <m:mPr>
                                          <m:mcs>
                                            <m:mc>
                                              <m:mcPr>
                                                <m:count m:val="1"/>
                                                <m:mcJc m:val="center"/>
                                              </m:mcPr>
                                            </m:mc>
                                          </m:mcs>
                                          <m:ctrlPr>
                                            <a:rPr lang="en-US" sz="2000" i="1" smtClean="0">
                                              <a:latin typeface="Cambria Math"/>
                                              <a:ea typeface="Cambria Math"/>
                                              <a:cs typeface="Times New Roman" pitchFamily="18" charset="0"/>
                                            </a:rPr>
                                          </m:ctrlPr>
                                        </m:mPr>
                                        <m:mr>
                                          <m:e>
                                            <m:r>
                                              <m:rPr>
                                                <m:brk m:alnAt="7"/>
                                              </m:rPr>
                                              <a:rPr lang="en-US" sz="2000" i="1" smtClean="0">
                                                <a:latin typeface="Cambria Math"/>
                                                <a:ea typeface="Cambria Math"/>
                                                <a:cs typeface="Times New Roman" pitchFamily="18" charset="0"/>
                                              </a:rPr>
                                              <m:t>⋱</m:t>
                                            </m:r>
                                          </m:e>
                                        </m:mr>
                                        <m:mr>
                                          <m:e>
                                            <m:r>
                                              <a:rPr lang="en-US" sz="2000" i="1" smtClean="0">
                                                <a:latin typeface="Cambria Math"/>
                                                <a:ea typeface="Cambria Math"/>
                                                <a:cs typeface="Times New Roman" pitchFamily="18" charset="0"/>
                                              </a:rPr>
                                              <m:t>…</m:t>
                                            </m:r>
                                          </m:e>
                                        </m:mr>
                                      </m:m>
                                    </m:e>
                                    <m:e>
                                      <m:m>
                                        <m:mPr>
                                          <m:mcs>
                                            <m:mc>
                                              <m:mcPr>
                                                <m:count m:val="1"/>
                                                <m:mcJc m:val="center"/>
                                              </m:mcPr>
                                            </m:mc>
                                          </m:mcs>
                                          <m:ctrlPr>
                                            <a:rPr lang="en-US" sz="2000" i="1" smtClean="0">
                                              <a:latin typeface="Cambria Math"/>
                                              <a:ea typeface="Cambria Math"/>
                                              <a:cs typeface="Times New Roman" pitchFamily="18" charset="0"/>
                                            </a:rPr>
                                          </m:ctrlPr>
                                        </m:mPr>
                                        <m:mr>
                                          <m:e>
                                            <m:r>
                                              <m:rPr>
                                                <m:brk m:alnAt="7"/>
                                              </m:rPr>
                                              <a:rPr lang="en-US" sz="2000" i="1" smtClean="0">
                                                <a:latin typeface="Cambria Math"/>
                                                <a:ea typeface="Cambria Math"/>
                                                <a:cs typeface="Times New Roman" pitchFamily="18" charset="0"/>
                                              </a:rPr>
                                              <m:t>⋮</m:t>
                                            </m:r>
                                          </m:e>
                                        </m:mr>
                                        <m:mr>
                                          <m:e>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𝑢</m:t>
                                                </m:r>
                                              </m:e>
                                              <m:sub>
                                                <m:r>
                                                  <a:rPr lang="en-US" sz="2000" b="0" i="1" smtClean="0">
                                                    <a:latin typeface="Cambria Math"/>
                                                    <a:ea typeface="Cambria Math"/>
                                                    <a:cs typeface="Times New Roman" pitchFamily="18" charset="0"/>
                                                  </a:rPr>
                                                  <m:t>𝑟𝑡</m:t>
                                                </m:r>
                                              </m:sub>
                                            </m:sSub>
                                          </m:e>
                                        </m:mr>
                                      </m:m>
                                    </m:e>
                                  </m:mr>
                                </m:m>
                              </m:e>
                            </m:mr>
                          </m:m>
                        </m:e>
                      </m:d>
                      <m:d>
                        <m:dPr>
                          <m:begChr m:val="["/>
                          <m:endChr m:val="]"/>
                          <m:ctrlPr>
                            <a:rPr lang="en-US" sz="2000" i="1" smtClean="0">
                              <a:latin typeface="Cambria Math"/>
                              <a:ea typeface="Cambria Math"/>
                              <a:cs typeface="Times New Roman" pitchFamily="18" charset="0"/>
                            </a:rPr>
                          </m:ctrlPr>
                        </m:dPr>
                        <m:e>
                          <m:m>
                            <m:mPr>
                              <m:mcs>
                                <m:mc>
                                  <m:mcPr>
                                    <m:count m:val="3"/>
                                    <m:mcJc m:val="center"/>
                                  </m:mcPr>
                                </m:mc>
                              </m:mcs>
                              <m:ctrlPr>
                                <a:rPr lang="en-US" sz="2000" i="1" smtClean="0">
                                  <a:latin typeface="Cambria Math"/>
                                  <a:ea typeface="Cambria Math"/>
                                  <a:cs typeface="Times New Roman" pitchFamily="18" charset="0"/>
                                </a:rPr>
                              </m:ctrlPr>
                            </m:mPr>
                            <m:mr>
                              <m:e>
                                <m:sSub>
                                  <m:sSubPr>
                                    <m:ctrlPr>
                                      <a:rPr lang="en-US" sz="2000" i="1" smtClean="0">
                                        <a:latin typeface="Cambria Math"/>
                                        <a:ea typeface="Cambria Math"/>
                                        <a:cs typeface="Times New Roman" pitchFamily="18" charset="0"/>
                                      </a:rPr>
                                    </m:ctrlPr>
                                  </m:sSubPr>
                                  <m:e>
                                    <m:r>
                                      <a:rPr lang="en-US" sz="2000" i="1" smtClean="0">
                                        <a:latin typeface="Cambria Math"/>
                                        <a:ea typeface="Cambria Math"/>
                                        <a:cs typeface="Times New Roman" pitchFamily="18" charset="0"/>
                                      </a:rPr>
                                      <m:t>𝜎</m:t>
                                    </m:r>
                                  </m:e>
                                  <m:sub>
                                    <m:r>
                                      <a:rPr lang="en-US" sz="2000" b="0" i="1" smtClean="0">
                                        <a:latin typeface="Cambria Math"/>
                                        <a:ea typeface="Cambria Math"/>
                                        <a:cs typeface="Times New Roman" pitchFamily="18" charset="0"/>
                                      </a:rPr>
                                      <m:t>1</m:t>
                                    </m:r>
                                  </m:sub>
                                </m:sSub>
                              </m:e>
                              <m:e>
                                <m:r>
                                  <a:rPr lang="en-US" sz="2000" b="0" i="1" smtClean="0">
                                    <a:latin typeface="Cambria Math"/>
                                    <a:ea typeface="Cambria Math"/>
                                    <a:cs typeface="Times New Roman" pitchFamily="18" charset="0"/>
                                  </a:rPr>
                                  <m:t>0</m:t>
                                </m:r>
                              </m:e>
                              <m:e>
                                <m:m>
                                  <m:mPr>
                                    <m:mcs>
                                      <m:mc>
                                        <m:mcPr>
                                          <m:count m:val="2"/>
                                          <m:mcJc m:val="center"/>
                                        </m:mcPr>
                                      </m:mc>
                                    </m:mcs>
                                    <m:ctrlPr>
                                      <a:rPr lang="en-US" sz="2000" i="1" smtClean="0">
                                        <a:latin typeface="Cambria Math"/>
                                        <a:ea typeface="Cambria Math"/>
                                        <a:cs typeface="Times New Roman" pitchFamily="18" charset="0"/>
                                      </a:rPr>
                                    </m:ctrlPr>
                                  </m:mPr>
                                  <m:mr>
                                    <m:e>
                                      <m:r>
                                        <m:rPr>
                                          <m:brk m:alnAt="7"/>
                                        </m:rPr>
                                        <a:rPr lang="en-US" sz="2000" i="1" smtClean="0">
                                          <a:latin typeface="Cambria Math"/>
                                          <a:ea typeface="Cambria Math"/>
                                          <a:cs typeface="Times New Roman" pitchFamily="18" charset="0"/>
                                        </a:rPr>
                                        <m:t>…</m:t>
                                      </m:r>
                                    </m:e>
                                    <m:e>
                                      <m:r>
                                        <a:rPr lang="en-US" sz="2000" b="0" i="1" smtClean="0">
                                          <a:latin typeface="Cambria Math"/>
                                          <a:ea typeface="Cambria Math"/>
                                          <a:cs typeface="Times New Roman" pitchFamily="18" charset="0"/>
                                        </a:rPr>
                                        <m:t>0</m:t>
                                      </m:r>
                                    </m:e>
                                  </m:mr>
                                </m:m>
                              </m:e>
                            </m:mr>
                            <m:mr>
                              <m:e>
                                <m:r>
                                  <a:rPr lang="en-US" sz="2000" b="0" i="1" smtClean="0">
                                    <a:latin typeface="Cambria Math"/>
                                    <a:ea typeface="Cambria Math"/>
                                    <a:cs typeface="Times New Roman" pitchFamily="18" charset="0"/>
                                  </a:rPr>
                                  <m:t>0</m:t>
                                </m:r>
                              </m:e>
                              <m:e>
                                <m:sSub>
                                  <m:sSubPr>
                                    <m:ctrlPr>
                                      <a:rPr lang="en-US" sz="2000" i="1" smtClean="0">
                                        <a:latin typeface="Cambria Math"/>
                                        <a:ea typeface="Cambria Math"/>
                                        <a:cs typeface="Times New Roman" pitchFamily="18" charset="0"/>
                                      </a:rPr>
                                    </m:ctrlPr>
                                  </m:sSubPr>
                                  <m:e>
                                    <m:r>
                                      <a:rPr lang="en-US" sz="2000" i="1" smtClean="0">
                                        <a:latin typeface="Cambria Math"/>
                                        <a:ea typeface="Cambria Math"/>
                                        <a:cs typeface="Times New Roman" pitchFamily="18" charset="0"/>
                                      </a:rPr>
                                      <m:t>𝜎</m:t>
                                    </m:r>
                                  </m:e>
                                  <m:sub>
                                    <m:r>
                                      <a:rPr lang="en-US" sz="2000" b="0" i="1" smtClean="0">
                                        <a:latin typeface="Cambria Math"/>
                                        <a:ea typeface="Cambria Math"/>
                                        <a:cs typeface="Times New Roman" pitchFamily="18" charset="0"/>
                                      </a:rPr>
                                      <m:t>2</m:t>
                                    </m:r>
                                  </m:sub>
                                </m:sSub>
                              </m:e>
                              <m:e>
                                <m:m>
                                  <m:mPr>
                                    <m:mcs>
                                      <m:mc>
                                        <m:mcPr>
                                          <m:count m:val="2"/>
                                          <m:mcJc m:val="center"/>
                                        </m:mcPr>
                                      </m:mc>
                                    </m:mcs>
                                    <m:ctrlPr>
                                      <a:rPr lang="en-US" sz="2000" i="1" smtClean="0">
                                        <a:latin typeface="Cambria Math"/>
                                        <a:ea typeface="Cambria Math"/>
                                        <a:cs typeface="Times New Roman" pitchFamily="18" charset="0"/>
                                      </a:rPr>
                                    </m:ctrlPr>
                                  </m:mPr>
                                  <m:mr>
                                    <m:e>
                                      <m:r>
                                        <m:rPr>
                                          <m:brk m:alnAt="7"/>
                                        </m:rPr>
                                        <a:rPr lang="en-US" sz="2000" i="1" smtClean="0">
                                          <a:latin typeface="Cambria Math"/>
                                          <a:ea typeface="Cambria Math"/>
                                          <a:cs typeface="Times New Roman" pitchFamily="18" charset="0"/>
                                        </a:rPr>
                                        <m:t>…</m:t>
                                      </m:r>
                                    </m:e>
                                    <m:e>
                                      <m:r>
                                        <a:rPr lang="en-US" sz="2000" b="0" i="1" smtClean="0">
                                          <a:latin typeface="Cambria Math"/>
                                          <a:ea typeface="Cambria Math"/>
                                          <a:cs typeface="Times New Roman" pitchFamily="18" charset="0"/>
                                        </a:rPr>
                                        <m:t>0</m:t>
                                      </m:r>
                                    </m:e>
                                  </m:mr>
                                </m:m>
                              </m:e>
                            </m:mr>
                            <m:mr>
                              <m:e>
                                <m:m>
                                  <m:mPr>
                                    <m:mcs>
                                      <m:mc>
                                        <m:mcPr>
                                          <m:count m:val="1"/>
                                          <m:mcJc m:val="center"/>
                                        </m:mcPr>
                                      </m:mc>
                                    </m:mcs>
                                    <m:ctrlPr>
                                      <a:rPr lang="en-US" sz="2000" i="1" smtClean="0">
                                        <a:latin typeface="Cambria Math"/>
                                        <a:ea typeface="Cambria Math"/>
                                        <a:cs typeface="Times New Roman" pitchFamily="18" charset="0"/>
                                      </a:rPr>
                                    </m:ctrlPr>
                                  </m:mPr>
                                  <m:mr>
                                    <m:e>
                                      <m:r>
                                        <m:rPr>
                                          <m:brk m:alnAt="7"/>
                                        </m:rPr>
                                        <a:rPr lang="en-US" sz="2000" i="1" smtClean="0">
                                          <a:latin typeface="Cambria Math"/>
                                          <a:ea typeface="Cambria Math"/>
                                          <a:cs typeface="Times New Roman" pitchFamily="18" charset="0"/>
                                        </a:rPr>
                                        <m:t>⋮</m:t>
                                      </m:r>
                                    </m:e>
                                  </m:mr>
                                  <m:mr>
                                    <m:e>
                                      <m:r>
                                        <a:rPr lang="en-US" sz="2000" b="0" i="1" smtClean="0">
                                          <a:latin typeface="Cambria Math"/>
                                          <a:ea typeface="Cambria Math"/>
                                          <a:cs typeface="Times New Roman" pitchFamily="18" charset="0"/>
                                        </a:rPr>
                                        <m:t>0</m:t>
                                      </m:r>
                                    </m:e>
                                  </m:mr>
                                </m:m>
                              </m:e>
                              <m:e>
                                <m:m>
                                  <m:mPr>
                                    <m:mcs>
                                      <m:mc>
                                        <m:mcPr>
                                          <m:count m:val="1"/>
                                          <m:mcJc m:val="center"/>
                                        </m:mcPr>
                                      </m:mc>
                                    </m:mcs>
                                    <m:ctrlPr>
                                      <a:rPr lang="en-US" sz="2000" i="1" smtClean="0">
                                        <a:latin typeface="Cambria Math"/>
                                        <a:ea typeface="Cambria Math"/>
                                        <a:cs typeface="Times New Roman" pitchFamily="18" charset="0"/>
                                      </a:rPr>
                                    </m:ctrlPr>
                                  </m:mPr>
                                  <m:mr>
                                    <m:e>
                                      <m:r>
                                        <m:rPr>
                                          <m:brk m:alnAt="7"/>
                                        </m:rPr>
                                        <a:rPr lang="en-US" sz="2000" i="1" smtClean="0">
                                          <a:latin typeface="Cambria Math"/>
                                          <a:ea typeface="Cambria Math"/>
                                          <a:cs typeface="Times New Roman" pitchFamily="18" charset="0"/>
                                        </a:rPr>
                                        <m:t>⋮</m:t>
                                      </m:r>
                                    </m:e>
                                  </m:mr>
                                  <m:mr>
                                    <m:e>
                                      <m:r>
                                        <a:rPr lang="en-US" sz="2000" b="0" i="1" smtClean="0">
                                          <a:latin typeface="Cambria Math"/>
                                          <a:ea typeface="Cambria Math"/>
                                          <a:cs typeface="Times New Roman" pitchFamily="18" charset="0"/>
                                        </a:rPr>
                                        <m:t>0</m:t>
                                      </m:r>
                                    </m:e>
                                  </m:mr>
                                </m:m>
                              </m:e>
                              <m:e>
                                <m:m>
                                  <m:mPr>
                                    <m:mcs>
                                      <m:mc>
                                        <m:mcPr>
                                          <m:count m:val="2"/>
                                          <m:mcJc m:val="center"/>
                                        </m:mcPr>
                                      </m:mc>
                                    </m:mcs>
                                    <m:ctrlPr>
                                      <a:rPr lang="en-US" sz="2000" i="1" smtClean="0">
                                        <a:latin typeface="Cambria Math"/>
                                        <a:ea typeface="Cambria Math"/>
                                        <a:cs typeface="Times New Roman" pitchFamily="18" charset="0"/>
                                      </a:rPr>
                                    </m:ctrlPr>
                                  </m:mPr>
                                  <m:mr>
                                    <m:e>
                                      <m:m>
                                        <m:mPr>
                                          <m:mcs>
                                            <m:mc>
                                              <m:mcPr>
                                                <m:count m:val="1"/>
                                                <m:mcJc m:val="center"/>
                                              </m:mcPr>
                                            </m:mc>
                                          </m:mcs>
                                          <m:ctrlPr>
                                            <a:rPr lang="en-US" sz="2000" i="1" smtClean="0">
                                              <a:latin typeface="Cambria Math"/>
                                              <a:ea typeface="Cambria Math"/>
                                              <a:cs typeface="Times New Roman" pitchFamily="18" charset="0"/>
                                            </a:rPr>
                                          </m:ctrlPr>
                                        </m:mPr>
                                        <m:mr>
                                          <m:e>
                                            <m:r>
                                              <m:rPr>
                                                <m:brk m:alnAt="7"/>
                                              </m:rPr>
                                              <a:rPr lang="en-US" sz="2000" i="1" smtClean="0">
                                                <a:latin typeface="Cambria Math"/>
                                                <a:ea typeface="Cambria Math"/>
                                                <a:cs typeface="Times New Roman" pitchFamily="18" charset="0"/>
                                              </a:rPr>
                                              <m:t>⋱</m:t>
                                            </m:r>
                                          </m:e>
                                        </m:mr>
                                        <m:mr>
                                          <m:e>
                                            <m:r>
                                              <a:rPr lang="en-US" sz="2000" i="1" smtClean="0">
                                                <a:latin typeface="Cambria Math"/>
                                                <a:ea typeface="Cambria Math"/>
                                                <a:cs typeface="Times New Roman" pitchFamily="18" charset="0"/>
                                              </a:rPr>
                                              <m:t>…</m:t>
                                            </m:r>
                                          </m:e>
                                        </m:mr>
                                      </m:m>
                                    </m:e>
                                    <m:e>
                                      <m:m>
                                        <m:mPr>
                                          <m:mcs>
                                            <m:mc>
                                              <m:mcPr>
                                                <m:count m:val="1"/>
                                                <m:mcJc m:val="center"/>
                                              </m:mcPr>
                                            </m:mc>
                                          </m:mcs>
                                          <m:ctrlPr>
                                            <a:rPr lang="en-US" sz="2000" i="1" smtClean="0">
                                              <a:latin typeface="Cambria Math"/>
                                              <a:ea typeface="Cambria Math"/>
                                              <a:cs typeface="Times New Roman" pitchFamily="18" charset="0"/>
                                            </a:rPr>
                                          </m:ctrlPr>
                                        </m:mPr>
                                        <m:mr>
                                          <m:e>
                                            <m:r>
                                              <m:rPr>
                                                <m:brk m:alnAt="7"/>
                                              </m:rPr>
                                              <a:rPr lang="en-US" sz="2000" i="1" smtClean="0">
                                                <a:latin typeface="Cambria Math"/>
                                                <a:ea typeface="Cambria Math"/>
                                                <a:cs typeface="Times New Roman" pitchFamily="18" charset="0"/>
                                              </a:rPr>
                                              <m:t>⋮</m:t>
                                            </m:r>
                                          </m:e>
                                        </m:mr>
                                        <m:mr>
                                          <m:e>
                                            <m:sSub>
                                              <m:sSubPr>
                                                <m:ctrlPr>
                                                  <a:rPr lang="en-US" sz="2000" i="1" smtClean="0">
                                                    <a:latin typeface="Cambria Math"/>
                                                    <a:ea typeface="Cambria Math"/>
                                                    <a:cs typeface="Times New Roman" pitchFamily="18" charset="0"/>
                                                  </a:rPr>
                                                </m:ctrlPr>
                                              </m:sSubPr>
                                              <m:e>
                                                <m:r>
                                                  <a:rPr lang="en-US" sz="2000" i="1" smtClean="0">
                                                    <a:latin typeface="Cambria Math"/>
                                                    <a:ea typeface="Cambria Math"/>
                                                    <a:cs typeface="Times New Roman" pitchFamily="18" charset="0"/>
                                                  </a:rPr>
                                                  <m:t>𝜎</m:t>
                                                </m:r>
                                              </m:e>
                                              <m:sub>
                                                <m:r>
                                                  <a:rPr lang="en-US" sz="2000" b="0" i="1" smtClean="0">
                                                    <a:latin typeface="Cambria Math"/>
                                                    <a:ea typeface="Cambria Math"/>
                                                    <a:cs typeface="Times New Roman" pitchFamily="18" charset="0"/>
                                                  </a:rPr>
                                                  <m:t>𝑡</m:t>
                                                </m:r>
                                              </m:sub>
                                            </m:sSub>
                                          </m:e>
                                        </m:mr>
                                      </m:m>
                                    </m:e>
                                  </m:mr>
                                </m:m>
                              </m:e>
                            </m:mr>
                          </m:m>
                        </m:e>
                      </m:d>
                      <m:d>
                        <m:dPr>
                          <m:begChr m:val="["/>
                          <m:endChr m:val="]"/>
                          <m:ctrlPr>
                            <a:rPr lang="en-US" sz="2000" i="1" smtClean="0">
                              <a:latin typeface="Cambria Math"/>
                              <a:ea typeface="Cambria Math"/>
                              <a:cs typeface="Times New Roman" pitchFamily="18" charset="0"/>
                            </a:rPr>
                          </m:ctrlPr>
                        </m:dPr>
                        <m:e>
                          <m:m>
                            <m:mPr>
                              <m:mcs>
                                <m:mc>
                                  <m:mcPr>
                                    <m:count m:val="3"/>
                                    <m:mcJc m:val="center"/>
                                  </m:mcPr>
                                </m:mc>
                              </m:mcs>
                              <m:ctrlPr>
                                <a:rPr lang="en-US" sz="2000" i="1" smtClean="0">
                                  <a:latin typeface="Cambria Math"/>
                                  <a:ea typeface="Cambria Math"/>
                                  <a:cs typeface="Times New Roman" pitchFamily="18" charset="0"/>
                                </a:rPr>
                              </m:ctrlPr>
                            </m:mPr>
                            <m:mr>
                              <m:e>
                                <m:sSubSup>
                                  <m:sSubSupPr>
                                    <m:ctrlPr>
                                      <a:rPr lang="en-US" sz="2000" i="1" smtClean="0">
                                        <a:latin typeface="Cambria Math"/>
                                        <a:ea typeface="Cambria Math"/>
                                        <a:cs typeface="Times New Roman" pitchFamily="18" charset="0"/>
                                      </a:rPr>
                                    </m:ctrlPr>
                                  </m:sSubSupPr>
                                  <m:e>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𝑣</m:t>
                                        </m:r>
                                      </m:e>
                                      <m:sub>
                                        <m:r>
                                          <a:rPr lang="en-US" sz="2000" b="0" i="1" smtClean="0">
                                            <a:latin typeface="Cambria Math"/>
                                            <a:ea typeface="Cambria Math"/>
                                            <a:cs typeface="Times New Roman" pitchFamily="18" charset="0"/>
                                          </a:rPr>
                                          <m:t>11</m:t>
                                        </m:r>
                                      </m:sub>
                                    </m:sSub>
                                  </m:e>
                                  <m:sub/>
                                  <m:sup>
                                    <m:r>
                                      <a:rPr lang="en-US" sz="2000" i="1" smtClean="0">
                                        <a:latin typeface="Cambria Math"/>
                                        <a:ea typeface="Cambria Math"/>
                                        <a:cs typeface="Times New Roman" pitchFamily="18" charset="0"/>
                                      </a:rPr>
                                      <m:t>∗</m:t>
                                    </m:r>
                                  </m:sup>
                                </m:sSubSup>
                              </m:e>
                              <m:e>
                                <m:sSubSup>
                                  <m:sSubSupPr>
                                    <m:ctrlPr>
                                      <a:rPr lang="en-US" sz="2000" i="1">
                                        <a:latin typeface="Cambria Math"/>
                                        <a:ea typeface="Cambria Math"/>
                                        <a:cs typeface="Times New Roman" pitchFamily="18" charset="0"/>
                                      </a:rPr>
                                    </m:ctrlPr>
                                  </m:sSubSupPr>
                                  <m:e>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𝑣</m:t>
                                        </m:r>
                                      </m:e>
                                      <m:sub>
                                        <m:r>
                                          <a:rPr lang="en-US" sz="2000" b="0" i="1" smtClean="0">
                                            <a:latin typeface="Cambria Math"/>
                                            <a:ea typeface="Cambria Math"/>
                                            <a:cs typeface="Times New Roman" pitchFamily="18" charset="0"/>
                                          </a:rPr>
                                          <m:t>2</m:t>
                                        </m:r>
                                        <m:r>
                                          <a:rPr lang="en-US" sz="2000" i="1">
                                            <a:latin typeface="Cambria Math"/>
                                            <a:ea typeface="Cambria Math"/>
                                            <a:cs typeface="Times New Roman" pitchFamily="18" charset="0"/>
                                          </a:rPr>
                                          <m:t>1</m:t>
                                        </m:r>
                                      </m:sub>
                                    </m:sSub>
                                  </m:e>
                                  <m:sub/>
                                  <m:sup>
                                    <m:r>
                                      <a:rPr lang="en-US" sz="2000" i="1">
                                        <a:latin typeface="Cambria Math"/>
                                        <a:ea typeface="Cambria Math"/>
                                        <a:cs typeface="Times New Roman" pitchFamily="18" charset="0"/>
                                      </a:rPr>
                                      <m:t>∗</m:t>
                                    </m:r>
                                  </m:sup>
                                </m:sSubSup>
                              </m:e>
                              <m:e>
                                <m:m>
                                  <m:mPr>
                                    <m:mcs>
                                      <m:mc>
                                        <m:mcPr>
                                          <m:count m:val="2"/>
                                          <m:mcJc m:val="center"/>
                                        </m:mcPr>
                                      </m:mc>
                                    </m:mcs>
                                    <m:ctrlPr>
                                      <a:rPr lang="en-US" sz="2000" i="1" smtClean="0">
                                        <a:latin typeface="Cambria Math"/>
                                        <a:ea typeface="Cambria Math"/>
                                        <a:cs typeface="Times New Roman" pitchFamily="18" charset="0"/>
                                      </a:rPr>
                                    </m:ctrlPr>
                                  </m:mPr>
                                  <m:mr>
                                    <m:e>
                                      <m:r>
                                        <m:rPr>
                                          <m:brk m:alnAt="7"/>
                                        </m:rPr>
                                        <a:rPr lang="en-US" sz="2000" i="1" smtClean="0">
                                          <a:latin typeface="Cambria Math"/>
                                          <a:ea typeface="Cambria Math"/>
                                          <a:cs typeface="Times New Roman" pitchFamily="18" charset="0"/>
                                        </a:rPr>
                                        <m:t>…</m:t>
                                      </m:r>
                                    </m:e>
                                    <m:e>
                                      <m:sSubSup>
                                        <m:sSubSupPr>
                                          <m:ctrlPr>
                                            <a:rPr lang="en-US" sz="2000" i="1">
                                              <a:latin typeface="Cambria Math"/>
                                              <a:ea typeface="Cambria Math"/>
                                              <a:cs typeface="Times New Roman" pitchFamily="18" charset="0"/>
                                            </a:rPr>
                                          </m:ctrlPr>
                                        </m:sSubSupPr>
                                        <m:e>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𝑣</m:t>
                                              </m:r>
                                            </m:e>
                                            <m:sub>
                                              <m:r>
                                                <a:rPr lang="en-US" sz="2000" b="0" i="1" smtClean="0">
                                                  <a:latin typeface="Cambria Math"/>
                                                  <a:ea typeface="Cambria Math"/>
                                                  <a:cs typeface="Times New Roman" pitchFamily="18" charset="0"/>
                                                </a:rPr>
                                                <m:t>𝑡</m:t>
                                              </m:r>
                                              <m:r>
                                                <a:rPr lang="en-US" sz="2000" i="1">
                                                  <a:latin typeface="Cambria Math"/>
                                                  <a:ea typeface="Cambria Math"/>
                                                  <a:cs typeface="Times New Roman" pitchFamily="18" charset="0"/>
                                                </a:rPr>
                                                <m:t>1</m:t>
                                              </m:r>
                                            </m:sub>
                                          </m:sSub>
                                        </m:e>
                                        <m:sub/>
                                        <m:sup>
                                          <m:r>
                                            <a:rPr lang="en-US" sz="2000" i="1">
                                              <a:latin typeface="Cambria Math"/>
                                              <a:ea typeface="Cambria Math"/>
                                              <a:cs typeface="Times New Roman" pitchFamily="18" charset="0"/>
                                            </a:rPr>
                                            <m:t>∗</m:t>
                                          </m:r>
                                        </m:sup>
                                      </m:sSubSup>
                                    </m:e>
                                  </m:mr>
                                </m:m>
                              </m:e>
                            </m:mr>
                            <m:mr>
                              <m:e>
                                <m:sSubSup>
                                  <m:sSubSupPr>
                                    <m:ctrlPr>
                                      <a:rPr lang="en-US" sz="2000" i="1">
                                        <a:latin typeface="Cambria Math"/>
                                        <a:ea typeface="Cambria Math"/>
                                        <a:cs typeface="Times New Roman" pitchFamily="18" charset="0"/>
                                      </a:rPr>
                                    </m:ctrlPr>
                                  </m:sSubSupPr>
                                  <m:e>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𝑣</m:t>
                                        </m:r>
                                      </m:e>
                                      <m:sub>
                                        <m:r>
                                          <a:rPr lang="en-US" sz="2000" i="1">
                                            <a:latin typeface="Cambria Math"/>
                                            <a:ea typeface="Cambria Math"/>
                                            <a:cs typeface="Times New Roman" pitchFamily="18" charset="0"/>
                                          </a:rPr>
                                          <m:t>1</m:t>
                                        </m:r>
                                        <m:r>
                                          <a:rPr lang="en-US" sz="2000" b="0" i="1" smtClean="0">
                                            <a:latin typeface="Cambria Math"/>
                                            <a:ea typeface="Cambria Math"/>
                                            <a:cs typeface="Times New Roman" pitchFamily="18" charset="0"/>
                                          </a:rPr>
                                          <m:t>2</m:t>
                                        </m:r>
                                      </m:sub>
                                    </m:sSub>
                                  </m:e>
                                  <m:sub/>
                                  <m:sup>
                                    <m:r>
                                      <a:rPr lang="en-US" sz="2000" i="1">
                                        <a:latin typeface="Cambria Math"/>
                                        <a:ea typeface="Cambria Math"/>
                                        <a:cs typeface="Times New Roman" pitchFamily="18" charset="0"/>
                                      </a:rPr>
                                      <m:t>∗</m:t>
                                    </m:r>
                                  </m:sup>
                                </m:sSubSup>
                              </m:e>
                              <m:e>
                                <m:sSubSup>
                                  <m:sSubSupPr>
                                    <m:ctrlPr>
                                      <a:rPr lang="en-US" sz="2000" i="1">
                                        <a:latin typeface="Cambria Math"/>
                                        <a:ea typeface="Cambria Math"/>
                                        <a:cs typeface="Times New Roman" pitchFamily="18" charset="0"/>
                                      </a:rPr>
                                    </m:ctrlPr>
                                  </m:sSubSupPr>
                                  <m:e>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𝑣</m:t>
                                        </m:r>
                                      </m:e>
                                      <m:sub>
                                        <m:r>
                                          <a:rPr lang="en-US" sz="2000" b="0" i="1" smtClean="0">
                                            <a:latin typeface="Cambria Math"/>
                                            <a:ea typeface="Cambria Math"/>
                                            <a:cs typeface="Times New Roman" pitchFamily="18" charset="0"/>
                                          </a:rPr>
                                          <m:t>22</m:t>
                                        </m:r>
                                      </m:sub>
                                    </m:sSub>
                                  </m:e>
                                  <m:sub/>
                                  <m:sup>
                                    <m:r>
                                      <a:rPr lang="en-US" sz="2000" i="1">
                                        <a:latin typeface="Cambria Math"/>
                                        <a:ea typeface="Cambria Math"/>
                                        <a:cs typeface="Times New Roman" pitchFamily="18" charset="0"/>
                                      </a:rPr>
                                      <m:t>∗</m:t>
                                    </m:r>
                                  </m:sup>
                                </m:sSubSup>
                              </m:e>
                              <m:e>
                                <m:m>
                                  <m:mPr>
                                    <m:mcs>
                                      <m:mc>
                                        <m:mcPr>
                                          <m:count m:val="2"/>
                                          <m:mcJc m:val="center"/>
                                        </m:mcPr>
                                      </m:mc>
                                    </m:mcs>
                                    <m:ctrlPr>
                                      <a:rPr lang="en-US" sz="2000" i="1" smtClean="0">
                                        <a:latin typeface="Cambria Math"/>
                                        <a:ea typeface="Cambria Math"/>
                                        <a:cs typeface="Times New Roman" pitchFamily="18" charset="0"/>
                                      </a:rPr>
                                    </m:ctrlPr>
                                  </m:mPr>
                                  <m:mr>
                                    <m:e>
                                      <m:r>
                                        <m:rPr>
                                          <m:brk m:alnAt="7"/>
                                        </m:rPr>
                                        <a:rPr lang="en-US" sz="2000" i="1" smtClean="0">
                                          <a:latin typeface="Cambria Math"/>
                                          <a:ea typeface="Cambria Math"/>
                                          <a:cs typeface="Times New Roman" pitchFamily="18" charset="0"/>
                                        </a:rPr>
                                        <m:t>…</m:t>
                                      </m:r>
                                    </m:e>
                                    <m:e>
                                      <m:sSubSup>
                                        <m:sSubSupPr>
                                          <m:ctrlPr>
                                            <a:rPr lang="en-US" sz="2000" i="1">
                                              <a:latin typeface="Cambria Math"/>
                                              <a:ea typeface="Cambria Math"/>
                                              <a:cs typeface="Times New Roman" pitchFamily="18" charset="0"/>
                                            </a:rPr>
                                          </m:ctrlPr>
                                        </m:sSubSupPr>
                                        <m:e>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𝑣</m:t>
                                              </m:r>
                                            </m:e>
                                            <m:sub>
                                              <m:r>
                                                <a:rPr lang="en-US" sz="2000" b="0" i="1" smtClean="0">
                                                  <a:latin typeface="Cambria Math"/>
                                                  <a:ea typeface="Cambria Math"/>
                                                  <a:cs typeface="Times New Roman" pitchFamily="18" charset="0"/>
                                                </a:rPr>
                                                <m:t>𝑡</m:t>
                                              </m:r>
                                              <m:r>
                                                <a:rPr lang="en-US" sz="2000" b="0" i="1" smtClean="0">
                                                  <a:latin typeface="Cambria Math"/>
                                                  <a:ea typeface="Cambria Math"/>
                                                  <a:cs typeface="Times New Roman" pitchFamily="18" charset="0"/>
                                                </a:rPr>
                                                <m:t>2</m:t>
                                              </m:r>
                                            </m:sub>
                                          </m:sSub>
                                        </m:e>
                                        <m:sub/>
                                        <m:sup>
                                          <m:r>
                                            <a:rPr lang="en-US" sz="2000" i="1">
                                              <a:latin typeface="Cambria Math"/>
                                              <a:ea typeface="Cambria Math"/>
                                              <a:cs typeface="Times New Roman" pitchFamily="18" charset="0"/>
                                            </a:rPr>
                                            <m:t>∗</m:t>
                                          </m:r>
                                        </m:sup>
                                      </m:sSubSup>
                                    </m:e>
                                  </m:mr>
                                </m:m>
                              </m:e>
                            </m:mr>
                            <m:mr>
                              <m:e>
                                <m:m>
                                  <m:mPr>
                                    <m:mcs>
                                      <m:mc>
                                        <m:mcPr>
                                          <m:count m:val="1"/>
                                          <m:mcJc m:val="center"/>
                                        </m:mcPr>
                                      </m:mc>
                                    </m:mcs>
                                    <m:ctrlPr>
                                      <a:rPr lang="en-US" sz="2000" i="1" smtClean="0">
                                        <a:latin typeface="Cambria Math"/>
                                        <a:ea typeface="Cambria Math"/>
                                        <a:cs typeface="Times New Roman" pitchFamily="18" charset="0"/>
                                      </a:rPr>
                                    </m:ctrlPr>
                                  </m:mPr>
                                  <m:mr>
                                    <m:e>
                                      <m:r>
                                        <m:rPr>
                                          <m:brk m:alnAt="7"/>
                                        </m:rPr>
                                        <a:rPr lang="en-US" sz="2000" i="1" smtClean="0">
                                          <a:latin typeface="Cambria Math"/>
                                          <a:ea typeface="Cambria Math"/>
                                          <a:cs typeface="Times New Roman" pitchFamily="18" charset="0"/>
                                        </a:rPr>
                                        <m:t>⋮</m:t>
                                      </m:r>
                                    </m:e>
                                  </m:mr>
                                  <m:mr>
                                    <m:e>
                                      <m:sSubSup>
                                        <m:sSubSupPr>
                                          <m:ctrlPr>
                                            <a:rPr lang="en-US" sz="2000" i="1">
                                              <a:latin typeface="Cambria Math"/>
                                              <a:ea typeface="Cambria Math"/>
                                              <a:cs typeface="Times New Roman" pitchFamily="18" charset="0"/>
                                            </a:rPr>
                                          </m:ctrlPr>
                                        </m:sSubSupPr>
                                        <m:e>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𝑣</m:t>
                                              </m:r>
                                            </m:e>
                                            <m:sub>
                                              <m:r>
                                                <a:rPr lang="en-US" sz="2000" i="1">
                                                  <a:latin typeface="Cambria Math"/>
                                                  <a:ea typeface="Cambria Math"/>
                                                  <a:cs typeface="Times New Roman" pitchFamily="18" charset="0"/>
                                                </a:rPr>
                                                <m:t>1</m:t>
                                              </m:r>
                                              <m:r>
                                                <a:rPr lang="en-US" sz="2000" b="0" i="1" smtClean="0">
                                                  <a:latin typeface="Cambria Math"/>
                                                  <a:ea typeface="Cambria Math"/>
                                                  <a:cs typeface="Times New Roman" pitchFamily="18" charset="0"/>
                                                </a:rPr>
                                                <m:t>𝑡</m:t>
                                              </m:r>
                                            </m:sub>
                                          </m:sSub>
                                        </m:e>
                                        <m:sub/>
                                        <m:sup>
                                          <m:r>
                                            <a:rPr lang="en-US" sz="2000" i="1">
                                              <a:latin typeface="Cambria Math"/>
                                              <a:ea typeface="Cambria Math"/>
                                              <a:cs typeface="Times New Roman" pitchFamily="18" charset="0"/>
                                            </a:rPr>
                                            <m:t>∗</m:t>
                                          </m:r>
                                        </m:sup>
                                      </m:sSubSup>
                                    </m:e>
                                  </m:mr>
                                </m:m>
                              </m:e>
                              <m:e>
                                <m:m>
                                  <m:mPr>
                                    <m:mcs>
                                      <m:mc>
                                        <m:mcPr>
                                          <m:count m:val="1"/>
                                          <m:mcJc m:val="center"/>
                                        </m:mcPr>
                                      </m:mc>
                                    </m:mcs>
                                    <m:ctrlPr>
                                      <a:rPr lang="en-US" sz="2000" i="1" smtClean="0">
                                        <a:latin typeface="Cambria Math"/>
                                        <a:ea typeface="Cambria Math"/>
                                        <a:cs typeface="Times New Roman" pitchFamily="18" charset="0"/>
                                      </a:rPr>
                                    </m:ctrlPr>
                                  </m:mPr>
                                  <m:mr>
                                    <m:e>
                                      <m:r>
                                        <m:rPr>
                                          <m:brk m:alnAt="7"/>
                                        </m:rPr>
                                        <a:rPr lang="en-US" sz="2000" i="1" smtClean="0">
                                          <a:latin typeface="Cambria Math"/>
                                          <a:ea typeface="Cambria Math"/>
                                          <a:cs typeface="Times New Roman" pitchFamily="18" charset="0"/>
                                        </a:rPr>
                                        <m:t>⋮</m:t>
                                      </m:r>
                                    </m:e>
                                  </m:mr>
                                  <m:mr>
                                    <m:e>
                                      <m:sSubSup>
                                        <m:sSubSupPr>
                                          <m:ctrlPr>
                                            <a:rPr lang="en-US" sz="2000" i="1">
                                              <a:latin typeface="Cambria Math"/>
                                              <a:ea typeface="Cambria Math"/>
                                              <a:cs typeface="Times New Roman" pitchFamily="18" charset="0"/>
                                            </a:rPr>
                                          </m:ctrlPr>
                                        </m:sSubSupPr>
                                        <m:e>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𝑣</m:t>
                                              </m:r>
                                            </m:e>
                                            <m:sub>
                                              <m:r>
                                                <a:rPr lang="en-US" sz="2000" b="0" i="1" smtClean="0">
                                                  <a:latin typeface="Cambria Math"/>
                                                  <a:ea typeface="Cambria Math"/>
                                                  <a:cs typeface="Times New Roman" pitchFamily="18" charset="0"/>
                                                </a:rPr>
                                                <m:t>2</m:t>
                                              </m:r>
                                              <m:r>
                                                <a:rPr lang="en-US" sz="2000" b="0" i="1" smtClean="0">
                                                  <a:latin typeface="Cambria Math"/>
                                                  <a:ea typeface="Cambria Math"/>
                                                  <a:cs typeface="Times New Roman" pitchFamily="18" charset="0"/>
                                                </a:rPr>
                                                <m:t>𝑡</m:t>
                                              </m:r>
                                            </m:sub>
                                          </m:sSub>
                                        </m:e>
                                        <m:sub/>
                                        <m:sup>
                                          <m:r>
                                            <a:rPr lang="en-US" sz="2000" i="1">
                                              <a:latin typeface="Cambria Math"/>
                                              <a:ea typeface="Cambria Math"/>
                                              <a:cs typeface="Times New Roman" pitchFamily="18" charset="0"/>
                                            </a:rPr>
                                            <m:t>∗</m:t>
                                          </m:r>
                                        </m:sup>
                                      </m:sSubSup>
                                    </m:e>
                                  </m:mr>
                                </m:m>
                              </m:e>
                              <m:e>
                                <m:m>
                                  <m:mPr>
                                    <m:mcs>
                                      <m:mc>
                                        <m:mcPr>
                                          <m:count m:val="2"/>
                                          <m:mcJc m:val="center"/>
                                        </m:mcPr>
                                      </m:mc>
                                    </m:mcs>
                                    <m:ctrlPr>
                                      <a:rPr lang="en-US" sz="2000" i="1" smtClean="0">
                                        <a:latin typeface="Cambria Math"/>
                                        <a:ea typeface="Cambria Math"/>
                                        <a:cs typeface="Times New Roman" pitchFamily="18" charset="0"/>
                                      </a:rPr>
                                    </m:ctrlPr>
                                  </m:mPr>
                                  <m:mr>
                                    <m:e>
                                      <m:m>
                                        <m:mPr>
                                          <m:mcs>
                                            <m:mc>
                                              <m:mcPr>
                                                <m:count m:val="1"/>
                                                <m:mcJc m:val="center"/>
                                              </m:mcPr>
                                            </m:mc>
                                          </m:mcs>
                                          <m:ctrlPr>
                                            <a:rPr lang="en-US" sz="2000" i="1" smtClean="0">
                                              <a:latin typeface="Cambria Math"/>
                                              <a:ea typeface="Cambria Math"/>
                                              <a:cs typeface="Times New Roman" pitchFamily="18" charset="0"/>
                                            </a:rPr>
                                          </m:ctrlPr>
                                        </m:mPr>
                                        <m:mr>
                                          <m:e>
                                            <m:r>
                                              <m:rPr>
                                                <m:brk m:alnAt="7"/>
                                              </m:rPr>
                                              <a:rPr lang="en-US" sz="2000" i="1" smtClean="0">
                                                <a:latin typeface="Cambria Math"/>
                                                <a:ea typeface="Cambria Math"/>
                                                <a:cs typeface="Times New Roman" pitchFamily="18" charset="0"/>
                                              </a:rPr>
                                              <m:t>⋱</m:t>
                                            </m:r>
                                          </m:e>
                                        </m:mr>
                                        <m:mr>
                                          <m:e>
                                            <m:r>
                                              <a:rPr lang="en-US" sz="2000" i="1" smtClean="0">
                                                <a:latin typeface="Cambria Math"/>
                                                <a:ea typeface="Cambria Math"/>
                                                <a:cs typeface="Times New Roman" pitchFamily="18" charset="0"/>
                                              </a:rPr>
                                              <m:t>…</m:t>
                                            </m:r>
                                          </m:e>
                                        </m:mr>
                                      </m:m>
                                    </m:e>
                                    <m:e>
                                      <m:m>
                                        <m:mPr>
                                          <m:mcs>
                                            <m:mc>
                                              <m:mcPr>
                                                <m:count m:val="1"/>
                                                <m:mcJc m:val="center"/>
                                              </m:mcPr>
                                            </m:mc>
                                          </m:mcs>
                                          <m:ctrlPr>
                                            <a:rPr lang="en-US" sz="2000" i="1" smtClean="0">
                                              <a:latin typeface="Cambria Math"/>
                                              <a:ea typeface="Cambria Math"/>
                                              <a:cs typeface="Times New Roman" pitchFamily="18" charset="0"/>
                                            </a:rPr>
                                          </m:ctrlPr>
                                        </m:mPr>
                                        <m:mr>
                                          <m:e>
                                            <m:r>
                                              <m:rPr>
                                                <m:brk m:alnAt="7"/>
                                              </m:rPr>
                                              <a:rPr lang="en-US" sz="2000" i="1" smtClean="0">
                                                <a:latin typeface="Cambria Math"/>
                                                <a:ea typeface="Cambria Math"/>
                                                <a:cs typeface="Times New Roman" pitchFamily="18" charset="0"/>
                                              </a:rPr>
                                              <m:t>⋮</m:t>
                                            </m:r>
                                          </m:e>
                                        </m:mr>
                                        <m:mr>
                                          <m:e>
                                            <m:sSubSup>
                                              <m:sSubSupPr>
                                                <m:ctrlPr>
                                                  <a:rPr lang="en-US" sz="2000" i="1">
                                                    <a:latin typeface="Cambria Math"/>
                                                    <a:ea typeface="Cambria Math"/>
                                                    <a:cs typeface="Times New Roman" pitchFamily="18" charset="0"/>
                                                  </a:rPr>
                                                </m:ctrlPr>
                                              </m:sSubSupPr>
                                              <m:e>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𝑣</m:t>
                                                    </m:r>
                                                  </m:e>
                                                  <m:sub>
                                                    <m:r>
                                                      <a:rPr lang="en-US" sz="2000" b="0" i="1" smtClean="0">
                                                        <a:latin typeface="Cambria Math"/>
                                                        <a:ea typeface="Cambria Math"/>
                                                        <a:cs typeface="Times New Roman" pitchFamily="18" charset="0"/>
                                                      </a:rPr>
                                                      <m:t>𝑡𝑡</m:t>
                                                    </m:r>
                                                  </m:sub>
                                                </m:sSub>
                                              </m:e>
                                              <m:sub/>
                                              <m:sup>
                                                <m:r>
                                                  <a:rPr lang="en-US" sz="2000" i="1">
                                                    <a:latin typeface="Cambria Math"/>
                                                    <a:ea typeface="Cambria Math"/>
                                                    <a:cs typeface="Times New Roman" pitchFamily="18" charset="0"/>
                                                  </a:rPr>
                                                  <m:t>∗</m:t>
                                                </m:r>
                                              </m:sup>
                                            </m:sSubSup>
                                          </m:e>
                                        </m:mr>
                                      </m:m>
                                    </m:e>
                                  </m:mr>
                                </m:m>
                              </m:e>
                            </m:mr>
                          </m:m>
                        </m:e>
                      </m:d>
                    </m:oMath>
                  </m:oMathPara>
                </a14:m>
                <a:endParaRPr lang="en-US"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r>
                        <a:rPr lang="en-IN" sz="2000" i="1" smtClean="0">
                          <a:latin typeface="Cambria Math"/>
                          <a:ea typeface="Cambria Math"/>
                          <a:cs typeface="Times New Roman" pitchFamily="18" charset="0"/>
                        </a:rPr>
                        <m:t>𝑼</m:t>
                      </m:r>
                      <m:r>
                        <a:rPr lang="en-IN" sz="2000" i="1" smtClean="0">
                          <a:latin typeface="Cambria Math"/>
                          <a:ea typeface="Cambria Math"/>
                          <a:cs typeface="Times New Roman" pitchFamily="18" charset="0"/>
                        </a:rPr>
                        <m:t>∑</m:t>
                      </m:r>
                      <m:sSup>
                        <m:sSupPr>
                          <m:ctrlPr>
                            <a:rPr lang="en-IN" sz="2000" i="1" smtClean="0">
                              <a:latin typeface="Cambria Math"/>
                              <a:ea typeface="Cambria Math"/>
                              <a:cs typeface="Times New Roman" pitchFamily="18" charset="0"/>
                            </a:rPr>
                          </m:ctrlPr>
                        </m:sSupPr>
                        <m:e>
                          <m:r>
                            <a:rPr lang="en-IN" sz="2000" i="1" smtClean="0">
                              <a:latin typeface="Cambria Math"/>
                              <a:ea typeface="Cambria Math"/>
                              <a:cs typeface="Times New Roman" pitchFamily="18" charset="0"/>
                            </a:rPr>
                            <m:t>𝐕</m:t>
                          </m:r>
                        </m:e>
                        <m:sup>
                          <m:r>
                            <a:rPr lang="en-US" sz="2000" b="0" i="1" smtClean="0">
                              <a:latin typeface="Cambria Math"/>
                              <a:ea typeface="Cambria Math"/>
                              <a:cs typeface="Times New Roman" pitchFamily="18" charset="0"/>
                            </a:rPr>
                            <m:t>𝐻</m:t>
                          </m:r>
                        </m:sup>
                      </m:sSup>
                      <m:r>
                        <a:rPr lang="en-US" sz="2000" b="0" i="1" smtClean="0">
                          <a:latin typeface="Cambria Math"/>
                          <a:ea typeface="Cambria Math"/>
                          <a:cs typeface="Times New Roman" pitchFamily="18" charset="0"/>
                        </a:rPr>
                        <m:t>−−−−7</m:t>
                      </m:r>
                    </m:oMath>
                  </m:oMathPara>
                </a14:m>
                <a:endParaRPr lang="en-IN" sz="2000"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where the matrices </a:t>
                </a:r>
                <a:r>
                  <a:rPr lang="en-US" sz="2000" b="1" dirty="0">
                    <a:latin typeface="Times New Roman" pitchFamily="18" charset="0"/>
                    <a:cs typeface="Times New Roman" pitchFamily="18" charset="0"/>
                  </a:rPr>
                  <a:t>U, Σ, V, </a:t>
                </a:r>
                <a:r>
                  <a:rPr lang="en-US" sz="2000" dirty="0">
                    <a:latin typeface="Times New Roman" pitchFamily="18" charset="0"/>
                    <a:cs typeface="Times New Roman" pitchFamily="18" charset="0"/>
                  </a:rPr>
                  <a:t>which are </a:t>
                </a:r>
                <a:r>
                  <a:rPr lang="en-US" sz="2000" i="1" dirty="0">
                    <a:latin typeface="Times New Roman" pitchFamily="18" charset="0"/>
                    <a:cs typeface="Times New Roman" pitchFamily="18" charset="0"/>
                  </a:rPr>
                  <a:t>r × t, t × t </a:t>
                </a:r>
                <a:r>
                  <a:rPr lang="en-US" sz="2000" dirty="0">
                    <a:latin typeface="Times New Roman" pitchFamily="18" charset="0"/>
                    <a:cs typeface="Times New Roman" pitchFamily="18" charset="0"/>
                  </a:rPr>
                  <a:t>and </a:t>
                </a:r>
                <a:r>
                  <a:rPr lang="en-US" sz="2000" i="1" dirty="0">
                    <a:latin typeface="Times New Roman" pitchFamily="18" charset="0"/>
                    <a:cs typeface="Times New Roman" pitchFamily="18" charset="0"/>
                  </a:rPr>
                  <a:t>t × t </a:t>
                </a:r>
                <a:r>
                  <a:rPr lang="en-US" sz="2000" dirty="0">
                    <a:latin typeface="Times New Roman" pitchFamily="18" charset="0"/>
                    <a:cs typeface="Times New Roman" pitchFamily="18" charset="0"/>
                  </a:rPr>
                  <a:t>dimensional respectively, satisfy important properties, which we examine next. The columns of the matrix U and V are </a:t>
                </a:r>
                <a:r>
                  <a:rPr lang="en-US" sz="2000" dirty="0" smtClean="0">
                    <a:latin typeface="Times New Roman" pitchFamily="18" charset="0"/>
                    <a:cs typeface="Times New Roman" pitchFamily="18" charset="0"/>
                  </a:rPr>
                  <a:t>norm</a:t>
                </a:r>
                <a:r>
                  <a:rPr lang="en-US" sz="2000" dirty="0">
                    <a:latin typeface="Times New Roman" pitchFamily="18" charset="0"/>
                    <a:cs typeface="Times New Roman" pitchFamily="18" charset="0"/>
                  </a:rPr>
                  <a:t>, i.e., we </a:t>
                </a:r>
                <a:r>
                  <a:rPr lang="en-US" sz="2000" dirty="0" smtClean="0">
                    <a:latin typeface="Times New Roman" pitchFamily="18" charset="0"/>
                    <a:cs typeface="Times New Roman" pitchFamily="18" charset="0"/>
                  </a:rPr>
                  <a:t>have</a:t>
                </a:r>
              </a:p>
              <a:p>
                <a:pPr marL="0" indent="0" algn="just">
                  <a:buNone/>
                </a:pPr>
                <a:endParaRPr lang="en-US"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sSup>
                        <m:sSupPr>
                          <m:ctrlPr>
                            <a:rPr lang="en-IN" sz="2000" i="1" smtClean="0">
                              <a:latin typeface="Cambria Math"/>
                              <a:cs typeface="Times New Roman" pitchFamily="18" charset="0"/>
                            </a:rPr>
                          </m:ctrlPr>
                        </m:sSupPr>
                        <m:e>
                          <m:d>
                            <m:dPr>
                              <m:begChr m:val="‖"/>
                              <m:endChr m:val="‖"/>
                              <m:ctrlPr>
                                <a:rPr lang="en-IN" sz="2000" i="1" smtClean="0">
                                  <a:latin typeface="Cambria Math"/>
                                  <a:cs typeface="Times New Roman" pitchFamily="18" charset="0"/>
                                </a:rPr>
                              </m:ctrlPr>
                            </m:dPr>
                            <m:e>
                              <m:sSub>
                                <m:sSubPr>
                                  <m:ctrlPr>
                                    <a:rPr lang="en-IN" sz="2000" i="1" smtClean="0">
                                      <a:latin typeface="Cambria Math"/>
                                      <a:cs typeface="Times New Roman" pitchFamily="18" charset="0"/>
                                    </a:rPr>
                                  </m:ctrlPr>
                                </m:sSubPr>
                                <m:e>
                                  <m:r>
                                    <a:rPr lang="en-IN" sz="2000" i="1" smtClean="0">
                                      <a:latin typeface="Cambria Math"/>
                                      <a:ea typeface="Cambria Math"/>
                                      <a:cs typeface="Times New Roman" pitchFamily="18" charset="0"/>
                                    </a:rPr>
                                    <m:t>𝑼</m:t>
                                  </m:r>
                                </m:e>
                                <m:sub>
                                  <m:r>
                                    <a:rPr lang="en-US" sz="2000" b="0" i="1" smtClean="0">
                                      <a:latin typeface="Cambria Math"/>
                                      <a:cs typeface="Times New Roman" pitchFamily="18" charset="0"/>
                                    </a:rPr>
                                    <m:t>𝑖</m:t>
                                  </m:r>
                                </m:sub>
                              </m:sSub>
                            </m:e>
                          </m:d>
                        </m:e>
                        <m:sup>
                          <m:r>
                            <a:rPr lang="en-US" sz="2000" b="0" i="1" smtClean="0">
                              <a:latin typeface="Cambria Math"/>
                              <a:cs typeface="Times New Roman" pitchFamily="18" charset="0"/>
                            </a:rPr>
                            <m:t>2</m:t>
                          </m:r>
                        </m:sup>
                      </m:sSup>
                      <m:r>
                        <a:rPr lang="en-US" sz="2000" b="0" i="1" smtClean="0">
                          <a:latin typeface="Cambria Math"/>
                          <a:cs typeface="Times New Roman" pitchFamily="18" charset="0"/>
                        </a:rPr>
                        <m:t>=</m:t>
                      </m:r>
                      <m:sSup>
                        <m:sSupPr>
                          <m:ctrlPr>
                            <a:rPr lang="en-US" sz="2000" b="0" i="1" smtClean="0">
                              <a:latin typeface="Cambria Math"/>
                              <a:cs typeface="Times New Roman" pitchFamily="18" charset="0"/>
                            </a:rPr>
                          </m:ctrlPr>
                        </m:sSupPr>
                        <m:e>
                          <m:d>
                            <m:dPr>
                              <m:begChr m:val="‖"/>
                              <m:endChr m:val="‖"/>
                              <m:ctrlPr>
                                <a:rPr lang="en-US" sz="2000" b="0" i="1" smtClean="0">
                                  <a:latin typeface="Cambria Math"/>
                                  <a:cs typeface="Times New Roman" pitchFamily="18" charset="0"/>
                                </a:rPr>
                              </m:ctrlPr>
                            </m:dPr>
                            <m:e>
                              <m:sSub>
                                <m:sSubPr>
                                  <m:ctrlPr>
                                    <a:rPr lang="en-US" sz="2000" b="0" i="1" smtClean="0">
                                      <a:latin typeface="Cambria Math"/>
                                      <a:cs typeface="Times New Roman" pitchFamily="18" charset="0"/>
                                    </a:rPr>
                                  </m:ctrlPr>
                                </m:sSubPr>
                                <m:e>
                                  <m:r>
                                    <a:rPr lang="en-US" sz="2000" b="0" i="1" smtClean="0">
                                      <a:latin typeface="Cambria Math"/>
                                      <a:ea typeface="Cambria Math"/>
                                      <a:cs typeface="Times New Roman" pitchFamily="18" charset="0"/>
                                    </a:rPr>
                                    <m:t>𝑽</m:t>
                                  </m:r>
                                </m:e>
                                <m:sub>
                                  <m:r>
                                    <a:rPr lang="en-US" sz="2000" b="0" i="1" smtClean="0">
                                      <a:latin typeface="Cambria Math"/>
                                      <a:cs typeface="Times New Roman" pitchFamily="18" charset="0"/>
                                    </a:rPr>
                                    <m:t>𝑖</m:t>
                                  </m:r>
                                </m:sub>
                              </m:sSub>
                            </m:e>
                          </m:d>
                        </m:e>
                        <m:sup>
                          <m:r>
                            <a:rPr lang="en-US" sz="2000" b="0" i="1" smtClean="0">
                              <a:latin typeface="Cambria Math"/>
                              <a:cs typeface="Times New Roman" pitchFamily="18" charset="0"/>
                            </a:rPr>
                            <m:t>2</m:t>
                          </m:r>
                        </m:sup>
                      </m:sSup>
                      <m:r>
                        <a:rPr lang="en-US" sz="2000" b="0" i="1" smtClean="0">
                          <a:latin typeface="Cambria Math"/>
                          <a:cs typeface="Times New Roman" pitchFamily="18" charset="0"/>
                        </a:rPr>
                        <m:t>=1,1</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𝑖</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𝑡</m:t>
                      </m:r>
                    </m:oMath>
                  </m:oMathPara>
                </a14:m>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14299" y="847724"/>
                <a:ext cx="11749225" cy="5299075"/>
              </a:xfrm>
              <a:blipFill rotWithShape="1">
                <a:blip r:embed="rId4"/>
                <a:stretch>
                  <a:fillRect l="-571" t="-1151" r="-519"/>
                </a:stretch>
              </a:blipFill>
            </p:spPr>
            <p:txBody>
              <a:bodyPr/>
              <a:lstStyle/>
              <a:p>
                <a:r>
                  <a:rPr lang="en-IN">
                    <a:noFill/>
                  </a:rPr>
                  <a:t> </a:t>
                </a:r>
              </a:p>
            </p:txBody>
          </p:sp>
        </mc:Fallback>
      </mc:AlternateContent>
    </p:spTree>
    <p:extLst>
      <p:ext uri="{BB962C8B-B14F-4D97-AF65-F5344CB8AC3E}">
        <p14:creationId xmlns:p14="http://schemas.microsoft.com/office/powerpoint/2010/main" val="47132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0" y="-51235"/>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23/58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248797" y="911224"/>
                <a:ext cx="11614727" cy="5248275"/>
              </a:xfrm>
            </p:spPr>
            <p:txBody>
              <a:bodyPr>
                <a:normAutofit/>
              </a:bodyPr>
              <a:lstStyle/>
              <a:p>
                <a:pPr>
                  <a:buFont typeface="Wingdings" pitchFamily="2" charset="2"/>
                  <a:buChar char="Ø"/>
                </a:pPr>
                <a:r>
                  <a:rPr lang="en-US" sz="2400" dirty="0" smtClean="0">
                    <a:latin typeface="Times New Roman" pitchFamily="18" charset="0"/>
                    <a:cs typeface="Times New Roman" pitchFamily="18" charset="0"/>
                  </a:rPr>
                  <a:t>Further, the columns of matrix U and V are orthogonal, i.e.,</a:t>
                </a:r>
              </a:p>
              <a:p>
                <a:pPr marL="0" indent="0">
                  <a:buNone/>
                </a:pPr>
                <a14:m>
                  <m:oMathPara xmlns:m="http://schemas.openxmlformats.org/officeDocument/2006/math">
                    <m:oMathParaPr>
                      <m:jc m:val="centerGroup"/>
                    </m:oMathParaPr>
                    <m:oMath xmlns:m="http://schemas.openxmlformats.org/officeDocument/2006/math">
                      <m:sSubSup>
                        <m:sSubSupPr>
                          <m:ctrlPr>
                            <a:rPr lang="en-US" sz="2400" i="1" smtClean="0">
                              <a:latin typeface="Cambria Math"/>
                              <a:cs typeface="Times New Roman" pitchFamily="18" charset="0"/>
                            </a:rPr>
                          </m:ctrlPr>
                        </m:sSubSupPr>
                        <m:e>
                          <m:sSub>
                            <m:sSubPr>
                              <m:ctrlPr>
                                <a:rPr lang="en-US" sz="2400" i="1" smtClean="0">
                                  <a:latin typeface="Cambria Math"/>
                                  <a:cs typeface="Times New Roman" pitchFamily="18" charset="0"/>
                                </a:rPr>
                              </m:ctrlPr>
                            </m:sSubPr>
                            <m:e>
                              <m:r>
                                <a:rPr lang="en-US" sz="2400" i="1" smtClean="0">
                                  <a:latin typeface="Cambria Math"/>
                                  <a:ea typeface="Cambria Math"/>
                                  <a:cs typeface="Times New Roman" pitchFamily="18" charset="0"/>
                                </a:rPr>
                                <m:t>𝑼</m:t>
                              </m:r>
                            </m:e>
                            <m:sub>
                              <m:r>
                                <a:rPr lang="en-US" sz="2400" b="0" i="1" smtClean="0">
                                  <a:latin typeface="Cambria Math"/>
                                  <a:cs typeface="Times New Roman" pitchFamily="18" charset="0"/>
                                </a:rPr>
                                <m:t>𝑖</m:t>
                              </m:r>
                            </m:sub>
                          </m:sSub>
                        </m:e>
                        <m:sub/>
                        <m:sup>
                          <m:r>
                            <a:rPr lang="en-US" sz="2400" b="0" i="1" smtClean="0">
                              <a:latin typeface="Cambria Math"/>
                              <a:cs typeface="Times New Roman" pitchFamily="18" charset="0"/>
                            </a:rPr>
                            <m:t>𝐻</m:t>
                          </m:r>
                        </m:sup>
                      </m:sSubSup>
                      <m:sSub>
                        <m:sSubPr>
                          <m:ctrlPr>
                            <a:rPr lang="en-US" sz="2400" i="1" smtClean="0">
                              <a:latin typeface="Cambria Math"/>
                              <a:cs typeface="Times New Roman" pitchFamily="18" charset="0"/>
                            </a:rPr>
                          </m:ctrlPr>
                        </m:sSubPr>
                        <m:e>
                          <m:r>
                            <a:rPr lang="en-US" sz="2400" i="1" smtClean="0">
                              <a:latin typeface="Cambria Math"/>
                              <a:ea typeface="Cambria Math"/>
                              <a:cs typeface="Times New Roman" pitchFamily="18" charset="0"/>
                            </a:rPr>
                            <m:t>𝑼</m:t>
                          </m:r>
                        </m:e>
                        <m:sub>
                          <m:r>
                            <a:rPr lang="en-US" sz="2400" b="0" i="1" smtClean="0">
                              <a:latin typeface="Cambria Math"/>
                              <a:cs typeface="Times New Roman" pitchFamily="18" charset="0"/>
                            </a:rPr>
                            <m:t>𝑗</m:t>
                          </m:r>
                        </m:sub>
                      </m:sSub>
                      <m:r>
                        <a:rPr lang="en-US" sz="2400" i="1" smtClean="0">
                          <a:latin typeface="Cambria Math"/>
                          <a:ea typeface="Cambria Math"/>
                          <a:cs typeface="Times New Roman" pitchFamily="18" charset="0"/>
                        </a:rPr>
                        <m:t>=</m:t>
                      </m:r>
                      <m:sSubSup>
                        <m:sSubSupPr>
                          <m:ctrlPr>
                            <a:rPr lang="en-US" sz="2400" i="1" smtClean="0">
                              <a:latin typeface="Cambria Math"/>
                              <a:ea typeface="Cambria Math"/>
                              <a:cs typeface="Times New Roman" pitchFamily="18" charset="0"/>
                            </a:rPr>
                          </m:ctrlPr>
                        </m:sSubSupPr>
                        <m:e>
                          <m:sSub>
                            <m:sSubPr>
                              <m:ctrlPr>
                                <a:rPr lang="en-US" sz="2400" i="1" smtClean="0">
                                  <a:latin typeface="Cambria Math"/>
                                  <a:ea typeface="Cambria Math"/>
                                  <a:cs typeface="Times New Roman" pitchFamily="18" charset="0"/>
                                </a:rPr>
                              </m:ctrlPr>
                            </m:sSubPr>
                            <m:e>
                              <m:r>
                                <a:rPr lang="en-US" sz="2400" i="1" smtClean="0">
                                  <a:latin typeface="Cambria Math"/>
                                  <a:ea typeface="Cambria Math"/>
                                  <a:cs typeface="Times New Roman" pitchFamily="18" charset="0"/>
                                </a:rPr>
                                <m:t>𝑽</m:t>
                              </m:r>
                            </m:e>
                            <m:sub>
                              <m:r>
                                <a:rPr lang="en-US" sz="2400" b="0" i="1" smtClean="0">
                                  <a:latin typeface="Cambria Math"/>
                                  <a:ea typeface="Cambria Math"/>
                                  <a:cs typeface="Times New Roman" pitchFamily="18" charset="0"/>
                                </a:rPr>
                                <m:t>𝑖</m:t>
                              </m:r>
                            </m:sub>
                          </m:sSub>
                        </m:e>
                        <m:sub/>
                        <m:sup>
                          <m:r>
                            <a:rPr lang="en-US" sz="2400" b="0" i="1" smtClean="0">
                              <a:latin typeface="Cambria Math"/>
                              <a:ea typeface="Cambria Math"/>
                              <a:cs typeface="Times New Roman" pitchFamily="18" charset="0"/>
                            </a:rPr>
                            <m:t>𝐻</m:t>
                          </m:r>
                        </m:sup>
                      </m:sSubSup>
                      <m:sSub>
                        <m:sSubPr>
                          <m:ctrlPr>
                            <a:rPr lang="en-US" sz="2400" i="1" smtClean="0">
                              <a:latin typeface="Cambria Math"/>
                              <a:ea typeface="Cambria Math"/>
                              <a:cs typeface="Times New Roman" pitchFamily="18" charset="0"/>
                            </a:rPr>
                          </m:ctrlPr>
                        </m:sSubPr>
                        <m:e>
                          <m:r>
                            <a:rPr lang="en-US" sz="2400" i="1" smtClean="0">
                              <a:latin typeface="Cambria Math"/>
                              <a:ea typeface="Cambria Math"/>
                              <a:cs typeface="Times New Roman" pitchFamily="18" charset="0"/>
                            </a:rPr>
                            <m:t>𝐕</m:t>
                          </m:r>
                        </m:e>
                        <m:sub>
                          <m:r>
                            <a:rPr lang="en-US" sz="2400" b="0" i="1" smtClean="0">
                              <a:latin typeface="Cambria Math"/>
                              <a:ea typeface="Cambria Math"/>
                              <a:cs typeface="Times New Roman" pitchFamily="18" charset="0"/>
                            </a:rPr>
                            <m:t>𝑗</m:t>
                          </m:r>
                        </m:sub>
                      </m:sSub>
                      <m:r>
                        <a:rPr lang="en-US" sz="2400" b="0" i="1" smtClean="0">
                          <a:latin typeface="Cambria Math"/>
                          <a:ea typeface="Cambria Math"/>
                          <a:cs typeface="Times New Roman" pitchFamily="18" charset="0"/>
                        </a:rPr>
                        <m:t>=0,</m:t>
                      </m:r>
                      <m:r>
                        <a:rPr lang="en-US" sz="2400" b="0" i="1" smtClean="0">
                          <a:latin typeface="Cambria Math"/>
                          <a:ea typeface="Cambria Math"/>
                          <a:cs typeface="Times New Roman" pitchFamily="18" charset="0"/>
                        </a:rPr>
                        <m:t>𝑖</m:t>
                      </m:r>
                      <m:r>
                        <a:rPr lang="en-US" sz="2400" b="0" i="1" smtClean="0">
                          <a:latin typeface="Cambria Math"/>
                          <a:ea typeface="Cambria Math"/>
                          <a:cs typeface="Times New Roman" pitchFamily="18" charset="0"/>
                        </a:rPr>
                        <m:t>≠</m:t>
                      </m:r>
                      <m:r>
                        <a:rPr lang="en-US" sz="2400" b="0" i="1" smtClean="0">
                          <a:latin typeface="Cambria Math"/>
                          <a:ea typeface="Cambria Math"/>
                          <a:cs typeface="Times New Roman" pitchFamily="18" charset="0"/>
                        </a:rPr>
                        <m:t>𝑗</m:t>
                      </m:r>
                      <m:r>
                        <a:rPr lang="en-US" sz="2400" b="0" i="1" smtClean="0">
                          <a:latin typeface="Cambria Math"/>
                          <a:ea typeface="Cambria Math"/>
                          <a:cs typeface="Times New Roman" pitchFamily="18" charset="0"/>
                        </a:rPr>
                        <m:t>,1≤</m:t>
                      </m:r>
                      <m:r>
                        <a:rPr lang="en-US" sz="2400" b="0" i="1" smtClean="0">
                          <a:latin typeface="Cambria Math"/>
                          <a:ea typeface="Cambria Math"/>
                          <a:cs typeface="Times New Roman" pitchFamily="18" charset="0"/>
                        </a:rPr>
                        <m:t>𝑖</m:t>
                      </m:r>
                      <m:r>
                        <a:rPr lang="en-US" sz="2400" b="0" i="1" smtClean="0">
                          <a:latin typeface="Cambria Math"/>
                          <a:ea typeface="Cambria Math"/>
                          <a:cs typeface="Times New Roman" pitchFamily="18" charset="0"/>
                        </a:rPr>
                        <m:t>,</m:t>
                      </m:r>
                      <m:r>
                        <a:rPr lang="en-US" sz="2400" b="0" i="1" smtClean="0">
                          <a:latin typeface="Cambria Math"/>
                          <a:ea typeface="Cambria Math"/>
                          <a:cs typeface="Times New Roman" pitchFamily="18" charset="0"/>
                        </a:rPr>
                        <m:t>𝑗</m:t>
                      </m:r>
                      <m:r>
                        <a:rPr lang="en-US" sz="2400" b="0" i="1" smtClean="0">
                          <a:latin typeface="Cambria Math"/>
                          <a:ea typeface="Cambria Math"/>
                          <a:cs typeface="Times New Roman" pitchFamily="18" charset="0"/>
                        </a:rPr>
                        <m:t>≤</m:t>
                      </m:r>
                      <m:r>
                        <a:rPr lang="en-US" sz="2400" b="0" i="1" smtClean="0">
                          <a:latin typeface="Cambria Math"/>
                          <a:ea typeface="Cambria Math"/>
                          <a:cs typeface="Times New Roman" pitchFamily="18" charset="0"/>
                        </a:rPr>
                        <m:t>𝑡</m:t>
                      </m:r>
                    </m:oMath>
                  </m:oMathPara>
                </a14:m>
                <a:endParaRPr lang="en-US" sz="2400" dirty="0" smtClean="0">
                  <a:latin typeface="Times New Roman" pitchFamily="18" charset="0"/>
                  <a:cs typeface="Times New Roman" pitchFamily="18" charset="0"/>
                </a:endParaRPr>
              </a:p>
              <a:p>
                <a:pPr marL="0" indent="0" algn="just">
                  <a:buNone/>
                </a:pPr>
                <a:r>
                  <a:rPr lang="en-US" sz="2400" dirty="0">
                    <a:latin typeface="Times New Roman" pitchFamily="18" charset="0"/>
                    <a:cs typeface="Times New Roman" pitchFamily="18" charset="0"/>
                  </a:rPr>
                  <a:t>Thus, the columns of matrices </a:t>
                </a:r>
                <a:r>
                  <a:rPr lang="en-US" sz="2400" b="1" dirty="0">
                    <a:latin typeface="Times New Roman" pitchFamily="18" charset="0"/>
                    <a:cs typeface="Times New Roman" pitchFamily="18" charset="0"/>
                  </a:rPr>
                  <a:t>U</a:t>
                </a:r>
                <a:r>
                  <a:rPr lang="en-US" sz="2400" dirty="0">
                    <a:latin typeface="Times New Roman" pitchFamily="18" charset="0"/>
                    <a:cs typeface="Times New Roman" pitchFamily="18" charset="0"/>
                  </a:rPr>
                  <a:t> and </a:t>
                </a:r>
                <a:r>
                  <a:rPr lang="en-US" sz="2400" b="1" dirty="0">
                    <a:latin typeface="Times New Roman" pitchFamily="18" charset="0"/>
                    <a:cs typeface="Times New Roman" pitchFamily="18" charset="0"/>
                  </a:rPr>
                  <a:t>V</a:t>
                </a:r>
                <a:r>
                  <a:rPr lang="en-US" sz="2400" dirty="0">
                    <a:latin typeface="Times New Roman" pitchFamily="18" charset="0"/>
                    <a:cs typeface="Times New Roman" pitchFamily="18" charset="0"/>
                  </a:rPr>
                  <a:t> are orthonormal. As a result, the </a:t>
                </a:r>
                <a:r>
                  <a:rPr lang="en-US" sz="2400" i="1" dirty="0">
                    <a:latin typeface="Times New Roman" pitchFamily="18" charset="0"/>
                    <a:cs typeface="Times New Roman" pitchFamily="18" charset="0"/>
                  </a:rPr>
                  <a:t>t × t </a:t>
                </a:r>
                <a:r>
                  <a:rPr lang="en-US" sz="2400" dirty="0">
                    <a:latin typeface="Times New Roman" pitchFamily="18" charset="0"/>
                    <a:cs typeface="Times New Roman" pitchFamily="18" charset="0"/>
                  </a:rPr>
                  <a:t>dimensional square matrix </a:t>
                </a:r>
                <a:r>
                  <a:rPr lang="en-US" sz="2400" b="1" dirty="0">
                    <a:latin typeface="Times New Roman" pitchFamily="18" charset="0"/>
                    <a:cs typeface="Times New Roman" pitchFamily="18" charset="0"/>
                  </a:rPr>
                  <a:t>V</a:t>
                </a:r>
                <a:r>
                  <a:rPr lang="en-US" sz="2400" dirty="0">
                    <a:latin typeface="Times New Roman" pitchFamily="18" charset="0"/>
                    <a:cs typeface="Times New Roman" pitchFamily="18" charset="0"/>
                  </a:rPr>
                  <a:t> is unitary, i.e.,</a:t>
                </a:r>
                <a:endParaRPr lang="en-US" sz="24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sSup>
                        <m:sSupPr>
                          <m:ctrlPr>
                            <a:rPr lang="en-US" sz="2400" i="1" smtClean="0">
                              <a:latin typeface="Cambria Math"/>
                              <a:cs typeface="Times New Roman" pitchFamily="18" charset="0"/>
                            </a:rPr>
                          </m:ctrlPr>
                        </m:sSupPr>
                        <m:e>
                          <m:r>
                            <a:rPr lang="en-US" sz="2400" i="1" smtClean="0">
                              <a:latin typeface="Cambria Math"/>
                              <a:ea typeface="Cambria Math"/>
                              <a:cs typeface="Times New Roman" pitchFamily="18" charset="0"/>
                            </a:rPr>
                            <m:t>𝐕</m:t>
                          </m:r>
                        </m:e>
                        <m:sup>
                          <m:r>
                            <a:rPr lang="en-US" sz="2400" b="0" i="1" smtClean="0">
                              <a:latin typeface="Cambria Math"/>
                              <a:cs typeface="Times New Roman" pitchFamily="18" charset="0"/>
                            </a:rPr>
                            <m:t>𝐻</m:t>
                          </m:r>
                        </m:sup>
                      </m:sSup>
                      <m:r>
                        <a:rPr lang="en-US" sz="2400" i="1" smtClean="0">
                          <a:latin typeface="Cambria Math"/>
                          <a:ea typeface="Cambria Math"/>
                          <a:cs typeface="Times New Roman" pitchFamily="18" charset="0"/>
                        </a:rPr>
                        <m:t>𝐕</m:t>
                      </m:r>
                      <m:r>
                        <a:rPr lang="en-US" sz="2400" i="1" smtClean="0">
                          <a:latin typeface="Cambria Math"/>
                          <a:ea typeface="Cambria Math"/>
                          <a:cs typeface="Times New Roman" pitchFamily="18" charset="0"/>
                        </a:rPr>
                        <m:t>=</m:t>
                      </m:r>
                      <m:sSup>
                        <m:sSupPr>
                          <m:ctrlPr>
                            <a:rPr lang="en-US" sz="2400" i="1" smtClean="0">
                              <a:latin typeface="Cambria Math"/>
                              <a:ea typeface="Cambria Math"/>
                              <a:cs typeface="Times New Roman" pitchFamily="18" charset="0"/>
                            </a:rPr>
                          </m:ctrlPr>
                        </m:sSupPr>
                        <m:e>
                          <m:r>
                            <a:rPr lang="en-US" sz="2400" i="1" smtClean="0">
                              <a:latin typeface="Cambria Math"/>
                              <a:ea typeface="Cambria Math"/>
                              <a:cs typeface="Times New Roman" pitchFamily="18" charset="0"/>
                            </a:rPr>
                            <m:t>𝐕</m:t>
                          </m:r>
                        </m:e>
                        <m:sup>
                          <m:r>
                            <a:rPr lang="en-US" sz="2400" b="0" i="1" smtClean="0">
                              <a:latin typeface="Cambria Math"/>
                              <a:ea typeface="Cambria Math"/>
                              <a:cs typeface="Times New Roman" pitchFamily="18" charset="0"/>
                            </a:rPr>
                            <m:t>𝐻</m:t>
                          </m:r>
                        </m:sup>
                      </m:sSup>
                      <m:r>
                        <a:rPr lang="en-US" sz="2400" i="1" smtClean="0">
                          <a:latin typeface="Cambria Math"/>
                          <a:ea typeface="Cambria Math"/>
                          <a:cs typeface="Times New Roman" pitchFamily="18" charset="0"/>
                        </a:rPr>
                        <m:t>𝐕</m:t>
                      </m:r>
                      <m:r>
                        <a:rPr lang="en-US" sz="2400" i="1" smtClean="0">
                          <a:latin typeface="Cambria Math"/>
                          <a:ea typeface="Cambria Math"/>
                          <a:cs typeface="Times New Roman" pitchFamily="18" charset="0"/>
                        </a:rPr>
                        <m:t>=</m:t>
                      </m:r>
                      <m:sSub>
                        <m:sSubPr>
                          <m:ctrlPr>
                            <a:rPr lang="en-US" sz="2400" i="1" smtClean="0">
                              <a:latin typeface="Cambria Math"/>
                              <a:ea typeface="Cambria Math"/>
                              <a:cs typeface="Times New Roman" pitchFamily="18" charset="0"/>
                            </a:rPr>
                          </m:ctrlPr>
                        </m:sSubPr>
                        <m:e>
                          <m:r>
                            <a:rPr lang="en-US" sz="2400" i="1" smtClean="0">
                              <a:latin typeface="Cambria Math"/>
                              <a:ea typeface="Cambria Math"/>
                              <a:cs typeface="Times New Roman" pitchFamily="18" charset="0"/>
                            </a:rPr>
                            <m:t>𝑰</m:t>
                          </m:r>
                        </m:e>
                        <m:sub>
                          <m:r>
                            <a:rPr lang="en-US" sz="2400" b="0" i="1" smtClean="0">
                              <a:latin typeface="Cambria Math"/>
                              <a:ea typeface="Cambria Math"/>
                              <a:cs typeface="Times New Roman" pitchFamily="18" charset="0"/>
                            </a:rPr>
                            <m:t>𝑡</m:t>
                          </m:r>
                        </m:sub>
                      </m:sSub>
                    </m:oMath>
                  </m:oMathPara>
                </a14:m>
                <a:endParaRPr lang="en-US" sz="2400" dirty="0" smtClean="0">
                  <a:latin typeface="Times New Roman" pitchFamily="18" charset="0"/>
                  <a:cs typeface="Times New Roman" pitchFamily="18" charset="0"/>
                </a:endParaRPr>
              </a:p>
              <a:p>
                <a:pPr marL="0" indent="0" algn="just">
                  <a:buNone/>
                </a:pPr>
                <a:r>
                  <a:rPr lang="en-US" sz="2400" dirty="0">
                    <a:latin typeface="Times New Roman" pitchFamily="18" charset="0"/>
                    <a:cs typeface="Times New Roman" pitchFamily="18" charset="0"/>
                  </a:rPr>
                  <a:t>Otherwise, </a:t>
                </a:r>
                <a:r>
                  <a:rPr lang="en-US" sz="2400" b="1" dirty="0">
                    <a:latin typeface="Times New Roman" pitchFamily="18" charset="0"/>
                    <a:cs typeface="Times New Roman" pitchFamily="18" charset="0"/>
                  </a:rPr>
                  <a:t>U</a:t>
                </a:r>
                <a:r>
                  <a:rPr lang="en-US" sz="2400" dirty="0">
                    <a:latin typeface="Times New Roman" pitchFamily="18" charset="0"/>
                    <a:cs typeface="Times New Roman" pitchFamily="18" charset="0"/>
                  </a:rPr>
                  <a:t> simply satisfies the </a:t>
                </a:r>
                <a:r>
                  <a:rPr lang="en-US" sz="2400" dirty="0" smtClean="0">
                    <a:latin typeface="Times New Roman" pitchFamily="18" charset="0"/>
                    <a:cs typeface="Times New Roman" pitchFamily="18" charset="0"/>
                  </a:rPr>
                  <a:t>relation</a:t>
                </a:r>
                <a14:m>
                  <m:oMath xmlns:m="http://schemas.openxmlformats.org/officeDocument/2006/math">
                    <m:sSup>
                      <m:sSupPr>
                        <m:ctrlPr>
                          <a:rPr lang="en-US" sz="2400" i="1" smtClean="0">
                            <a:latin typeface="Cambria Math"/>
                            <a:cs typeface="Times New Roman" pitchFamily="18" charset="0"/>
                          </a:rPr>
                        </m:ctrlPr>
                      </m:sSupPr>
                      <m:e>
                        <m:r>
                          <a:rPr lang="en-US" sz="2400" i="1" smtClean="0">
                            <a:latin typeface="Cambria Math"/>
                            <a:ea typeface="Cambria Math"/>
                            <a:cs typeface="Times New Roman" pitchFamily="18" charset="0"/>
                          </a:rPr>
                          <m:t>𝑼</m:t>
                        </m:r>
                      </m:e>
                      <m:sup>
                        <m:r>
                          <a:rPr lang="en-US" sz="2400" b="0" i="1" smtClean="0">
                            <a:latin typeface="Cambria Math"/>
                            <a:cs typeface="Times New Roman" pitchFamily="18" charset="0"/>
                          </a:rPr>
                          <m:t>𝐻</m:t>
                        </m:r>
                      </m:sup>
                    </m:sSup>
                    <m:r>
                      <a:rPr lang="en-US" sz="2400" i="1" smtClean="0">
                        <a:latin typeface="Cambria Math"/>
                        <a:ea typeface="Cambria Math"/>
                        <a:cs typeface="Times New Roman" pitchFamily="18" charset="0"/>
                      </a:rPr>
                      <m:t>𝑼</m:t>
                    </m:r>
                    <m:r>
                      <a:rPr lang="en-US" sz="2400" i="1" smtClean="0">
                        <a:latin typeface="Cambria Math"/>
                        <a:ea typeface="Cambria Math"/>
                        <a:cs typeface="Times New Roman" pitchFamily="18" charset="0"/>
                      </a:rPr>
                      <m:t>=</m:t>
                    </m:r>
                    <m:sSub>
                      <m:sSubPr>
                        <m:ctrlPr>
                          <a:rPr lang="en-US" sz="2400" i="1" smtClean="0">
                            <a:latin typeface="Cambria Math"/>
                            <a:ea typeface="Cambria Math"/>
                            <a:cs typeface="Times New Roman" pitchFamily="18" charset="0"/>
                          </a:rPr>
                        </m:ctrlPr>
                      </m:sSubPr>
                      <m:e>
                        <m:r>
                          <a:rPr lang="en-US" sz="2400" i="1" smtClean="0">
                            <a:latin typeface="Cambria Math"/>
                            <a:ea typeface="Cambria Math"/>
                            <a:cs typeface="Times New Roman" pitchFamily="18" charset="0"/>
                          </a:rPr>
                          <m:t>𝑰</m:t>
                        </m:r>
                      </m:e>
                      <m:sub>
                        <m:r>
                          <a:rPr lang="en-US" sz="2400" b="0" i="1" smtClean="0">
                            <a:latin typeface="Cambria Math"/>
                            <a:ea typeface="Cambria Math"/>
                            <a:cs typeface="Times New Roman" pitchFamily="18" charset="0"/>
                          </a:rPr>
                          <m:t>𝑡</m:t>
                        </m:r>
                      </m:sub>
                    </m:sSub>
                  </m:oMath>
                </a14:m>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Further, the quantities </a:t>
                </a:r>
                <a14:m>
                  <m:oMath xmlns:m="http://schemas.openxmlformats.org/officeDocument/2006/math">
                    <m:sSub>
                      <m:sSubPr>
                        <m:ctrlPr>
                          <a:rPr lang="en-US" sz="2400" i="1" smtClean="0">
                            <a:latin typeface="Cambria Math"/>
                            <a:cs typeface="Times New Roman" pitchFamily="18" charset="0"/>
                          </a:rPr>
                        </m:ctrlPr>
                      </m:sSubPr>
                      <m:e>
                        <m:r>
                          <a:rPr lang="en-US" sz="2400" i="1" smtClean="0">
                            <a:latin typeface="Cambria Math"/>
                            <a:ea typeface="Cambria Math"/>
                            <a:cs typeface="Times New Roman" pitchFamily="18" charset="0"/>
                          </a:rPr>
                          <m:t>𝜎</m:t>
                        </m:r>
                      </m:e>
                      <m:sub>
                        <m:r>
                          <a:rPr lang="en-US" sz="2400" b="0" i="1" smtClean="0">
                            <a:latin typeface="Cambria Math"/>
                            <a:cs typeface="Times New Roman" pitchFamily="18" charset="0"/>
                          </a:rPr>
                          <m:t>1</m:t>
                        </m:r>
                      </m:sub>
                    </m:sSub>
                    <m:r>
                      <a:rPr lang="en-US" sz="2400" b="0" i="1" smtClean="0">
                        <a:latin typeface="Cambria Math"/>
                        <a:cs typeface="Times New Roman" pitchFamily="18" charset="0"/>
                      </a:rPr>
                      <m:t>,</m:t>
                    </m:r>
                    <m:sSub>
                      <m:sSubPr>
                        <m:ctrlPr>
                          <a:rPr lang="en-US" sz="2400" b="0" i="1" smtClean="0">
                            <a:latin typeface="Cambria Math"/>
                            <a:cs typeface="Times New Roman" pitchFamily="18" charset="0"/>
                          </a:rPr>
                        </m:ctrlPr>
                      </m:sSubPr>
                      <m:e>
                        <m:r>
                          <a:rPr lang="en-US" sz="2400" b="0" i="1" smtClean="0">
                            <a:latin typeface="Cambria Math"/>
                            <a:ea typeface="Cambria Math"/>
                            <a:cs typeface="Times New Roman" pitchFamily="18" charset="0"/>
                          </a:rPr>
                          <m:t>𝜎</m:t>
                        </m:r>
                      </m:e>
                      <m:sub>
                        <m:r>
                          <a:rPr lang="en-US" sz="2400" b="0" i="1" smtClean="0">
                            <a:latin typeface="Cambria Math"/>
                            <a:cs typeface="Times New Roman" pitchFamily="18" charset="0"/>
                          </a:rPr>
                          <m:t>2</m:t>
                        </m:r>
                      </m:sub>
                    </m:sSub>
                    <m:r>
                      <a:rPr lang="en-US" sz="2400" b="0" i="1" smtClean="0">
                        <a:latin typeface="Cambria Math"/>
                        <a:cs typeface="Times New Roman" pitchFamily="18" charset="0"/>
                      </a:rPr>
                      <m:t>…</m:t>
                    </m:r>
                    <m:sSub>
                      <m:sSubPr>
                        <m:ctrlPr>
                          <a:rPr lang="en-US" sz="2400" b="0" i="1" smtClean="0">
                            <a:latin typeface="Cambria Math"/>
                            <a:cs typeface="Times New Roman" pitchFamily="18" charset="0"/>
                          </a:rPr>
                        </m:ctrlPr>
                      </m:sSubPr>
                      <m:e>
                        <m:r>
                          <a:rPr lang="en-US" sz="2400" b="0" i="1" smtClean="0">
                            <a:latin typeface="Cambria Math"/>
                            <a:ea typeface="Cambria Math"/>
                            <a:cs typeface="Times New Roman" pitchFamily="18" charset="0"/>
                          </a:rPr>
                          <m:t>𝜎</m:t>
                        </m:r>
                      </m:e>
                      <m:sub>
                        <m:r>
                          <a:rPr lang="en-US" sz="2400" b="0" i="1" smtClean="0">
                            <a:latin typeface="Cambria Math"/>
                            <a:cs typeface="Times New Roman" pitchFamily="18" charset="0"/>
                          </a:rPr>
                          <m:t>𝑡</m:t>
                        </m:r>
                      </m:sub>
                    </m:sSub>
                    <m:r>
                      <a:rPr lang="en-US" sz="2400" b="0" i="1" smtClean="0">
                        <a:latin typeface="Cambria Math"/>
                        <a:cs typeface="Times New Roman" pitchFamily="18" charset="0"/>
                      </a:rPr>
                      <m:t> </m:t>
                    </m:r>
                  </m:oMath>
                </a14:m>
                <a:r>
                  <a:rPr lang="en-US" sz="2400" dirty="0" smtClean="0">
                    <a:latin typeface="Times New Roman" pitchFamily="18" charset="0"/>
                    <a:cs typeface="Times New Roman" pitchFamily="18" charset="0"/>
                  </a:rPr>
                  <a:t>are </a:t>
                </a:r>
                <a:r>
                  <a:rPr lang="en-US" sz="2400" dirty="0">
                    <a:latin typeface="Times New Roman" pitchFamily="18" charset="0"/>
                    <a:cs typeface="Times New Roman" pitchFamily="18" charset="0"/>
                  </a:rPr>
                  <a:t>known as the singular values of the matrix </a:t>
                </a:r>
                <a:r>
                  <a:rPr lang="en-US" sz="2400" b="1" dirty="0">
                    <a:latin typeface="Times New Roman" pitchFamily="18" charset="0"/>
                    <a:cs typeface="Times New Roman" pitchFamily="18" charset="0"/>
                  </a:rPr>
                  <a:t>Σ</a:t>
                </a:r>
                <a:r>
                  <a:rPr lang="en-US" sz="2400" dirty="0">
                    <a:latin typeface="Times New Roman" pitchFamily="18" charset="0"/>
                    <a:cs typeface="Times New Roman" pitchFamily="18" charset="0"/>
                  </a:rPr>
                  <a:t>. These singular values are non-negative and </a:t>
                </a:r>
                <a:r>
                  <a:rPr lang="en-US" sz="2400" i="1" dirty="0">
                    <a:latin typeface="Times New Roman" pitchFamily="18" charset="0"/>
                    <a:cs typeface="Times New Roman" pitchFamily="18" charset="0"/>
                  </a:rPr>
                  <a:t>ordered</a:t>
                </a:r>
                <a:r>
                  <a:rPr lang="en-US" sz="2400" dirty="0">
                    <a:latin typeface="Times New Roman" pitchFamily="18" charset="0"/>
                    <a:cs typeface="Times New Roman" pitchFamily="18" charset="0"/>
                  </a:rPr>
                  <a:t>, i.e., each </a:t>
                </a:r>
                <a14:m>
                  <m:oMath xmlns:m="http://schemas.openxmlformats.org/officeDocument/2006/math">
                    <m:sSub>
                      <m:sSubPr>
                        <m:ctrlPr>
                          <a:rPr lang="en-US" sz="2400" i="1" smtClean="0">
                            <a:latin typeface="Cambria Math"/>
                            <a:cs typeface="Times New Roman" pitchFamily="18" charset="0"/>
                          </a:rPr>
                        </m:ctrlPr>
                      </m:sSubPr>
                      <m:e>
                        <m:r>
                          <a:rPr lang="en-US" sz="2400" i="1" smtClean="0">
                            <a:latin typeface="Cambria Math"/>
                            <a:ea typeface="Cambria Math"/>
                            <a:cs typeface="Times New Roman" pitchFamily="18" charset="0"/>
                          </a:rPr>
                          <m:t>𝜎</m:t>
                        </m:r>
                      </m:e>
                      <m:sub>
                        <m:r>
                          <a:rPr lang="en-US" sz="2400" b="0" i="1" smtClean="0">
                            <a:latin typeface="Cambria Math"/>
                            <a:cs typeface="Times New Roman" pitchFamily="18" charset="0"/>
                          </a:rPr>
                          <m:t>𝑖</m:t>
                        </m:r>
                      </m:sub>
                    </m:sSub>
                    <m:r>
                      <a:rPr lang="en-US" sz="2400" i="1" smtClean="0">
                        <a:latin typeface="Cambria Math"/>
                        <a:ea typeface="Cambria Math"/>
                        <a:cs typeface="Times New Roman" pitchFamily="18" charset="0"/>
                      </a:rPr>
                      <m:t>≥</m:t>
                    </m:r>
                    <m:r>
                      <a:rPr lang="en-US" sz="2400" b="0" i="1" smtClean="0">
                        <a:latin typeface="Cambria Math"/>
                        <a:ea typeface="Cambria Math"/>
                        <a:cs typeface="Times New Roman" pitchFamily="18" charset="0"/>
                      </a:rPr>
                      <m:t>0 </m:t>
                    </m:r>
                  </m:oMath>
                </a14:m>
                <a:r>
                  <a:rPr lang="en-US" sz="2400" dirty="0" smtClean="0">
                    <a:latin typeface="Times New Roman" pitchFamily="18" charset="0"/>
                    <a:cs typeface="Times New Roman" pitchFamily="18" charset="0"/>
                  </a:rPr>
                  <a:t>and </a:t>
                </a:r>
              </a:p>
              <a:p>
                <a:pPr marL="0" indent="0" algn="just">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a:cs typeface="Times New Roman" pitchFamily="18" charset="0"/>
                            </a:rPr>
                          </m:ctrlPr>
                        </m:sSubPr>
                        <m:e>
                          <m:r>
                            <a:rPr lang="en-US" sz="2400" i="1" smtClean="0">
                              <a:latin typeface="Cambria Math"/>
                              <a:ea typeface="Cambria Math"/>
                              <a:cs typeface="Times New Roman" pitchFamily="18" charset="0"/>
                            </a:rPr>
                            <m:t>𝜎</m:t>
                          </m:r>
                        </m:e>
                        <m:sub>
                          <m:r>
                            <a:rPr lang="en-US" sz="2400" b="0" i="1" smtClean="0">
                              <a:latin typeface="Cambria Math"/>
                              <a:cs typeface="Times New Roman" pitchFamily="18" charset="0"/>
                            </a:rPr>
                            <m:t>1</m:t>
                          </m:r>
                        </m:sub>
                      </m:sSub>
                      <m:r>
                        <a:rPr lang="en-US" sz="2400" i="1" smtClean="0">
                          <a:latin typeface="Cambria Math"/>
                          <a:ea typeface="Cambria Math"/>
                          <a:cs typeface="Times New Roman" pitchFamily="18" charset="0"/>
                        </a:rPr>
                        <m:t>≥</m:t>
                      </m:r>
                      <m:sSub>
                        <m:sSubPr>
                          <m:ctrlPr>
                            <a:rPr lang="en-US" sz="2400" i="1" smtClean="0">
                              <a:latin typeface="Cambria Math"/>
                              <a:ea typeface="Cambria Math"/>
                              <a:cs typeface="Times New Roman" pitchFamily="18" charset="0"/>
                            </a:rPr>
                          </m:ctrlPr>
                        </m:sSubPr>
                        <m:e>
                          <m:r>
                            <a:rPr lang="en-US" sz="2400" i="1" smtClean="0">
                              <a:latin typeface="Cambria Math"/>
                              <a:ea typeface="Cambria Math"/>
                              <a:cs typeface="Times New Roman" pitchFamily="18" charset="0"/>
                            </a:rPr>
                            <m:t>𝜎</m:t>
                          </m:r>
                        </m:e>
                        <m:sub>
                          <m:r>
                            <a:rPr lang="en-US" sz="2400" b="0" i="1" smtClean="0">
                              <a:latin typeface="Cambria Math"/>
                              <a:ea typeface="Cambria Math"/>
                              <a:cs typeface="Times New Roman" pitchFamily="18" charset="0"/>
                            </a:rPr>
                            <m:t>2</m:t>
                          </m:r>
                        </m:sub>
                      </m:sSub>
                      <m:r>
                        <a:rPr lang="en-US" sz="2400" i="1" smtClean="0">
                          <a:latin typeface="Cambria Math"/>
                          <a:ea typeface="Cambria Math"/>
                          <a:cs typeface="Times New Roman" pitchFamily="18" charset="0"/>
                        </a:rPr>
                        <m:t>≥…</m:t>
                      </m:r>
                      <m:sSub>
                        <m:sSubPr>
                          <m:ctrlPr>
                            <a:rPr lang="en-US" sz="2400" i="1" smtClean="0">
                              <a:latin typeface="Cambria Math"/>
                              <a:ea typeface="Cambria Math"/>
                              <a:cs typeface="Times New Roman" pitchFamily="18" charset="0"/>
                            </a:rPr>
                          </m:ctrlPr>
                        </m:sSubPr>
                        <m:e>
                          <m:r>
                            <a:rPr lang="en-US" sz="2400" i="1" smtClean="0">
                              <a:latin typeface="Cambria Math"/>
                              <a:ea typeface="Cambria Math"/>
                              <a:cs typeface="Times New Roman" pitchFamily="18" charset="0"/>
                            </a:rPr>
                            <m:t>𝜎</m:t>
                          </m:r>
                        </m:e>
                        <m:sub>
                          <m:r>
                            <a:rPr lang="en-US" sz="2400" b="0" i="1" smtClean="0">
                              <a:latin typeface="Cambria Math"/>
                              <a:ea typeface="Cambria Math"/>
                              <a:cs typeface="Times New Roman" pitchFamily="18" charset="0"/>
                            </a:rPr>
                            <m:t>𝑡</m:t>
                          </m:r>
                        </m:sub>
                      </m:sSub>
                    </m:oMath>
                  </m:oMathPara>
                </a14:m>
                <a:endParaRPr lang="en-US" sz="2400" dirty="0" smtClean="0">
                  <a:latin typeface="Times New Roman" pitchFamily="18" charset="0"/>
                  <a:ea typeface="Cambria Math"/>
                  <a:cs typeface="Times New Roman" pitchFamily="18" charset="0"/>
                </a:endParaRPr>
              </a:p>
              <a:p>
                <a:pPr marL="0" indent="0" algn="just">
                  <a:buNone/>
                </a:pPr>
                <a:r>
                  <a:rPr lang="en-US" sz="2400" dirty="0">
                    <a:latin typeface="Times New Roman" pitchFamily="18" charset="0"/>
                    <a:cs typeface="Times New Roman" pitchFamily="18" charset="0"/>
                  </a:rPr>
                  <a:t>Finally, an important property of the singular values is that the number of nonzero singular values is equal to the rank of the matrix </a:t>
                </a:r>
                <a:r>
                  <a:rPr lang="en-US" sz="2400" b="1" dirty="0">
                    <a:latin typeface="Times New Roman" pitchFamily="18" charset="0"/>
                    <a:cs typeface="Times New Roman" pitchFamily="18" charset="0"/>
                  </a:rPr>
                  <a:t>H</a:t>
                </a:r>
                <a:r>
                  <a:rPr lang="en-US" sz="2400" dirty="0">
                    <a:latin typeface="Times New Roman" pitchFamily="18" charset="0"/>
                    <a:cs typeface="Times New Roman" pitchFamily="18" charset="0"/>
                  </a:rPr>
                  <a:t>. </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248797" y="911224"/>
                <a:ext cx="11614727" cy="5248275"/>
              </a:xfrm>
              <a:blipFill rotWithShape="1">
                <a:blip r:embed="rId4"/>
                <a:stretch>
                  <a:fillRect l="-840" t="-1626" r="-787"/>
                </a:stretch>
              </a:blipFill>
            </p:spPr>
            <p:txBody>
              <a:bodyPr/>
              <a:lstStyle/>
              <a:p>
                <a:r>
                  <a:rPr lang="en-IN">
                    <a:noFill/>
                  </a:rPr>
                  <a:t> </a:t>
                </a:r>
              </a:p>
            </p:txBody>
          </p:sp>
        </mc:Fallback>
      </mc:AlternateContent>
    </p:spTree>
    <p:extLst>
      <p:ext uri="{BB962C8B-B14F-4D97-AF65-F5344CB8AC3E}">
        <p14:creationId xmlns:p14="http://schemas.microsoft.com/office/powerpoint/2010/main" val="407724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24/58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8" y="936624"/>
                <a:ext cx="11727302" cy="5159375"/>
              </a:xfrm>
            </p:spPr>
            <p:txBody>
              <a:bodyPr>
                <a:normAutofit/>
              </a:bodyPr>
              <a:lstStyle/>
              <a:p>
                <a:pPr marL="0" indent="0">
                  <a:buNone/>
                </a:pPr>
                <a:r>
                  <a:rPr lang="en-US" sz="2000" b="1" u="sng" dirty="0" smtClean="0">
                    <a:latin typeface="Times New Roman" pitchFamily="18" charset="0"/>
                    <a:cs typeface="Times New Roman" pitchFamily="18" charset="0"/>
                  </a:rPr>
                  <a:t>SINGULAR VALUE DECOMPOSITION AND MIMO CAPACITY:</a:t>
                </a:r>
              </a:p>
              <a:p>
                <a:pPr algn="just">
                  <a:buFont typeface="Wingdings" pitchFamily="2" charset="2"/>
                  <a:buChar char="Ø"/>
                </a:pPr>
                <a:r>
                  <a:rPr lang="en-US" sz="2000" dirty="0">
                    <a:latin typeface="Times New Roman" pitchFamily="18" charset="0"/>
                    <a:cs typeface="Times New Roman" pitchFamily="18" charset="0"/>
                  </a:rPr>
                  <a:t>The singular value decomposition is central to understanding the spatial multiplexing properties of the MIMO channel and deriving the fundamental limit on the capacity of the MIMO channel. Consider the </a:t>
                </a:r>
                <a:r>
                  <a:rPr lang="en-US" sz="2000" i="1" dirty="0">
                    <a:latin typeface="Times New Roman" pitchFamily="18" charset="0"/>
                    <a:cs typeface="Times New Roman" pitchFamily="18" charset="0"/>
                  </a:rPr>
                  <a:t>r × t </a:t>
                </a:r>
                <a:r>
                  <a:rPr lang="en-US" sz="2000" dirty="0">
                    <a:latin typeface="Times New Roman" pitchFamily="18" charset="0"/>
                    <a:cs typeface="Times New Roman" pitchFamily="18" charset="0"/>
                  </a:rPr>
                  <a:t>MIMO wireless system</a:t>
                </a:r>
                <a:r>
                  <a:rPr lang="en-US" sz="2000" dirty="0" smtClean="0"/>
                  <a:t>,</a:t>
                </a:r>
              </a:p>
              <a:p>
                <a:pPr marL="0" indent="0" algn="just">
                  <a:buNone/>
                </a:pPr>
                <a14:m>
                  <m:oMathPara xmlns:m="http://schemas.openxmlformats.org/officeDocument/2006/math">
                    <m:oMathParaPr>
                      <m:jc m:val="centerGroup"/>
                    </m:oMathParaPr>
                    <m:oMath xmlns:m="http://schemas.openxmlformats.org/officeDocument/2006/math">
                      <m:r>
                        <a:rPr lang="en-IN" sz="2000" b="1" i="1" smtClean="0">
                          <a:latin typeface="Cambria Math"/>
                          <a:cs typeface="Times New Roman" pitchFamily="18" charset="0"/>
                        </a:rPr>
                        <m:t>𝒚</m:t>
                      </m:r>
                      <m:r>
                        <a:rPr lang="en-IN" sz="2000" b="1" i="1" smtClean="0">
                          <a:latin typeface="Cambria Math"/>
                          <a:ea typeface="Cambria Math"/>
                          <a:cs typeface="Times New Roman" pitchFamily="18" charset="0"/>
                        </a:rPr>
                        <m:t>=</m:t>
                      </m:r>
                      <m:r>
                        <a:rPr lang="en-IN" sz="2000" b="1" i="1" smtClean="0">
                          <a:latin typeface="Cambria Math"/>
                          <a:ea typeface="Cambria Math"/>
                          <a:cs typeface="Times New Roman" pitchFamily="18" charset="0"/>
                        </a:rPr>
                        <m:t>𝑯𝒙</m:t>
                      </m:r>
                      <m:r>
                        <a:rPr lang="en-IN" sz="2000" b="1" i="1" smtClean="0">
                          <a:latin typeface="Cambria Math"/>
                          <a:ea typeface="Cambria Math"/>
                          <a:cs typeface="Times New Roman" pitchFamily="18" charset="0"/>
                        </a:rPr>
                        <m:t>+</m:t>
                      </m:r>
                      <m:r>
                        <a:rPr lang="en-IN" sz="2000" b="1" i="1" smtClean="0">
                          <a:latin typeface="Cambria Math"/>
                          <a:ea typeface="Cambria Math"/>
                          <a:cs typeface="Times New Roman" pitchFamily="18" charset="0"/>
                        </a:rPr>
                        <m:t>𝒏</m:t>
                      </m:r>
                    </m:oMath>
                  </m:oMathPara>
                </a14:m>
                <a:endParaRPr lang="en-IN" sz="2000" b="1"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Let the SVD of the channel matrix </a:t>
                </a:r>
                <a:r>
                  <a:rPr lang="en-US" sz="2000" b="1" dirty="0">
                    <a:latin typeface="Times New Roman" pitchFamily="18" charset="0"/>
                    <a:cs typeface="Times New Roman" pitchFamily="18" charset="0"/>
                  </a:rPr>
                  <a:t>H</a:t>
                </a:r>
                <a:r>
                  <a:rPr lang="en-US" sz="2000" dirty="0">
                    <a:latin typeface="Times New Roman" pitchFamily="18" charset="0"/>
                    <a:cs typeface="Times New Roman" pitchFamily="18" charset="0"/>
                  </a:rPr>
                  <a:t> be given </a:t>
                </a:r>
                <a:r>
                  <a:rPr lang="en-US" sz="2000" dirty="0" smtClean="0">
                    <a:latin typeface="Times New Roman" pitchFamily="18" charset="0"/>
                    <a:cs typeface="Times New Roman" pitchFamily="18" charset="0"/>
                  </a:rPr>
                  <a:t>as</a:t>
                </a:r>
                <a14:m>
                  <m:oMath xmlns:m="http://schemas.openxmlformats.org/officeDocument/2006/math">
                    <m:r>
                      <a:rPr lang="en-US" sz="2000" i="1" smtClean="0">
                        <a:latin typeface="Cambria Math"/>
                        <a:ea typeface="Cambria Math"/>
                        <a:cs typeface="Times New Roman" pitchFamily="18" charset="0"/>
                      </a:rPr>
                      <m:t>𝑯</m:t>
                    </m:r>
                    <m:r>
                      <a:rPr lang="en-US" sz="2000" i="1" smtClean="0">
                        <a:latin typeface="Cambria Math"/>
                        <a:ea typeface="Cambria Math"/>
                        <a:cs typeface="Times New Roman" pitchFamily="18" charset="0"/>
                      </a:rPr>
                      <m:t>=</m:t>
                    </m:r>
                    <m:r>
                      <a:rPr lang="en-US" sz="2000" i="1" smtClean="0">
                        <a:latin typeface="Cambria Math"/>
                        <a:ea typeface="Cambria Math"/>
                        <a:cs typeface="Times New Roman" pitchFamily="18" charset="0"/>
                      </a:rPr>
                      <m:t>𝑼</m:t>
                    </m:r>
                    <m:r>
                      <a:rPr lang="en-US" sz="2000" i="1" smtClean="0">
                        <a:latin typeface="Cambria Math"/>
                        <a:ea typeface="Cambria Math"/>
                        <a:cs typeface="Times New Roman" pitchFamily="18" charset="0"/>
                      </a:rPr>
                      <m:t>∑</m:t>
                    </m:r>
                    <m:sSup>
                      <m:sSupPr>
                        <m:ctrlPr>
                          <a:rPr lang="en-US" sz="2000" i="1" smtClean="0">
                            <a:latin typeface="Cambria Math"/>
                            <a:ea typeface="Cambria Math"/>
                            <a:cs typeface="Times New Roman" pitchFamily="18" charset="0"/>
                          </a:rPr>
                        </m:ctrlPr>
                      </m:sSupPr>
                      <m:e>
                        <m:r>
                          <a:rPr lang="en-US" sz="2000" i="1" smtClean="0">
                            <a:latin typeface="Cambria Math"/>
                            <a:ea typeface="Cambria Math"/>
                            <a:cs typeface="Times New Roman" pitchFamily="18" charset="0"/>
                          </a:rPr>
                          <m:t>𝐕</m:t>
                        </m:r>
                      </m:e>
                      <m:sup>
                        <m:r>
                          <a:rPr lang="en-US" sz="2000" b="0" i="1" smtClean="0">
                            <a:latin typeface="Cambria Math"/>
                            <a:ea typeface="Cambria Math"/>
                            <a:cs typeface="Times New Roman" pitchFamily="18" charset="0"/>
                          </a:rPr>
                          <m:t>𝐻</m:t>
                        </m:r>
                      </m:sup>
                    </m:sSup>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Thus, replacing </a:t>
                </a:r>
                <a:r>
                  <a:rPr lang="en-US" sz="2000" b="1" dirty="0">
                    <a:latin typeface="Times New Roman" pitchFamily="18" charset="0"/>
                    <a:cs typeface="Times New Roman" pitchFamily="18" charset="0"/>
                  </a:rPr>
                  <a:t>H</a:t>
                </a:r>
                <a:r>
                  <a:rPr lang="en-US" sz="2000" dirty="0">
                    <a:latin typeface="Times New Roman" pitchFamily="18" charset="0"/>
                    <a:cs typeface="Times New Roman" pitchFamily="18" charset="0"/>
                  </a:rPr>
                  <a:t> with its </a:t>
                </a:r>
                <a:r>
                  <a:rPr lang="en-US" sz="2000" b="1" dirty="0">
                    <a:latin typeface="Times New Roman" pitchFamily="18" charset="0"/>
                    <a:cs typeface="Times New Roman" pitchFamily="18" charset="0"/>
                  </a:rPr>
                  <a:t>SVD</a:t>
                </a:r>
                <a:r>
                  <a:rPr lang="en-US" sz="2000" dirty="0">
                    <a:latin typeface="Times New Roman" pitchFamily="18" charset="0"/>
                    <a:cs typeface="Times New Roman" pitchFamily="18" charset="0"/>
                  </a:rPr>
                  <a:t>, the above </a:t>
                </a:r>
                <a:r>
                  <a:rPr lang="en-US" sz="2000" b="1" dirty="0">
                    <a:latin typeface="Times New Roman" pitchFamily="18" charset="0"/>
                    <a:cs typeface="Times New Roman" pitchFamily="18" charset="0"/>
                  </a:rPr>
                  <a:t>MIMO</a:t>
                </a:r>
                <a:r>
                  <a:rPr lang="en-US" sz="2000" dirty="0">
                    <a:latin typeface="Times New Roman" pitchFamily="18" charset="0"/>
                    <a:cs typeface="Times New Roman" pitchFamily="18" charset="0"/>
                  </a:rPr>
                  <a:t> system model is given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r>
                        <a:rPr lang="en-IN" sz="2000" b="1" i="1">
                          <a:latin typeface="Cambria Math"/>
                          <a:cs typeface="Times New Roman" pitchFamily="18" charset="0"/>
                        </a:rPr>
                        <m:t>𝒚</m:t>
                      </m:r>
                      <m:r>
                        <a:rPr lang="en-IN" sz="2000" b="1" i="1">
                          <a:latin typeface="Cambria Math"/>
                          <a:ea typeface="Cambria Math"/>
                          <a:cs typeface="Times New Roman" pitchFamily="18" charset="0"/>
                        </a:rPr>
                        <m:t>=</m:t>
                      </m:r>
                      <m:r>
                        <a:rPr lang="en-US" sz="2000" i="1">
                          <a:latin typeface="Cambria Math"/>
                          <a:ea typeface="Cambria Math"/>
                          <a:cs typeface="Times New Roman" pitchFamily="18" charset="0"/>
                        </a:rPr>
                        <m:t>𝑼</m:t>
                      </m:r>
                      <m:r>
                        <a:rPr lang="en-US" sz="2000" i="1">
                          <a:latin typeface="Cambria Math"/>
                          <a:ea typeface="Cambria Math"/>
                          <a:cs typeface="Times New Roman" pitchFamily="18" charset="0"/>
                        </a:rPr>
                        <m:t>∑</m:t>
                      </m:r>
                      <m:sSup>
                        <m:sSupPr>
                          <m:ctrlPr>
                            <a:rPr lang="en-US" sz="2000" i="1">
                              <a:latin typeface="Cambria Math"/>
                              <a:ea typeface="Cambria Math"/>
                              <a:cs typeface="Times New Roman" pitchFamily="18" charset="0"/>
                            </a:rPr>
                          </m:ctrlPr>
                        </m:sSupPr>
                        <m:e>
                          <m:r>
                            <a:rPr lang="en-US" sz="2000" i="1">
                              <a:latin typeface="Cambria Math"/>
                              <a:ea typeface="Cambria Math"/>
                              <a:cs typeface="Times New Roman" pitchFamily="18" charset="0"/>
                            </a:rPr>
                            <m:t>𝐕</m:t>
                          </m:r>
                        </m:e>
                        <m:sup>
                          <m:r>
                            <a:rPr lang="en-US" sz="2000" i="1">
                              <a:latin typeface="Cambria Math"/>
                              <a:ea typeface="Cambria Math"/>
                              <a:cs typeface="Times New Roman" pitchFamily="18" charset="0"/>
                            </a:rPr>
                            <m:t>𝐻</m:t>
                          </m:r>
                        </m:sup>
                      </m:sSup>
                      <m:r>
                        <a:rPr lang="en-IN" sz="2000" b="1" i="1">
                          <a:latin typeface="Cambria Math"/>
                          <a:ea typeface="Cambria Math"/>
                          <a:cs typeface="Times New Roman" pitchFamily="18" charset="0"/>
                        </a:rPr>
                        <m:t>𝒙</m:t>
                      </m:r>
                      <m:r>
                        <a:rPr lang="en-IN" sz="2000" b="1" i="1">
                          <a:latin typeface="Cambria Math"/>
                          <a:ea typeface="Cambria Math"/>
                          <a:cs typeface="Times New Roman" pitchFamily="18" charset="0"/>
                        </a:rPr>
                        <m:t>+</m:t>
                      </m:r>
                      <m:r>
                        <a:rPr lang="en-IN" sz="2000" b="1" i="1">
                          <a:latin typeface="Cambria Math"/>
                          <a:ea typeface="Cambria Math"/>
                          <a:cs typeface="Times New Roman" pitchFamily="18" charset="0"/>
                        </a:rPr>
                        <m:t>𝒏</m:t>
                      </m:r>
                    </m:oMath>
                  </m:oMathPara>
                </a14:m>
                <a:endParaRPr lang="en-IN" sz="2000" b="1"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At the receiver, multiplying by </a:t>
                </a:r>
                <a14:m>
                  <m:oMath xmlns:m="http://schemas.openxmlformats.org/officeDocument/2006/math">
                    <m:sSup>
                      <m:sSupPr>
                        <m:ctrlPr>
                          <a:rPr lang="en-US" sz="2000" i="1" smtClean="0">
                            <a:latin typeface="Cambria Math"/>
                            <a:cs typeface="Times New Roman" pitchFamily="18" charset="0"/>
                          </a:rPr>
                        </m:ctrlPr>
                      </m:sSupPr>
                      <m:e>
                        <m:r>
                          <a:rPr lang="en-US" sz="2000" i="1" smtClean="0">
                            <a:latin typeface="Cambria Math"/>
                            <a:ea typeface="Cambria Math"/>
                            <a:cs typeface="Times New Roman" pitchFamily="18" charset="0"/>
                          </a:rPr>
                          <m:t>𝑼</m:t>
                        </m:r>
                      </m:e>
                      <m:sup>
                        <m:r>
                          <a:rPr lang="en-US" sz="2000" b="0" i="1" smtClean="0">
                            <a:latin typeface="Cambria Math"/>
                            <a:cs typeface="Times New Roman" pitchFamily="18" charset="0"/>
                          </a:rPr>
                          <m:t>𝐻</m:t>
                        </m:r>
                      </m:sup>
                    </m:sSup>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we </a:t>
                </a:r>
                <a:r>
                  <a:rPr lang="en-US" sz="2000" dirty="0" smtClean="0">
                    <a:latin typeface="Times New Roman" pitchFamily="18" charset="0"/>
                    <a:cs typeface="Times New Roman" pitchFamily="18" charset="0"/>
                  </a:rPr>
                  <a:t>have</a:t>
                </a:r>
              </a:p>
              <a:p>
                <a:pPr marL="0" indent="0" algn="just">
                  <a:buNone/>
                </a:pPr>
                <a14:m>
                  <m:oMathPara xmlns:m="http://schemas.openxmlformats.org/officeDocument/2006/math">
                    <m:oMathParaPr>
                      <m:jc m:val="centerGroup"/>
                    </m:oMathParaPr>
                    <m:oMath xmlns:m="http://schemas.openxmlformats.org/officeDocument/2006/math">
                      <m:sSup>
                        <m:sSupPr>
                          <m:ctrlPr>
                            <a:rPr lang="en-US" sz="2000" i="1">
                              <a:latin typeface="Cambria Math"/>
                              <a:cs typeface="Times New Roman" pitchFamily="18" charset="0"/>
                            </a:rPr>
                          </m:ctrlPr>
                        </m:sSupPr>
                        <m:e>
                          <m:r>
                            <a:rPr lang="en-US" sz="2000" i="1">
                              <a:latin typeface="Cambria Math"/>
                              <a:ea typeface="Cambria Math"/>
                              <a:cs typeface="Times New Roman" pitchFamily="18" charset="0"/>
                            </a:rPr>
                            <m:t>𝑼</m:t>
                          </m:r>
                        </m:e>
                        <m:sup>
                          <m:r>
                            <a:rPr lang="en-US" sz="2000" i="1">
                              <a:latin typeface="Cambria Math"/>
                              <a:cs typeface="Times New Roman" pitchFamily="18" charset="0"/>
                            </a:rPr>
                            <m:t>𝐻</m:t>
                          </m:r>
                        </m:sup>
                      </m:sSup>
                      <m:r>
                        <a:rPr lang="en-US" sz="2000" b="0" i="1" smtClean="0">
                          <a:latin typeface="Cambria Math"/>
                          <a:cs typeface="Times New Roman" pitchFamily="18" charset="0"/>
                        </a:rPr>
                        <m:t>=</m:t>
                      </m:r>
                      <m:d>
                        <m:dPr>
                          <m:ctrlPr>
                            <a:rPr lang="en-US" sz="2000" b="0" i="1" smtClean="0">
                              <a:latin typeface="Cambria Math"/>
                              <a:cs typeface="Times New Roman" pitchFamily="18" charset="0"/>
                            </a:rPr>
                          </m:ctrlPr>
                        </m:dPr>
                        <m:e>
                          <m:r>
                            <a:rPr lang="en-US" sz="2000" i="1">
                              <a:latin typeface="Cambria Math"/>
                              <a:ea typeface="Cambria Math"/>
                              <a:cs typeface="Times New Roman" pitchFamily="18" charset="0"/>
                            </a:rPr>
                            <m:t>𝑼</m:t>
                          </m:r>
                          <m:r>
                            <a:rPr lang="en-US" sz="2000" i="1">
                              <a:latin typeface="Cambria Math"/>
                              <a:ea typeface="Cambria Math"/>
                              <a:cs typeface="Times New Roman" pitchFamily="18" charset="0"/>
                            </a:rPr>
                            <m:t>∑</m:t>
                          </m:r>
                          <m:sSup>
                            <m:sSupPr>
                              <m:ctrlPr>
                                <a:rPr lang="en-US" sz="2000" i="1">
                                  <a:latin typeface="Cambria Math"/>
                                  <a:ea typeface="Cambria Math"/>
                                  <a:cs typeface="Times New Roman" pitchFamily="18" charset="0"/>
                                </a:rPr>
                              </m:ctrlPr>
                            </m:sSupPr>
                            <m:e>
                              <m:r>
                                <a:rPr lang="en-US" sz="2000" i="1">
                                  <a:latin typeface="Cambria Math"/>
                                  <a:ea typeface="Cambria Math"/>
                                  <a:cs typeface="Times New Roman" pitchFamily="18" charset="0"/>
                                </a:rPr>
                                <m:t>𝐕</m:t>
                              </m:r>
                            </m:e>
                            <m:sup>
                              <m:r>
                                <a:rPr lang="en-US" sz="2000" i="1">
                                  <a:latin typeface="Cambria Math"/>
                                  <a:ea typeface="Cambria Math"/>
                                  <a:cs typeface="Times New Roman" pitchFamily="18" charset="0"/>
                                </a:rPr>
                                <m:t>𝐻</m:t>
                              </m:r>
                            </m:sup>
                          </m:sSup>
                          <m:r>
                            <a:rPr lang="en-IN" sz="2000" b="1" i="1">
                              <a:latin typeface="Cambria Math"/>
                              <a:ea typeface="Cambria Math"/>
                              <a:cs typeface="Times New Roman" pitchFamily="18" charset="0"/>
                            </a:rPr>
                            <m:t>𝒙</m:t>
                          </m:r>
                          <m:r>
                            <a:rPr lang="en-IN" sz="2000" b="1" i="1">
                              <a:latin typeface="Cambria Math"/>
                              <a:ea typeface="Cambria Math"/>
                              <a:cs typeface="Times New Roman" pitchFamily="18" charset="0"/>
                            </a:rPr>
                            <m:t>+</m:t>
                          </m:r>
                          <m:r>
                            <a:rPr lang="en-IN" sz="2000" b="1" i="1">
                              <a:latin typeface="Cambria Math"/>
                              <a:ea typeface="Cambria Math"/>
                              <a:cs typeface="Times New Roman" pitchFamily="18" charset="0"/>
                            </a:rPr>
                            <m:t>𝒏</m:t>
                          </m:r>
                          <m:r>
                            <m:rPr>
                              <m:nor/>
                            </m:rPr>
                            <a:rPr lang="en-IN" sz="2000" b="1" dirty="0">
                              <a:latin typeface="Times New Roman" pitchFamily="18" charset="0"/>
                              <a:cs typeface="Times New Roman" pitchFamily="18" charset="0"/>
                            </a:rPr>
                            <m:t> </m:t>
                          </m:r>
                        </m:e>
                      </m:d>
                      <m:sSup>
                        <m:sSupPr>
                          <m:ctrlPr>
                            <a:rPr lang="en-US" sz="2000" i="1">
                              <a:latin typeface="Cambria Math"/>
                              <a:cs typeface="Times New Roman" pitchFamily="18" charset="0"/>
                            </a:rPr>
                          </m:ctrlPr>
                        </m:sSupPr>
                        <m:e>
                          <m:r>
                            <a:rPr lang="en-US" sz="2000" i="1">
                              <a:latin typeface="Cambria Math"/>
                              <a:ea typeface="Cambria Math"/>
                              <a:cs typeface="Times New Roman" pitchFamily="18" charset="0"/>
                            </a:rPr>
                            <m:t>𝑼</m:t>
                          </m:r>
                        </m:e>
                        <m:sup>
                          <m:r>
                            <a:rPr lang="en-US" sz="2000" i="1">
                              <a:latin typeface="Cambria Math"/>
                              <a:cs typeface="Times New Roman" pitchFamily="18" charset="0"/>
                            </a:rPr>
                            <m:t>𝐻</m:t>
                          </m:r>
                        </m:sup>
                      </m:sSup>
                      <m:r>
                        <a:rPr lang="en-US" sz="2000" i="1">
                          <a:latin typeface="Cambria Math"/>
                          <a:ea typeface="Cambria Math"/>
                          <a:cs typeface="Times New Roman" pitchFamily="18" charset="0"/>
                        </a:rPr>
                        <m:t>⇒</m:t>
                      </m:r>
                      <m:acc>
                        <m:accPr>
                          <m:chr m:val="̅"/>
                          <m:ctrlPr>
                            <a:rPr lang="en-US" sz="2000" i="1" smtClean="0">
                              <a:latin typeface="Cambria Math"/>
                              <a:ea typeface="Cambria Math"/>
                              <a:cs typeface="Times New Roman" pitchFamily="18" charset="0"/>
                            </a:rPr>
                          </m:ctrlPr>
                        </m:accPr>
                        <m:e>
                          <m:r>
                            <a:rPr lang="en-US" sz="2000" b="0" i="1" smtClean="0">
                              <a:latin typeface="Cambria Math"/>
                              <a:ea typeface="Cambria Math"/>
                              <a:cs typeface="Times New Roman" pitchFamily="18" charset="0"/>
                            </a:rPr>
                            <m:t>𝑦</m:t>
                          </m:r>
                        </m:e>
                      </m:acc>
                      <m:r>
                        <a:rPr lang="en-US" sz="2000" b="0" i="1" smtClean="0">
                          <a:latin typeface="Cambria Math"/>
                          <a:cs typeface="Times New Roman" pitchFamily="18" charset="0"/>
                        </a:rPr>
                        <m:t>=</m:t>
                      </m:r>
                      <m:r>
                        <a:rPr lang="en-US" sz="2000" i="1">
                          <a:latin typeface="Cambria Math"/>
                          <a:ea typeface="Cambria Math"/>
                          <a:cs typeface="Times New Roman" pitchFamily="18" charset="0"/>
                        </a:rPr>
                        <m:t>∑</m:t>
                      </m:r>
                      <m:sSup>
                        <m:sSupPr>
                          <m:ctrlPr>
                            <a:rPr lang="en-US" sz="2000" i="1">
                              <a:latin typeface="Cambria Math"/>
                              <a:ea typeface="Cambria Math"/>
                              <a:cs typeface="Times New Roman" pitchFamily="18" charset="0"/>
                            </a:rPr>
                          </m:ctrlPr>
                        </m:sSupPr>
                        <m:e>
                          <m:r>
                            <a:rPr lang="en-US" sz="2000" i="1">
                              <a:latin typeface="Cambria Math"/>
                              <a:ea typeface="Cambria Math"/>
                              <a:cs typeface="Times New Roman" pitchFamily="18" charset="0"/>
                            </a:rPr>
                            <m:t>𝐕</m:t>
                          </m:r>
                        </m:e>
                        <m:sup>
                          <m:r>
                            <a:rPr lang="en-US" sz="2000" i="1">
                              <a:latin typeface="Cambria Math"/>
                              <a:ea typeface="Cambria Math"/>
                              <a:cs typeface="Times New Roman" pitchFamily="18" charset="0"/>
                            </a:rPr>
                            <m:t>𝐻</m:t>
                          </m:r>
                        </m:sup>
                      </m:sSup>
                      <m:r>
                        <a:rPr lang="en-IN" sz="2000" b="1" i="1">
                          <a:latin typeface="Cambria Math"/>
                          <a:ea typeface="Cambria Math"/>
                          <a:cs typeface="Times New Roman" pitchFamily="18" charset="0"/>
                        </a:rPr>
                        <m:t>𝒙</m:t>
                      </m:r>
                      <m:r>
                        <a:rPr lang="en-IN" sz="2000" b="1" i="1">
                          <a:latin typeface="Cambria Math"/>
                          <a:ea typeface="Cambria Math"/>
                          <a:cs typeface="Times New Roman" pitchFamily="18" charset="0"/>
                        </a:rPr>
                        <m:t>+</m:t>
                      </m:r>
                      <m:r>
                        <a:rPr lang="en-IN" sz="2000" b="1" i="1">
                          <a:latin typeface="Cambria Math"/>
                          <a:ea typeface="Cambria Math"/>
                          <a:cs typeface="Times New Roman" pitchFamily="18" charset="0"/>
                        </a:rPr>
                        <m:t>𝒏</m:t>
                      </m:r>
                    </m:oMath>
                  </m:oMathPara>
                </a14:m>
                <a:endParaRPr lang="en-IN" sz="2000" b="1"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Further, prior to transmission, let the transmit vector x be generated </a:t>
                </a:r>
                <a:r>
                  <a:rPr lang="en-US" sz="2000" dirty="0" smtClean="0">
                    <a:latin typeface="Times New Roman" pitchFamily="18" charset="0"/>
                    <a:cs typeface="Times New Roman" pitchFamily="18" charset="0"/>
                  </a:rPr>
                  <a:t>as</a:t>
                </a:r>
                <a14:m>
                  <m:oMath xmlns:m="http://schemas.openxmlformats.org/officeDocument/2006/math">
                    <m:r>
                      <a:rPr lang="en-US" sz="2000" b="0" i="0" smtClean="0">
                        <a:latin typeface="Cambria Math"/>
                        <a:cs typeface="Times New Roman" pitchFamily="18" charset="0"/>
                      </a:rPr>
                      <m:t> </m:t>
                    </m:r>
                    <m:r>
                      <a:rPr lang="en-US" sz="2000" i="1" smtClean="0">
                        <a:latin typeface="Cambria Math"/>
                        <a:cs typeface="Times New Roman" pitchFamily="18" charset="0"/>
                      </a:rPr>
                      <m:t>𝐱</m:t>
                    </m:r>
                    <m:r>
                      <a:rPr lang="en-US" sz="2000" b="0" i="1" smtClean="0">
                        <a:latin typeface="Cambria Math"/>
                        <a:cs typeface="Times New Roman" pitchFamily="18" charset="0"/>
                      </a:rPr>
                      <m:t>=</m:t>
                    </m:r>
                    <m:r>
                      <a:rPr lang="en-US" sz="2000" b="0" i="1" smtClean="0">
                        <a:latin typeface="Cambria Math"/>
                        <a:ea typeface="Cambria Math"/>
                        <a:cs typeface="Times New Roman" pitchFamily="18" charset="0"/>
                      </a:rPr>
                      <m:t>𝐕</m:t>
                    </m:r>
                    <m:acc>
                      <m:accPr>
                        <m:chr m:val="̃"/>
                        <m:ctrlPr>
                          <a:rPr lang="en-US" sz="2000" b="0" i="1" smtClean="0">
                            <a:latin typeface="Cambria Math"/>
                            <a:ea typeface="Cambria Math"/>
                            <a:cs typeface="Times New Roman" pitchFamily="18" charset="0"/>
                          </a:rPr>
                        </m:ctrlPr>
                      </m:accPr>
                      <m:e>
                        <m:r>
                          <a:rPr lang="en-US" sz="2000" b="0" i="1" smtClean="0">
                            <a:latin typeface="Cambria Math"/>
                            <a:ea typeface="Cambria Math"/>
                            <a:cs typeface="Times New Roman" pitchFamily="18" charset="0"/>
                          </a:rPr>
                          <m:t>𝑥</m:t>
                        </m:r>
                      </m:e>
                    </m:acc>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where the vector </a:t>
                </a:r>
                <a14:m>
                  <m:oMath xmlns:m="http://schemas.openxmlformats.org/officeDocument/2006/math">
                    <m:acc>
                      <m:accPr>
                        <m:chr m:val="̃"/>
                        <m:ctrlPr>
                          <a:rPr lang="en-US" sz="2000" i="1" smtClean="0">
                            <a:latin typeface="Cambria Math"/>
                            <a:cs typeface="Times New Roman" pitchFamily="18" charset="0"/>
                          </a:rPr>
                        </m:ctrlPr>
                      </m:accPr>
                      <m:e>
                        <m:r>
                          <a:rPr lang="en-US" sz="2000" b="0" i="1" smtClean="0">
                            <a:latin typeface="Cambria Math"/>
                            <a:cs typeface="Times New Roman" pitchFamily="18" charset="0"/>
                          </a:rPr>
                          <m:t>𝑥</m:t>
                        </m:r>
                        <m:r>
                          <a:rPr lang="en-US" sz="2000" b="0" i="1" smtClean="0">
                            <a:latin typeface="Cambria Math"/>
                            <a:cs typeface="Times New Roman" pitchFamily="18" charset="0"/>
                          </a:rPr>
                          <m:t> </m:t>
                        </m:r>
                      </m:e>
                    </m:acc>
                  </m:oMath>
                </a14:m>
                <a:r>
                  <a:rPr lang="en-US" sz="2000" dirty="0" smtClean="0">
                    <a:latin typeface="Times New Roman" pitchFamily="18" charset="0"/>
                    <a:cs typeface="Times New Roman" pitchFamily="18" charset="0"/>
                  </a:rPr>
                  <a:t>contains </a:t>
                </a:r>
                <a:r>
                  <a:rPr lang="en-US" sz="2000" dirty="0">
                    <a:latin typeface="Times New Roman" pitchFamily="18" charset="0"/>
                    <a:cs typeface="Times New Roman" pitchFamily="18" charset="0"/>
                  </a:rPr>
                  <a:t>the transmit symbols. This operation is termed as transmit precoding. Thus, </a:t>
                </a:r>
                <a:r>
                  <a:rPr lang="en-US" sz="2000" dirty="0" smtClean="0">
                    <a:latin typeface="Times New Roman" pitchFamily="18" charset="0"/>
                    <a:cs typeface="Times New Roman" pitchFamily="18" charset="0"/>
                  </a:rPr>
                  <a:t>substitute  </a:t>
                </a:r>
                <a:r>
                  <a:rPr lang="en-US" sz="2000" dirty="0">
                    <a:latin typeface="Times New Roman" pitchFamily="18" charset="0"/>
                    <a:cs typeface="Times New Roman" pitchFamily="18" charset="0"/>
                  </a:rPr>
                  <a:t>this expression for </a:t>
                </a:r>
                <a:r>
                  <a:rPr lang="en-US" sz="2000" b="1" dirty="0">
                    <a:latin typeface="Times New Roman" pitchFamily="18" charset="0"/>
                    <a:cs typeface="Times New Roman" pitchFamily="18" charset="0"/>
                  </a:rPr>
                  <a:t>x</a:t>
                </a:r>
                <a:r>
                  <a:rPr lang="en-US" sz="2000" dirty="0">
                    <a:latin typeface="Times New Roman" pitchFamily="18" charset="0"/>
                    <a:cs typeface="Times New Roman" pitchFamily="18" charset="0"/>
                  </a:rPr>
                  <a:t> above, we have</a:t>
                </a:r>
                <a:endParaRPr lang="en-IN" sz="2000" b="1" dirty="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a:cs typeface="Times New Roman" pitchFamily="18" charset="0"/>
                            </a:rPr>
                          </m:ctrlPr>
                        </m:accPr>
                        <m:e>
                          <m:r>
                            <a:rPr lang="en-US" sz="2000" b="0" i="1" smtClean="0">
                              <a:latin typeface="Cambria Math"/>
                              <a:cs typeface="Times New Roman" pitchFamily="18" charset="0"/>
                            </a:rPr>
                            <m:t>𝑦</m:t>
                          </m:r>
                        </m:e>
                      </m:acc>
                      <m:r>
                        <a:rPr lang="en-US" sz="2000" i="1">
                          <a:latin typeface="Cambria Math"/>
                          <a:ea typeface="Cambria Math"/>
                          <a:cs typeface="Times New Roman" pitchFamily="18" charset="0"/>
                        </a:rPr>
                        <m:t>=∑</m:t>
                      </m:r>
                      <m:sSup>
                        <m:sSupPr>
                          <m:ctrlPr>
                            <a:rPr lang="en-US" sz="2000" i="1">
                              <a:latin typeface="Cambria Math"/>
                              <a:ea typeface="Cambria Math"/>
                              <a:cs typeface="Times New Roman" pitchFamily="18" charset="0"/>
                            </a:rPr>
                          </m:ctrlPr>
                        </m:sSupPr>
                        <m:e>
                          <m:r>
                            <a:rPr lang="en-US" sz="2000" i="1">
                              <a:latin typeface="Cambria Math"/>
                              <a:ea typeface="Cambria Math"/>
                              <a:cs typeface="Times New Roman" pitchFamily="18" charset="0"/>
                            </a:rPr>
                            <m:t>𝐕</m:t>
                          </m:r>
                        </m:e>
                        <m:sup>
                          <m:r>
                            <a:rPr lang="en-US" sz="2000" i="1">
                              <a:latin typeface="Cambria Math"/>
                              <a:ea typeface="Cambria Math"/>
                              <a:cs typeface="Times New Roman" pitchFamily="18" charset="0"/>
                            </a:rPr>
                            <m:t>𝐻</m:t>
                          </m:r>
                        </m:sup>
                      </m:sSup>
                      <m:r>
                        <a:rPr lang="en-IN" sz="2000" b="1" i="1">
                          <a:latin typeface="Cambria Math"/>
                          <a:ea typeface="Cambria Math"/>
                          <a:cs typeface="Times New Roman" pitchFamily="18" charset="0"/>
                        </a:rPr>
                        <m:t>𝒙</m:t>
                      </m:r>
                      <m:r>
                        <a:rPr lang="en-IN" sz="2000" b="1" i="1">
                          <a:latin typeface="Cambria Math"/>
                          <a:ea typeface="Cambria Math"/>
                          <a:cs typeface="Times New Roman" pitchFamily="18" charset="0"/>
                        </a:rPr>
                        <m:t>+</m:t>
                      </m:r>
                      <m:acc>
                        <m:accPr>
                          <m:chr m:val="̃"/>
                          <m:ctrlPr>
                            <a:rPr lang="en-IN" sz="2000" b="1" i="1" smtClean="0">
                              <a:latin typeface="Cambria Math"/>
                              <a:ea typeface="Cambria Math"/>
                              <a:cs typeface="Times New Roman" pitchFamily="18" charset="0"/>
                            </a:rPr>
                          </m:ctrlPr>
                        </m:accPr>
                        <m:e>
                          <m:r>
                            <a:rPr lang="en-US" sz="2000" b="0" i="1" smtClean="0">
                              <a:latin typeface="Cambria Math"/>
                              <a:ea typeface="Cambria Math"/>
                              <a:cs typeface="Times New Roman" pitchFamily="18" charset="0"/>
                            </a:rPr>
                            <m:t>𝑛</m:t>
                          </m:r>
                        </m:e>
                      </m:acc>
                      <m:r>
                        <a:rPr lang="en-US" sz="2000" b="0" i="1" smtClean="0">
                          <a:latin typeface="Cambria Math"/>
                          <a:cs typeface="Times New Roman" pitchFamily="18" charset="0"/>
                        </a:rPr>
                        <m:t>=</m:t>
                      </m:r>
                      <m:r>
                        <a:rPr lang="en-US" sz="2000" i="1">
                          <a:latin typeface="Cambria Math"/>
                          <a:ea typeface="Cambria Math"/>
                          <a:cs typeface="Times New Roman" pitchFamily="18" charset="0"/>
                        </a:rPr>
                        <m:t>∑</m:t>
                      </m:r>
                      <m:sSup>
                        <m:sSupPr>
                          <m:ctrlPr>
                            <a:rPr lang="en-US" sz="2000" i="1">
                              <a:latin typeface="Cambria Math"/>
                              <a:ea typeface="Cambria Math"/>
                              <a:cs typeface="Times New Roman" pitchFamily="18" charset="0"/>
                            </a:rPr>
                          </m:ctrlPr>
                        </m:sSupPr>
                        <m:e>
                          <m:r>
                            <a:rPr lang="en-US" sz="2000" i="1">
                              <a:latin typeface="Cambria Math"/>
                              <a:ea typeface="Cambria Math"/>
                              <a:cs typeface="Times New Roman" pitchFamily="18" charset="0"/>
                            </a:rPr>
                            <m:t>𝐕</m:t>
                          </m:r>
                        </m:e>
                        <m:sup>
                          <m:r>
                            <a:rPr lang="en-US" sz="2000" i="1">
                              <a:latin typeface="Cambria Math"/>
                              <a:ea typeface="Cambria Math"/>
                              <a:cs typeface="Times New Roman" pitchFamily="18" charset="0"/>
                            </a:rPr>
                            <m:t>𝐻</m:t>
                          </m:r>
                        </m:sup>
                      </m:sSup>
                      <m:r>
                        <a:rPr lang="en-US" sz="2000" i="1" smtClean="0">
                          <a:latin typeface="Cambria Math"/>
                          <a:ea typeface="Cambria Math"/>
                          <a:cs typeface="Times New Roman" pitchFamily="18" charset="0"/>
                        </a:rPr>
                        <m:t>𝐕</m:t>
                      </m:r>
                      <m:acc>
                        <m:accPr>
                          <m:chr m:val="̃"/>
                          <m:ctrlPr>
                            <a:rPr lang="en-US" sz="2000" i="1" smtClean="0">
                              <a:latin typeface="Cambria Math"/>
                              <a:ea typeface="Cambria Math"/>
                              <a:cs typeface="Times New Roman" pitchFamily="18" charset="0"/>
                            </a:rPr>
                          </m:ctrlPr>
                        </m:accPr>
                        <m:e>
                          <m:r>
                            <a:rPr lang="en-US" sz="2000" b="0" i="1" smtClean="0">
                              <a:latin typeface="Cambria Math"/>
                              <a:ea typeface="Cambria Math"/>
                              <a:cs typeface="Times New Roman" pitchFamily="18" charset="0"/>
                            </a:rPr>
                            <m:t>𝑥</m:t>
                          </m:r>
                        </m:e>
                      </m:acc>
                      <m:r>
                        <a:rPr lang="en-IN" sz="2000" b="1" i="1">
                          <a:latin typeface="Cambria Math"/>
                          <a:ea typeface="Cambria Math"/>
                          <a:cs typeface="Times New Roman" pitchFamily="18" charset="0"/>
                        </a:rPr>
                        <m:t>+</m:t>
                      </m:r>
                      <m:acc>
                        <m:accPr>
                          <m:chr m:val="̃"/>
                          <m:ctrlPr>
                            <a:rPr lang="en-IN" sz="2000" b="1" i="1">
                              <a:latin typeface="Cambria Math"/>
                              <a:ea typeface="Cambria Math"/>
                              <a:cs typeface="Times New Roman" pitchFamily="18" charset="0"/>
                            </a:rPr>
                          </m:ctrlPr>
                        </m:accPr>
                        <m:e>
                          <m:r>
                            <a:rPr lang="en-US" sz="2000" i="1">
                              <a:latin typeface="Cambria Math"/>
                              <a:ea typeface="Cambria Math"/>
                              <a:cs typeface="Times New Roman" pitchFamily="18" charset="0"/>
                            </a:rPr>
                            <m:t>𝑛</m:t>
                          </m:r>
                        </m:e>
                      </m:acc>
                      <m:r>
                        <a:rPr lang="en-US" sz="2000" b="1" i="1" smtClean="0">
                          <a:latin typeface="Cambria Math"/>
                          <a:ea typeface="Cambria Math"/>
                          <a:cs typeface="Times New Roman" pitchFamily="18" charset="0"/>
                        </a:rPr>
                        <m:t>=∑</m:t>
                      </m:r>
                      <m:acc>
                        <m:accPr>
                          <m:chr m:val="̃"/>
                          <m:ctrlPr>
                            <a:rPr lang="en-US" sz="2000" b="1" i="1" smtClean="0">
                              <a:latin typeface="Cambria Math"/>
                              <a:ea typeface="Cambria Math"/>
                              <a:cs typeface="Times New Roman" pitchFamily="18" charset="0"/>
                            </a:rPr>
                          </m:ctrlPr>
                        </m:accPr>
                        <m:e>
                          <m:r>
                            <a:rPr lang="en-US" sz="2000" b="1" i="1" smtClean="0">
                              <a:latin typeface="Cambria Math"/>
                              <a:ea typeface="Cambria Math"/>
                              <a:cs typeface="Times New Roman" pitchFamily="18" charset="0"/>
                            </a:rPr>
                            <m:t>𝐱</m:t>
                          </m:r>
                        </m:e>
                      </m:acc>
                      <m:r>
                        <a:rPr lang="en-US" sz="2000" i="1" smtClean="0">
                          <a:latin typeface="Cambria Math"/>
                          <a:ea typeface="Cambria Math"/>
                          <a:cs typeface="Times New Roman" pitchFamily="18" charset="0"/>
                        </a:rPr>
                        <m:t>+</m:t>
                      </m:r>
                      <m:acc>
                        <m:accPr>
                          <m:chr m:val="̃"/>
                          <m:ctrlPr>
                            <a:rPr lang="en-US" sz="2000" i="1" smtClean="0">
                              <a:latin typeface="Cambria Math"/>
                              <a:ea typeface="Cambria Math"/>
                              <a:cs typeface="Times New Roman" pitchFamily="18" charset="0"/>
                            </a:rPr>
                          </m:ctrlPr>
                        </m:accPr>
                        <m:e>
                          <m:r>
                            <a:rPr lang="en-US" sz="2000" i="1" smtClean="0">
                              <a:latin typeface="Cambria Math"/>
                              <a:ea typeface="Cambria Math"/>
                              <a:cs typeface="Times New Roman" pitchFamily="18" charset="0"/>
                            </a:rPr>
                            <m:t>𝒏</m:t>
                          </m:r>
                        </m:e>
                      </m:acc>
                    </m:oMath>
                  </m:oMathPara>
                </a14:m>
                <a:endParaRPr lang="en-US" sz="2000" dirty="0" smtClean="0">
                  <a:latin typeface="Times New Roman" pitchFamily="18" charset="0"/>
                  <a:cs typeface="Times New Roman" pitchFamily="18" charset="0"/>
                </a:endParaRPr>
              </a:p>
              <a:p>
                <a:pPr marL="0" indent="0" algn="just">
                  <a:buNone/>
                </a:pPr>
                <a:endParaRPr lang="en-IN" sz="2000" b="1" dirty="0">
                  <a:latin typeface="Times New Roman" pitchFamily="18" charset="0"/>
                  <a:cs typeface="Times New Roman" pitchFamily="18" charset="0"/>
                </a:endParaRPr>
              </a:p>
              <a:p>
                <a:pPr marL="0" indent="0" algn="just">
                  <a:buNone/>
                </a:pPr>
                <a:endParaRPr lang="en-IN" sz="2000" b="1"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8" y="936624"/>
                <a:ext cx="11727302" cy="5159375"/>
              </a:xfrm>
              <a:blipFill rotWithShape="1">
                <a:blip r:embed="rId4"/>
                <a:stretch>
                  <a:fillRect l="-572" t="-1182" r="-520"/>
                </a:stretch>
              </a:blipFill>
            </p:spPr>
            <p:txBody>
              <a:bodyPr/>
              <a:lstStyle/>
              <a:p>
                <a:r>
                  <a:rPr lang="en-IN">
                    <a:noFill/>
                  </a:rPr>
                  <a:t> </a:t>
                </a:r>
              </a:p>
            </p:txBody>
          </p:sp>
        </mc:Fallback>
      </mc:AlternateContent>
    </p:spTree>
    <p:extLst>
      <p:ext uri="{BB962C8B-B14F-4D97-AF65-F5344CB8AC3E}">
        <p14:creationId xmlns:p14="http://schemas.microsoft.com/office/powerpoint/2010/main" val="2090350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25/58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7" y="987424"/>
                <a:ext cx="11614727" cy="5159375"/>
              </a:xfrm>
            </p:spPr>
            <p:txBody>
              <a:bodyPr>
                <a:normAutofit/>
              </a:bodyPr>
              <a:lstStyle/>
              <a:p>
                <a:pPr algn="just">
                  <a:buFont typeface="Wingdings" pitchFamily="2" charset="2"/>
                  <a:buChar char="Ø"/>
                </a:pPr>
                <a:r>
                  <a:rPr lang="en-US" sz="2000" dirty="0" smtClean="0">
                    <a:latin typeface="Times New Roman" pitchFamily="18" charset="0"/>
                    <a:cs typeface="Times New Roman" pitchFamily="18" charset="0"/>
                  </a:rPr>
                  <a:t>The above equivalent system model of the MIMO system after the receive and transmit processing operations can be explicitly </a:t>
                </a:r>
                <a:r>
                  <a:rPr lang="en-US" sz="2000" dirty="0">
                    <a:latin typeface="Times New Roman" pitchFamily="18" charset="0"/>
                    <a:cs typeface="Times New Roman" pitchFamily="18" charset="0"/>
                  </a:rPr>
                  <a:t>written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d>
                        <m:dPr>
                          <m:begChr m:val="["/>
                          <m:endChr m:val="]"/>
                          <m:ctrlPr>
                            <a:rPr lang="en-IN" sz="2000" i="1" smtClean="0">
                              <a:latin typeface="Cambria Math"/>
                              <a:cs typeface="Times New Roman" pitchFamily="18" charset="0"/>
                            </a:rPr>
                          </m:ctrlPr>
                        </m:dPr>
                        <m:e>
                          <m:m>
                            <m:mPr>
                              <m:mcs>
                                <m:mc>
                                  <m:mcPr>
                                    <m:count m:val="1"/>
                                    <m:mcJc m:val="center"/>
                                  </m:mcPr>
                                </m:mc>
                              </m:mcs>
                              <m:ctrlPr>
                                <a:rPr lang="en-IN" sz="2000" i="1" smtClean="0">
                                  <a:latin typeface="Cambria Math"/>
                                  <a:cs typeface="Times New Roman" pitchFamily="18" charset="0"/>
                                </a:rPr>
                              </m:ctrlPr>
                            </m:mPr>
                            <m:mr>
                              <m:e>
                                <m:acc>
                                  <m:accPr>
                                    <m:chr m:val="̃"/>
                                    <m:ctrlPr>
                                      <a:rPr lang="en-IN" sz="2000" i="1" smtClean="0">
                                        <a:latin typeface="Cambria Math"/>
                                        <a:cs typeface="Times New Roman" pitchFamily="18" charset="0"/>
                                      </a:rPr>
                                    </m:ctrlPr>
                                  </m:accPr>
                                  <m:e>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𝑦</m:t>
                                        </m:r>
                                      </m:e>
                                      <m:sub>
                                        <m:r>
                                          <a:rPr lang="en-US" sz="2000" b="0" i="1" smtClean="0">
                                            <a:latin typeface="Cambria Math"/>
                                            <a:cs typeface="Times New Roman" pitchFamily="18" charset="0"/>
                                          </a:rPr>
                                          <m:t>1</m:t>
                                        </m:r>
                                      </m:sub>
                                    </m:sSub>
                                  </m:e>
                                </m:acc>
                              </m:e>
                            </m:mr>
                            <m:mr>
                              <m:e>
                                <m:acc>
                                  <m:accPr>
                                    <m:chr m:val="̃"/>
                                    <m:ctrlPr>
                                      <a:rPr lang="en-IN" sz="2000" i="1" smtClean="0">
                                        <a:latin typeface="Cambria Math"/>
                                        <a:cs typeface="Times New Roman" pitchFamily="18" charset="0"/>
                                      </a:rPr>
                                    </m:ctrlPr>
                                  </m:accPr>
                                  <m:e>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𝑦</m:t>
                                        </m:r>
                                      </m:e>
                                      <m:sub>
                                        <m:r>
                                          <a:rPr lang="en-US" sz="2000" b="0" i="1" smtClean="0">
                                            <a:latin typeface="Cambria Math"/>
                                            <a:cs typeface="Times New Roman" pitchFamily="18" charset="0"/>
                                          </a:rPr>
                                          <m:t>2</m:t>
                                        </m:r>
                                      </m:sub>
                                    </m:sSub>
                                  </m:e>
                                </m:acc>
                              </m:e>
                            </m:mr>
                            <m:mr>
                              <m:e>
                                <m:m>
                                  <m:mPr>
                                    <m:mcs>
                                      <m:mc>
                                        <m:mcPr>
                                          <m:count m:val="1"/>
                                          <m:mcJc m:val="center"/>
                                        </m:mcPr>
                                      </m:mc>
                                    </m:mcs>
                                    <m:ctrlPr>
                                      <a:rPr lang="en-IN" sz="2000" i="1" smtClean="0">
                                        <a:latin typeface="Cambria Math"/>
                                        <a:cs typeface="Times New Roman" pitchFamily="18" charset="0"/>
                                      </a:rPr>
                                    </m:ctrlPr>
                                  </m:mPr>
                                  <m:mr>
                                    <m:e>
                                      <m:r>
                                        <m:rPr>
                                          <m:brk m:alnAt="7"/>
                                        </m:rPr>
                                        <a:rPr lang="en-IN" sz="2000" i="1" smtClean="0">
                                          <a:latin typeface="Cambria Math"/>
                                          <a:cs typeface="Times New Roman" pitchFamily="18" charset="0"/>
                                        </a:rPr>
                                        <m:t>⋮</m:t>
                                      </m:r>
                                    </m:e>
                                  </m:mr>
                                  <m:mr>
                                    <m:e>
                                      <m:acc>
                                        <m:accPr>
                                          <m:chr m:val="̃"/>
                                          <m:ctrlPr>
                                            <a:rPr lang="en-IN" sz="2000" i="1" smtClean="0">
                                              <a:latin typeface="Cambria Math"/>
                                              <a:cs typeface="Times New Roman" pitchFamily="18" charset="0"/>
                                            </a:rPr>
                                          </m:ctrlPr>
                                        </m:accPr>
                                        <m:e>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𝑦</m:t>
                                              </m:r>
                                            </m:e>
                                            <m:sub>
                                              <m:r>
                                                <a:rPr lang="en-US" sz="2000" b="0" i="1" smtClean="0">
                                                  <a:latin typeface="Cambria Math"/>
                                                  <a:cs typeface="Times New Roman" pitchFamily="18" charset="0"/>
                                                </a:rPr>
                                                <m:t>𝑡</m:t>
                                              </m:r>
                                            </m:sub>
                                          </m:sSub>
                                        </m:e>
                                      </m:acc>
                                    </m:e>
                                  </m:mr>
                                </m:m>
                              </m:e>
                            </m:mr>
                          </m:m>
                        </m:e>
                      </m:d>
                      <m:r>
                        <a:rPr lang="en-US" sz="2000" b="0" i="1" smtClean="0">
                          <a:latin typeface="Cambria Math"/>
                          <a:cs typeface="Times New Roman" pitchFamily="18" charset="0"/>
                        </a:rPr>
                        <m:t>=</m:t>
                      </m:r>
                      <m:d>
                        <m:dPr>
                          <m:begChr m:val="["/>
                          <m:endChr m:val="]"/>
                          <m:ctrlPr>
                            <a:rPr lang="en-US" sz="2000" b="0" i="1" smtClean="0">
                              <a:latin typeface="Cambria Math"/>
                              <a:cs typeface="Times New Roman" pitchFamily="18" charset="0"/>
                            </a:rPr>
                          </m:ctrlPr>
                        </m:dPr>
                        <m:e>
                          <m:m>
                            <m:mPr>
                              <m:mcs>
                                <m:mc>
                                  <m:mcPr>
                                    <m:count m:val="3"/>
                                    <m:mcJc m:val="center"/>
                                  </m:mcPr>
                                </m:mc>
                              </m:mcs>
                              <m:ctrlPr>
                                <a:rPr lang="en-US" sz="2000" b="0" i="1" smtClean="0">
                                  <a:latin typeface="Cambria Math"/>
                                  <a:cs typeface="Times New Roman" pitchFamily="18" charset="0"/>
                                </a:rPr>
                              </m:ctrlPr>
                            </m:mPr>
                            <m:mr>
                              <m:e>
                                <m:sSub>
                                  <m:sSubPr>
                                    <m:ctrlPr>
                                      <a:rPr lang="en-US" sz="2000" b="0" i="1" smtClean="0">
                                        <a:latin typeface="Cambria Math"/>
                                        <a:cs typeface="Times New Roman" pitchFamily="18" charset="0"/>
                                      </a:rPr>
                                    </m:ctrlPr>
                                  </m:sSubPr>
                                  <m:e>
                                    <m:r>
                                      <a:rPr lang="en-US" sz="2000" b="0" i="1" smtClean="0">
                                        <a:latin typeface="Cambria Math"/>
                                        <a:ea typeface="Cambria Math"/>
                                        <a:cs typeface="Times New Roman" pitchFamily="18" charset="0"/>
                                      </a:rPr>
                                      <m:t>𝜎</m:t>
                                    </m:r>
                                  </m:e>
                                  <m:sub>
                                    <m:r>
                                      <a:rPr lang="en-US" sz="2000" b="0" i="1" smtClean="0">
                                        <a:latin typeface="Cambria Math"/>
                                        <a:cs typeface="Times New Roman" pitchFamily="18" charset="0"/>
                                      </a:rPr>
                                      <m:t>1</m:t>
                                    </m:r>
                                  </m:sub>
                                </m:sSub>
                              </m:e>
                              <m:e>
                                <m:r>
                                  <a:rPr lang="en-US" sz="2000" b="0" i="1" smtClean="0">
                                    <a:latin typeface="Cambria Math"/>
                                    <a:cs typeface="Times New Roman" pitchFamily="18" charset="0"/>
                                  </a:rPr>
                                  <m:t>0</m:t>
                                </m:r>
                              </m:e>
                              <m:e>
                                <m:m>
                                  <m:mPr>
                                    <m:mcs>
                                      <m:mc>
                                        <m:mcPr>
                                          <m:count m:val="2"/>
                                          <m:mcJc m:val="center"/>
                                        </m:mcPr>
                                      </m:mc>
                                    </m:mcs>
                                    <m:ctrlPr>
                                      <a:rPr lang="en-US" sz="2000" b="0" i="1" smtClean="0">
                                        <a:latin typeface="Cambria Math"/>
                                        <a:cs typeface="Times New Roman" pitchFamily="18" charset="0"/>
                                      </a:rPr>
                                    </m:ctrlPr>
                                  </m:mPr>
                                  <m:mr>
                                    <m:e>
                                      <m:r>
                                        <m:rPr>
                                          <m:brk m:alnAt="7"/>
                                        </m:rPr>
                                        <a:rPr lang="en-US" sz="2000" b="0" i="1" smtClean="0">
                                          <a:latin typeface="Cambria Math"/>
                                          <a:cs typeface="Times New Roman" pitchFamily="18" charset="0"/>
                                        </a:rPr>
                                        <m:t>…</m:t>
                                      </m:r>
                                    </m:e>
                                    <m:e>
                                      <m:r>
                                        <a:rPr lang="en-US" sz="2000" b="0" i="1" smtClean="0">
                                          <a:latin typeface="Cambria Math"/>
                                          <a:cs typeface="Times New Roman" pitchFamily="18" charset="0"/>
                                        </a:rPr>
                                        <m:t>0</m:t>
                                      </m:r>
                                    </m:e>
                                  </m:mr>
                                </m:m>
                              </m:e>
                            </m:mr>
                            <m:mr>
                              <m:e>
                                <m:r>
                                  <a:rPr lang="en-US" sz="2000" b="0" i="1" smtClean="0">
                                    <a:latin typeface="Cambria Math"/>
                                    <a:cs typeface="Times New Roman" pitchFamily="18" charset="0"/>
                                  </a:rPr>
                                  <m:t>0</m:t>
                                </m:r>
                              </m:e>
                              <m:e>
                                <m:sSub>
                                  <m:sSubPr>
                                    <m:ctrlPr>
                                      <a:rPr lang="en-US" sz="2000" b="0" i="1" smtClean="0">
                                        <a:latin typeface="Cambria Math"/>
                                        <a:cs typeface="Times New Roman" pitchFamily="18" charset="0"/>
                                      </a:rPr>
                                    </m:ctrlPr>
                                  </m:sSubPr>
                                  <m:e>
                                    <m:r>
                                      <a:rPr lang="en-US" sz="2000" b="0" i="1" smtClean="0">
                                        <a:latin typeface="Cambria Math"/>
                                        <a:ea typeface="Cambria Math"/>
                                        <a:cs typeface="Times New Roman" pitchFamily="18" charset="0"/>
                                      </a:rPr>
                                      <m:t>𝜎</m:t>
                                    </m:r>
                                  </m:e>
                                  <m:sub>
                                    <m:r>
                                      <a:rPr lang="en-US" sz="2000" b="0" i="1" smtClean="0">
                                        <a:latin typeface="Cambria Math"/>
                                        <a:cs typeface="Times New Roman" pitchFamily="18" charset="0"/>
                                      </a:rPr>
                                      <m:t>2</m:t>
                                    </m:r>
                                  </m:sub>
                                </m:sSub>
                              </m:e>
                              <m:e>
                                <m:m>
                                  <m:mPr>
                                    <m:mcs>
                                      <m:mc>
                                        <m:mcPr>
                                          <m:count m:val="2"/>
                                          <m:mcJc m:val="center"/>
                                        </m:mcPr>
                                      </m:mc>
                                    </m:mcs>
                                    <m:ctrlPr>
                                      <a:rPr lang="en-US" sz="2000" b="0" i="1" smtClean="0">
                                        <a:latin typeface="Cambria Math"/>
                                        <a:cs typeface="Times New Roman" pitchFamily="18" charset="0"/>
                                      </a:rPr>
                                    </m:ctrlPr>
                                  </m:mPr>
                                  <m:mr>
                                    <m:e>
                                      <m:r>
                                        <m:rPr>
                                          <m:brk m:alnAt="7"/>
                                        </m:rPr>
                                        <a:rPr lang="en-US" sz="2000" b="0" i="1" smtClean="0">
                                          <a:latin typeface="Cambria Math"/>
                                          <a:cs typeface="Times New Roman" pitchFamily="18" charset="0"/>
                                        </a:rPr>
                                        <m:t>…</m:t>
                                      </m:r>
                                    </m:e>
                                    <m:e>
                                      <m:r>
                                        <a:rPr lang="en-US" sz="2000" b="0" i="1" smtClean="0">
                                          <a:latin typeface="Cambria Math"/>
                                          <a:cs typeface="Times New Roman" pitchFamily="18" charset="0"/>
                                        </a:rPr>
                                        <m:t>0</m:t>
                                      </m:r>
                                    </m:e>
                                  </m:mr>
                                </m:m>
                              </m:e>
                            </m:mr>
                            <m:mr>
                              <m:e>
                                <m:m>
                                  <m:mPr>
                                    <m:mcs>
                                      <m:mc>
                                        <m:mcPr>
                                          <m:count m:val="1"/>
                                          <m:mcJc m:val="center"/>
                                        </m:mcPr>
                                      </m:mc>
                                    </m:mcs>
                                    <m:ctrlPr>
                                      <a:rPr lang="en-US" sz="2000" b="0" i="1" smtClean="0">
                                        <a:latin typeface="Cambria Math"/>
                                        <a:cs typeface="Times New Roman" pitchFamily="18" charset="0"/>
                                      </a:rPr>
                                    </m:ctrlPr>
                                  </m:mPr>
                                  <m:mr>
                                    <m:e>
                                      <m:r>
                                        <m:rPr>
                                          <m:brk m:alnAt="7"/>
                                        </m:rPr>
                                        <a:rPr lang="en-US" sz="2000" b="0" i="1" smtClean="0">
                                          <a:latin typeface="Cambria Math"/>
                                          <a:cs typeface="Times New Roman" pitchFamily="18" charset="0"/>
                                        </a:rPr>
                                        <m:t>⋮</m:t>
                                      </m:r>
                                    </m:e>
                                  </m:mr>
                                  <m:mr>
                                    <m:e>
                                      <m:r>
                                        <a:rPr lang="en-US" sz="2000" b="0" i="1" smtClean="0">
                                          <a:latin typeface="Cambria Math"/>
                                          <a:cs typeface="Times New Roman" pitchFamily="18" charset="0"/>
                                        </a:rPr>
                                        <m:t>0</m:t>
                                      </m:r>
                                    </m:e>
                                  </m:mr>
                                </m:m>
                              </m:e>
                              <m:e>
                                <m:m>
                                  <m:mPr>
                                    <m:mcs>
                                      <m:mc>
                                        <m:mcPr>
                                          <m:count m:val="1"/>
                                          <m:mcJc m:val="center"/>
                                        </m:mcPr>
                                      </m:mc>
                                    </m:mcs>
                                    <m:ctrlPr>
                                      <a:rPr lang="en-US" sz="2000" b="0" i="1" smtClean="0">
                                        <a:latin typeface="Cambria Math"/>
                                        <a:cs typeface="Times New Roman" pitchFamily="18" charset="0"/>
                                      </a:rPr>
                                    </m:ctrlPr>
                                  </m:mPr>
                                  <m:mr>
                                    <m:e>
                                      <m:r>
                                        <m:rPr>
                                          <m:brk m:alnAt="7"/>
                                        </m:rPr>
                                        <a:rPr lang="en-US" sz="2000" b="0" i="1" smtClean="0">
                                          <a:latin typeface="Cambria Math"/>
                                          <a:cs typeface="Times New Roman" pitchFamily="18" charset="0"/>
                                        </a:rPr>
                                        <m:t>⋮</m:t>
                                      </m:r>
                                    </m:e>
                                  </m:mr>
                                  <m:mr>
                                    <m:e>
                                      <m:r>
                                        <a:rPr lang="en-US" sz="2000" b="0" i="1" smtClean="0">
                                          <a:latin typeface="Cambria Math"/>
                                          <a:cs typeface="Times New Roman" pitchFamily="18" charset="0"/>
                                        </a:rPr>
                                        <m:t>0</m:t>
                                      </m:r>
                                    </m:e>
                                  </m:mr>
                                </m:m>
                              </m:e>
                              <m:e>
                                <m:m>
                                  <m:mPr>
                                    <m:mcs>
                                      <m:mc>
                                        <m:mcPr>
                                          <m:count m:val="1"/>
                                          <m:mcJc m:val="center"/>
                                        </m:mcPr>
                                      </m:mc>
                                    </m:mcs>
                                    <m:ctrlPr>
                                      <a:rPr lang="en-US" sz="2000" b="0" i="1" smtClean="0">
                                        <a:latin typeface="Cambria Math"/>
                                        <a:cs typeface="Times New Roman" pitchFamily="18" charset="0"/>
                                      </a:rPr>
                                    </m:ctrlPr>
                                  </m:mPr>
                                  <m:mr>
                                    <m:e>
                                      <m:m>
                                        <m:mPr>
                                          <m:mcs>
                                            <m:mc>
                                              <m:mcPr>
                                                <m:count m:val="2"/>
                                                <m:mcJc m:val="center"/>
                                              </m:mcPr>
                                            </m:mc>
                                          </m:mcs>
                                          <m:ctrlPr>
                                            <a:rPr lang="en-US" sz="2000" b="0" i="1" smtClean="0">
                                              <a:latin typeface="Cambria Math"/>
                                              <a:cs typeface="Times New Roman" pitchFamily="18" charset="0"/>
                                            </a:rPr>
                                          </m:ctrlPr>
                                        </m:mPr>
                                        <m:mr>
                                          <m:e>
                                            <m:r>
                                              <m:rPr>
                                                <m:brk m:alnAt="7"/>
                                              </m:rPr>
                                              <a:rPr lang="en-US" sz="2000" b="0" i="1" smtClean="0">
                                                <a:latin typeface="Cambria Math"/>
                                                <a:cs typeface="Times New Roman" pitchFamily="18" charset="0"/>
                                              </a:rPr>
                                              <m:t>⋱</m:t>
                                            </m:r>
                                          </m:e>
                                          <m:e>
                                            <m:r>
                                              <a:rPr lang="en-US" sz="2000" b="0" i="1" smtClean="0">
                                                <a:latin typeface="Cambria Math"/>
                                                <a:cs typeface="Times New Roman" pitchFamily="18" charset="0"/>
                                              </a:rPr>
                                              <m:t>⋮</m:t>
                                            </m:r>
                                          </m:e>
                                        </m:mr>
                                      </m:m>
                                    </m:e>
                                  </m:mr>
                                  <m:mr>
                                    <m:e>
                                      <m:m>
                                        <m:mPr>
                                          <m:mcs>
                                            <m:mc>
                                              <m:mcPr>
                                                <m:count m:val="2"/>
                                                <m:mcJc m:val="center"/>
                                              </m:mcPr>
                                            </m:mc>
                                          </m:mcs>
                                          <m:ctrlPr>
                                            <a:rPr lang="en-US" sz="2000" b="0" i="1" smtClean="0">
                                              <a:latin typeface="Cambria Math"/>
                                              <a:cs typeface="Times New Roman" pitchFamily="18" charset="0"/>
                                            </a:rPr>
                                          </m:ctrlPr>
                                        </m:mPr>
                                        <m:mr>
                                          <m:e>
                                            <m:r>
                                              <m:rPr>
                                                <m:brk m:alnAt="7"/>
                                              </m:rPr>
                                              <a:rPr lang="en-US" sz="2000" b="0" i="1" smtClean="0">
                                                <a:latin typeface="Cambria Math"/>
                                                <a:cs typeface="Times New Roman" pitchFamily="18" charset="0"/>
                                              </a:rPr>
                                              <m:t>0</m:t>
                                            </m:r>
                                          </m:e>
                                          <m:e>
                                            <m:sSub>
                                              <m:sSubPr>
                                                <m:ctrlPr>
                                                  <a:rPr lang="en-US" sz="2000" b="0" i="1" smtClean="0">
                                                    <a:latin typeface="Cambria Math"/>
                                                    <a:cs typeface="Times New Roman" pitchFamily="18" charset="0"/>
                                                  </a:rPr>
                                                </m:ctrlPr>
                                              </m:sSubPr>
                                              <m:e>
                                                <m:r>
                                                  <a:rPr lang="en-US" sz="2000" b="0" i="1" smtClean="0">
                                                    <a:latin typeface="Cambria Math"/>
                                                    <a:ea typeface="Cambria Math"/>
                                                    <a:cs typeface="Times New Roman" pitchFamily="18" charset="0"/>
                                                  </a:rPr>
                                                  <m:t>𝜎</m:t>
                                                </m:r>
                                              </m:e>
                                              <m:sub>
                                                <m:r>
                                                  <a:rPr lang="en-US" sz="2000" b="0" i="1" smtClean="0">
                                                    <a:latin typeface="Cambria Math"/>
                                                    <a:cs typeface="Times New Roman" pitchFamily="18" charset="0"/>
                                                  </a:rPr>
                                                  <m:t>𝑡</m:t>
                                                </m:r>
                                              </m:sub>
                                            </m:sSub>
                                          </m:e>
                                        </m:mr>
                                      </m:m>
                                    </m:e>
                                  </m:mr>
                                </m:m>
                              </m:e>
                            </m:mr>
                          </m:m>
                        </m:e>
                      </m:d>
                      <m:r>
                        <a:rPr lang="en-US" sz="2000" b="0" i="1" smtClean="0">
                          <a:latin typeface="Cambria Math"/>
                          <a:cs typeface="Times New Roman" pitchFamily="18" charset="0"/>
                        </a:rPr>
                        <m:t>=</m:t>
                      </m:r>
                      <m:d>
                        <m:dPr>
                          <m:begChr m:val="["/>
                          <m:endChr m:val="]"/>
                          <m:ctrlPr>
                            <a:rPr lang="en-US" sz="2000" b="0" i="1" smtClean="0">
                              <a:latin typeface="Cambria Math"/>
                              <a:cs typeface="Times New Roman" pitchFamily="18" charset="0"/>
                            </a:rPr>
                          </m:ctrlPr>
                        </m:dPr>
                        <m:e>
                          <m:m>
                            <m:mPr>
                              <m:mcs>
                                <m:mc>
                                  <m:mcPr>
                                    <m:count m:val="1"/>
                                    <m:mcJc m:val="center"/>
                                  </m:mcPr>
                                </m:mc>
                              </m:mcs>
                              <m:ctrlPr>
                                <a:rPr lang="en-US" sz="2000" b="0" i="1" smtClean="0">
                                  <a:latin typeface="Cambria Math"/>
                                  <a:cs typeface="Times New Roman" pitchFamily="18" charset="0"/>
                                </a:rPr>
                              </m:ctrlPr>
                            </m:mPr>
                            <m:mr>
                              <m:e>
                                <m:acc>
                                  <m:accPr>
                                    <m:chr m:val="̃"/>
                                    <m:ctrlPr>
                                      <a:rPr lang="en-US" sz="2000" b="0" i="1" smtClean="0">
                                        <a:latin typeface="Cambria Math"/>
                                        <a:cs typeface="Times New Roman" pitchFamily="18" charset="0"/>
                                      </a:rPr>
                                    </m:ctrlPr>
                                  </m:accP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𝑥</m:t>
                                        </m:r>
                                      </m:e>
                                      <m:sub>
                                        <m:r>
                                          <a:rPr lang="en-US" sz="2000" b="0" i="1" smtClean="0">
                                            <a:latin typeface="Cambria Math"/>
                                            <a:cs typeface="Times New Roman" pitchFamily="18" charset="0"/>
                                          </a:rPr>
                                          <m:t>1</m:t>
                                        </m:r>
                                      </m:sub>
                                    </m:sSub>
                                  </m:e>
                                </m:acc>
                              </m:e>
                            </m:mr>
                            <m:mr>
                              <m:e>
                                <m:acc>
                                  <m:accPr>
                                    <m:chr m:val="̃"/>
                                    <m:ctrlPr>
                                      <a:rPr lang="en-US" sz="2000" b="0" i="1" smtClean="0">
                                        <a:latin typeface="Cambria Math"/>
                                        <a:cs typeface="Times New Roman" pitchFamily="18" charset="0"/>
                                      </a:rPr>
                                    </m:ctrlPr>
                                  </m:accP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𝑥</m:t>
                                        </m:r>
                                      </m:e>
                                      <m:sub>
                                        <m:r>
                                          <a:rPr lang="en-US" sz="2000" b="0" i="1" smtClean="0">
                                            <a:latin typeface="Cambria Math"/>
                                            <a:cs typeface="Times New Roman" pitchFamily="18" charset="0"/>
                                          </a:rPr>
                                          <m:t>2</m:t>
                                        </m:r>
                                      </m:sub>
                                    </m:sSub>
                                  </m:e>
                                </m:acc>
                              </m:e>
                            </m:mr>
                            <m:mr>
                              <m:e>
                                <m:m>
                                  <m:mPr>
                                    <m:mcs>
                                      <m:mc>
                                        <m:mcPr>
                                          <m:count m:val="1"/>
                                          <m:mcJc m:val="center"/>
                                        </m:mcPr>
                                      </m:mc>
                                    </m:mcs>
                                    <m:ctrlPr>
                                      <a:rPr lang="en-US" sz="2000" b="0" i="1" smtClean="0">
                                        <a:latin typeface="Cambria Math"/>
                                        <a:cs typeface="Times New Roman" pitchFamily="18" charset="0"/>
                                      </a:rPr>
                                    </m:ctrlPr>
                                  </m:mPr>
                                  <m:mr>
                                    <m:e>
                                      <m:r>
                                        <m:rPr>
                                          <m:brk m:alnAt="7"/>
                                        </m:rPr>
                                        <a:rPr lang="en-US" sz="2000" b="0" i="1" smtClean="0">
                                          <a:latin typeface="Cambria Math"/>
                                          <a:cs typeface="Times New Roman" pitchFamily="18" charset="0"/>
                                        </a:rPr>
                                        <m:t>⋮</m:t>
                                      </m:r>
                                    </m:e>
                                  </m:mr>
                                  <m:mr>
                                    <m:e>
                                      <m:acc>
                                        <m:accPr>
                                          <m:chr m:val="̃"/>
                                          <m:ctrlPr>
                                            <a:rPr lang="en-US" sz="2000" b="0" i="1" smtClean="0">
                                              <a:latin typeface="Cambria Math"/>
                                              <a:cs typeface="Times New Roman" pitchFamily="18" charset="0"/>
                                            </a:rPr>
                                          </m:ctrlPr>
                                        </m:accP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𝑥</m:t>
                                              </m:r>
                                            </m:e>
                                            <m:sub>
                                              <m:r>
                                                <a:rPr lang="en-US" sz="2000" b="0" i="1" smtClean="0">
                                                  <a:latin typeface="Cambria Math"/>
                                                  <a:cs typeface="Times New Roman" pitchFamily="18" charset="0"/>
                                                </a:rPr>
                                                <m:t>𝑡</m:t>
                                              </m:r>
                                            </m:sub>
                                          </m:sSub>
                                        </m:e>
                                      </m:acc>
                                    </m:e>
                                  </m:mr>
                                </m:m>
                              </m:e>
                            </m:mr>
                          </m:m>
                        </m:e>
                      </m:d>
                      <m:r>
                        <a:rPr lang="en-US" sz="2000" b="0" i="1" smtClean="0">
                          <a:latin typeface="Cambria Math"/>
                          <a:cs typeface="Times New Roman" pitchFamily="18" charset="0"/>
                        </a:rPr>
                        <m:t>+</m:t>
                      </m:r>
                      <m:d>
                        <m:dPr>
                          <m:begChr m:val="["/>
                          <m:endChr m:val="]"/>
                          <m:ctrlPr>
                            <a:rPr lang="en-US" sz="2000" b="0" i="1" smtClean="0">
                              <a:latin typeface="Cambria Math"/>
                              <a:cs typeface="Times New Roman" pitchFamily="18" charset="0"/>
                            </a:rPr>
                          </m:ctrlPr>
                        </m:dPr>
                        <m:e>
                          <m:m>
                            <m:mPr>
                              <m:mcs>
                                <m:mc>
                                  <m:mcPr>
                                    <m:count m:val="1"/>
                                    <m:mcJc m:val="center"/>
                                  </m:mcPr>
                                </m:mc>
                              </m:mcs>
                              <m:ctrlPr>
                                <a:rPr lang="en-US" sz="2000" b="0" i="1" smtClean="0">
                                  <a:latin typeface="Cambria Math"/>
                                  <a:cs typeface="Times New Roman" pitchFamily="18" charset="0"/>
                                </a:rPr>
                              </m:ctrlPr>
                            </m:mPr>
                            <m:mr>
                              <m:e>
                                <m:acc>
                                  <m:accPr>
                                    <m:chr m:val="̃"/>
                                    <m:ctrlPr>
                                      <a:rPr lang="en-US" sz="2000" b="0" i="1" smtClean="0">
                                        <a:latin typeface="Cambria Math"/>
                                        <a:cs typeface="Times New Roman" pitchFamily="18" charset="0"/>
                                      </a:rPr>
                                    </m:ctrlPr>
                                  </m:accP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1</m:t>
                                        </m:r>
                                      </m:sub>
                                    </m:sSub>
                                  </m:e>
                                </m:acc>
                              </m:e>
                            </m:mr>
                            <m:mr>
                              <m:e>
                                <m:acc>
                                  <m:accPr>
                                    <m:chr m:val="̃"/>
                                    <m:ctrlPr>
                                      <a:rPr lang="en-US" sz="2000" b="0" i="1" smtClean="0">
                                        <a:latin typeface="Cambria Math"/>
                                        <a:cs typeface="Times New Roman" pitchFamily="18" charset="0"/>
                                      </a:rPr>
                                    </m:ctrlPr>
                                  </m:accP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2</m:t>
                                        </m:r>
                                      </m:sub>
                                    </m:sSub>
                                  </m:e>
                                </m:acc>
                              </m:e>
                            </m:mr>
                            <m:mr>
                              <m:e>
                                <m:m>
                                  <m:mPr>
                                    <m:mcs>
                                      <m:mc>
                                        <m:mcPr>
                                          <m:count m:val="1"/>
                                          <m:mcJc m:val="center"/>
                                        </m:mcPr>
                                      </m:mc>
                                    </m:mcs>
                                    <m:ctrlPr>
                                      <a:rPr lang="en-US" sz="2000" b="0" i="1" smtClean="0">
                                        <a:latin typeface="Cambria Math"/>
                                        <a:cs typeface="Times New Roman" pitchFamily="18" charset="0"/>
                                      </a:rPr>
                                    </m:ctrlPr>
                                  </m:mPr>
                                  <m:mr>
                                    <m:e>
                                      <m:r>
                                        <m:rPr>
                                          <m:brk m:alnAt="7"/>
                                        </m:rPr>
                                        <a:rPr lang="en-US" sz="2000" b="0" i="1" smtClean="0">
                                          <a:latin typeface="Cambria Math"/>
                                          <a:cs typeface="Times New Roman" pitchFamily="18" charset="0"/>
                                        </a:rPr>
                                        <m:t>⋮</m:t>
                                      </m:r>
                                    </m:e>
                                  </m:mr>
                                  <m:mr>
                                    <m:e>
                                      <m:acc>
                                        <m:accPr>
                                          <m:chr m:val="̃"/>
                                          <m:ctrlPr>
                                            <a:rPr lang="en-US" sz="2000" b="0" i="1" smtClean="0">
                                              <a:latin typeface="Cambria Math"/>
                                              <a:cs typeface="Times New Roman" pitchFamily="18" charset="0"/>
                                            </a:rPr>
                                          </m:ctrlPr>
                                        </m:accP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𝑡</m:t>
                                              </m:r>
                                            </m:sub>
                                          </m:sSub>
                                        </m:e>
                                      </m:acc>
                                    </m:e>
                                  </m:mr>
                                </m:m>
                              </m:e>
                            </m:mr>
                          </m:m>
                        </m:e>
                      </m:d>
                    </m:oMath>
                  </m:oMathPara>
                </a14:m>
                <a:endParaRPr lang="en-IN" sz="2000"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The above system can, in fact, be written in a much simpler decoupled form </a:t>
                </a:r>
                <a:r>
                  <a:rPr lang="en-US" sz="2000" dirty="0" smtClean="0">
                    <a:latin typeface="Times New Roman" pitchFamily="18" charset="0"/>
                    <a:cs typeface="Times New Roman" pitchFamily="18" charset="0"/>
                  </a:rPr>
                  <a:t>as</a:t>
                </a:r>
                <a:endParaRPr lang="en-IN" sz="2000" dirty="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acc>
                        <m:accPr>
                          <m:chr m:val="̃"/>
                          <m:ctrlPr>
                            <a:rPr lang="en-IN" sz="2000" i="1" smtClean="0">
                              <a:latin typeface="Cambria Math"/>
                              <a:cs typeface="Times New Roman" pitchFamily="18" charset="0"/>
                            </a:rPr>
                          </m:ctrlPr>
                        </m:accPr>
                        <m:e>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𝑦</m:t>
                              </m:r>
                            </m:e>
                            <m:sub>
                              <m:r>
                                <a:rPr lang="en-US" sz="2000" b="0" i="1" smtClean="0">
                                  <a:latin typeface="Cambria Math"/>
                                  <a:cs typeface="Times New Roman" pitchFamily="18" charset="0"/>
                                </a:rPr>
                                <m:t>1</m:t>
                              </m:r>
                            </m:sub>
                          </m:sSub>
                        </m:e>
                      </m:acc>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IN" sz="2000" i="1" smtClean="0">
                              <a:latin typeface="Cambria Math"/>
                              <a:ea typeface="Cambria Math"/>
                              <a:cs typeface="Times New Roman" pitchFamily="18" charset="0"/>
                            </a:rPr>
                            <m:t>𝜎</m:t>
                          </m:r>
                        </m:e>
                        <m:sub>
                          <m:r>
                            <a:rPr lang="en-US" sz="2000" b="0" i="1" smtClean="0">
                              <a:latin typeface="Cambria Math"/>
                              <a:ea typeface="Cambria Math"/>
                              <a:cs typeface="Times New Roman" pitchFamily="18" charset="0"/>
                            </a:rPr>
                            <m:t>1</m:t>
                          </m:r>
                        </m:sub>
                      </m:sSub>
                      <m:acc>
                        <m:accPr>
                          <m:chr m:val="̃"/>
                          <m:ctrlPr>
                            <a:rPr lang="en-IN" sz="2000" i="1" smtClean="0">
                              <a:latin typeface="Cambria Math"/>
                              <a:ea typeface="Cambria Math"/>
                              <a:cs typeface="Times New Roman" pitchFamily="18" charset="0"/>
                            </a:rPr>
                          </m:ctrlPr>
                        </m:accP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𝑥</m:t>
                              </m:r>
                            </m:e>
                            <m:sub>
                              <m:r>
                                <a:rPr lang="en-US" sz="2000" b="0" i="1" smtClean="0">
                                  <a:latin typeface="Cambria Math"/>
                                  <a:ea typeface="Cambria Math"/>
                                  <a:cs typeface="Times New Roman" pitchFamily="18" charset="0"/>
                                </a:rPr>
                                <m:t>1</m:t>
                              </m:r>
                            </m:sub>
                          </m:sSub>
                        </m:e>
                      </m:acc>
                      <m:r>
                        <a:rPr lang="en-IN" sz="2000" i="1" smtClean="0">
                          <a:latin typeface="Cambria Math"/>
                          <a:ea typeface="Cambria Math"/>
                          <a:cs typeface="Times New Roman" pitchFamily="18" charset="0"/>
                        </a:rPr>
                        <m:t>+</m:t>
                      </m:r>
                      <m:acc>
                        <m:accPr>
                          <m:chr m:val="̃"/>
                          <m:ctrlPr>
                            <a:rPr lang="en-IN" sz="2000" i="1" smtClean="0">
                              <a:latin typeface="Cambria Math"/>
                              <a:ea typeface="Cambria Math"/>
                              <a:cs typeface="Times New Roman" pitchFamily="18" charset="0"/>
                            </a:rPr>
                          </m:ctrlPr>
                        </m:accP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𝑛</m:t>
                              </m:r>
                            </m:e>
                            <m:sub>
                              <m:r>
                                <a:rPr lang="en-US" sz="2000" b="0" i="1" smtClean="0">
                                  <a:latin typeface="Cambria Math"/>
                                  <a:ea typeface="Cambria Math"/>
                                  <a:cs typeface="Times New Roman" pitchFamily="18" charset="0"/>
                                </a:rPr>
                                <m:t>1</m:t>
                              </m:r>
                            </m:sub>
                          </m:sSub>
                        </m:e>
                      </m:acc>
                    </m:oMath>
                  </m:oMathPara>
                </a14:m>
                <a:endParaRPr lang="en-IN"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acc>
                        <m:accPr>
                          <m:chr m:val="̃"/>
                          <m:ctrlPr>
                            <a:rPr lang="en-IN" sz="2000" i="1">
                              <a:latin typeface="Cambria Math"/>
                              <a:cs typeface="Times New Roman" pitchFamily="18" charset="0"/>
                            </a:rPr>
                          </m:ctrlPr>
                        </m:accPr>
                        <m:e>
                          <m:sSub>
                            <m:sSubPr>
                              <m:ctrlPr>
                                <a:rPr lang="en-IN" sz="2000" i="1">
                                  <a:latin typeface="Cambria Math"/>
                                  <a:cs typeface="Times New Roman" pitchFamily="18" charset="0"/>
                                </a:rPr>
                              </m:ctrlPr>
                            </m:sSubPr>
                            <m:e>
                              <m:r>
                                <a:rPr lang="en-US" sz="2000" i="1">
                                  <a:latin typeface="Cambria Math"/>
                                  <a:cs typeface="Times New Roman" pitchFamily="18" charset="0"/>
                                </a:rPr>
                                <m:t>𝑦</m:t>
                              </m:r>
                            </m:e>
                            <m:sub>
                              <m:r>
                                <a:rPr lang="en-US" sz="2000" b="0" i="1" smtClean="0">
                                  <a:latin typeface="Cambria Math"/>
                                  <a:cs typeface="Times New Roman" pitchFamily="18" charset="0"/>
                                </a:rPr>
                                <m:t>2</m:t>
                              </m:r>
                            </m:sub>
                          </m:sSub>
                        </m:e>
                      </m:acc>
                      <m:r>
                        <a:rPr lang="en-IN" sz="2000" i="1">
                          <a:latin typeface="Cambria Math"/>
                          <a:ea typeface="Cambria Math"/>
                          <a:cs typeface="Times New Roman" pitchFamily="18" charset="0"/>
                        </a:rPr>
                        <m:t>=</m:t>
                      </m:r>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𝜎</m:t>
                          </m:r>
                        </m:e>
                        <m:sub>
                          <m:r>
                            <a:rPr lang="en-US" sz="2000" b="0" i="1" smtClean="0">
                              <a:latin typeface="Cambria Math"/>
                              <a:ea typeface="Cambria Math"/>
                              <a:cs typeface="Times New Roman" pitchFamily="18" charset="0"/>
                            </a:rPr>
                            <m:t>2</m:t>
                          </m:r>
                        </m:sub>
                      </m:sSub>
                      <m:acc>
                        <m:accPr>
                          <m:chr m:val="̃"/>
                          <m:ctrlPr>
                            <a:rPr lang="en-IN" sz="2000" i="1">
                              <a:latin typeface="Cambria Math"/>
                              <a:ea typeface="Cambria Math"/>
                              <a:cs typeface="Times New Roman" pitchFamily="18" charset="0"/>
                            </a:rPr>
                          </m:ctrlPr>
                        </m:accPr>
                        <m:e>
                          <m:sSub>
                            <m:sSubPr>
                              <m:ctrlPr>
                                <a:rPr lang="en-IN"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𝑥</m:t>
                              </m:r>
                            </m:e>
                            <m:sub>
                              <m:r>
                                <a:rPr lang="en-US" sz="2000" b="0" i="1" smtClean="0">
                                  <a:latin typeface="Cambria Math"/>
                                  <a:ea typeface="Cambria Math"/>
                                  <a:cs typeface="Times New Roman" pitchFamily="18" charset="0"/>
                                </a:rPr>
                                <m:t>2</m:t>
                              </m:r>
                            </m:sub>
                          </m:sSub>
                        </m:e>
                      </m:acc>
                      <m:r>
                        <a:rPr lang="en-IN" sz="2000" i="1">
                          <a:latin typeface="Cambria Math"/>
                          <a:ea typeface="Cambria Math"/>
                          <a:cs typeface="Times New Roman" pitchFamily="18" charset="0"/>
                        </a:rPr>
                        <m:t>+</m:t>
                      </m:r>
                      <m:acc>
                        <m:accPr>
                          <m:chr m:val="̃"/>
                          <m:ctrlPr>
                            <a:rPr lang="en-IN" sz="2000" i="1">
                              <a:latin typeface="Cambria Math"/>
                              <a:ea typeface="Cambria Math"/>
                              <a:cs typeface="Times New Roman" pitchFamily="18" charset="0"/>
                            </a:rPr>
                          </m:ctrlPr>
                        </m:accPr>
                        <m:e>
                          <m:sSub>
                            <m:sSubPr>
                              <m:ctrlPr>
                                <a:rPr lang="en-IN"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𝑛</m:t>
                              </m:r>
                            </m:e>
                            <m:sub>
                              <m:r>
                                <a:rPr lang="en-US" sz="2000" b="0" i="1" smtClean="0">
                                  <a:latin typeface="Cambria Math"/>
                                  <a:ea typeface="Cambria Math"/>
                                  <a:cs typeface="Times New Roman" pitchFamily="18" charset="0"/>
                                </a:rPr>
                                <m:t>2</m:t>
                              </m:r>
                            </m:sub>
                          </m:sSub>
                        </m:e>
                      </m:acc>
                    </m:oMath>
                  </m:oMathPara>
                </a14:m>
                <a:endParaRPr lang="en-IN" sz="2000" dirty="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IN" sz="2000" i="1" smtClean="0">
                          <a:latin typeface="Cambria Math"/>
                          <a:cs typeface="Times New Roman" pitchFamily="18" charset="0"/>
                        </a:rPr>
                        <m:t>⋮</m:t>
                      </m:r>
                    </m:oMath>
                  </m:oMathPara>
                </a14:m>
                <a:endParaRPr lang="en-IN"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acc>
                        <m:accPr>
                          <m:chr m:val="̃"/>
                          <m:ctrlPr>
                            <a:rPr lang="en-IN" sz="2000" i="1">
                              <a:latin typeface="Cambria Math"/>
                              <a:cs typeface="Times New Roman" pitchFamily="18" charset="0"/>
                            </a:rPr>
                          </m:ctrlPr>
                        </m:accPr>
                        <m:e>
                          <m:sSub>
                            <m:sSubPr>
                              <m:ctrlPr>
                                <a:rPr lang="en-IN" sz="2000" i="1">
                                  <a:latin typeface="Cambria Math"/>
                                  <a:cs typeface="Times New Roman" pitchFamily="18" charset="0"/>
                                </a:rPr>
                              </m:ctrlPr>
                            </m:sSubPr>
                            <m:e>
                              <m:r>
                                <a:rPr lang="en-US" sz="2000" i="1">
                                  <a:latin typeface="Cambria Math"/>
                                  <a:cs typeface="Times New Roman" pitchFamily="18" charset="0"/>
                                </a:rPr>
                                <m:t>𝑦</m:t>
                              </m:r>
                            </m:e>
                            <m:sub>
                              <m:r>
                                <a:rPr lang="en-US" sz="2000" b="0" i="1" smtClean="0">
                                  <a:latin typeface="Cambria Math"/>
                                  <a:cs typeface="Times New Roman" pitchFamily="18" charset="0"/>
                                </a:rPr>
                                <m:t>𝑡</m:t>
                              </m:r>
                            </m:sub>
                          </m:sSub>
                        </m:e>
                      </m:acc>
                      <m:r>
                        <a:rPr lang="en-IN" sz="2000" i="1">
                          <a:latin typeface="Cambria Math"/>
                          <a:ea typeface="Cambria Math"/>
                          <a:cs typeface="Times New Roman" pitchFamily="18" charset="0"/>
                        </a:rPr>
                        <m:t>=</m:t>
                      </m:r>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𝜎</m:t>
                          </m:r>
                        </m:e>
                        <m:sub>
                          <m:r>
                            <a:rPr lang="en-US" sz="2000" b="0" i="1" smtClean="0">
                              <a:latin typeface="Cambria Math"/>
                              <a:ea typeface="Cambria Math"/>
                              <a:cs typeface="Times New Roman" pitchFamily="18" charset="0"/>
                            </a:rPr>
                            <m:t>𝑡</m:t>
                          </m:r>
                        </m:sub>
                      </m:sSub>
                      <m:acc>
                        <m:accPr>
                          <m:chr m:val="̃"/>
                          <m:ctrlPr>
                            <a:rPr lang="en-IN" sz="2000" i="1">
                              <a:latin typeface="Cambria Math"/>
                              <a:ea typeface="Cambria Math"/>
                              <a:cs typeface="Times New Roman" pitchFamily="18" charset="0"/>
                            </a:rPr>
                          </m:ctrlPr>
                        </m:accPr>
                        <m:e>
                          <m:sSub>
                            <m:sSubPr>
                              <m:ctrlPr>
                                <a:rPr lang="en-IN"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𝑥</m:t>
                              </m:r>
                            </m:e>
                            <m:sub>
                              <m:r>
                                <a:rPr lang="en-US" sz="2000" b="0" i="1" smtClean="0">
                                  <a:latin typeface="Cambria Math"/>
                                  <a:ea typeface="Cambria Math"/>
                                  <a:cs typeface="Times New Roman" pitchFamily="18" charset="0"/>
                                </a:rPr>
                                <m:t>𝑡</m:t>
                              </m:r>
                            </m:sub>
                          </m:sSub>
                        </m:e>
                      </m:acc>
                      <m:r>
                        <a:rPr lang="en-IN" sz="2000" i="1">
                          <a:latin typeface="Cambria Math"/>
                          <a:ea typeface="Cambria Math"/>
                          <a:cs typeface="Times New Roman" pitchFamily="18" charset="0"/>
                        </a:rPr>
                        <m:t>+</m:t>
                      </m:r>
                      <m:acc>
                        <m:accPr>
                          <m:chr m:val="̃"/>
                          <m:ctrlPr>
                            <a:rPr lang="en-IN" sz="2000" i="1">
                              <a:latin typeface="Cambria Math"/>
                              <a:ea typeface="Cambria Math"/>
                              <a:cs typeface="Times New Roman" pitchFamily="18" charset="0"/>
                            </a:rPr>
                          </m:ctrlPr>
                        </m:accPr>
                        <m:e>
                          <m:sSub>
                            <m:sSubPr>
                              <m:ctrlPr>
                                <a:rPr lang="en-IN"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𝑛</m:t>
                              </m:r>
                            </m:e>
                            <m:sub>
                              <m:r>
                                <a:rPr lang="en-US" sz="2000" b="0" i="1" smtClean="0">
                                  <a:latin typeface="Cambria Math"/>
                                  <a:ea typeface="Cambria Math"/>
                                  <a:cs typeface="Times New Roman" pitchFamily="18" charset="0"/>
                                </a:rPr>
                                <m:t>𝑡</m:t>
                              </m:r>
                            </m:sub>
                          </m:sSub>
                        </m:e>
                      </m:acc>
                      <m:r>
                        <a:rPr lang="en-US" sz="2000" b="0" i="1" smtClean="0">
                          <a:latin typeface="Cambria Math"/>
                          <a:ea typeface="Cambria Math"/>
                          <a:cs typeface="Times New Roman" pitchFamily="18" charset="0"/>
                        </a:rPr>
                        <m:t>−−−8</m:t>
                      </m:r>
                    </m:oMath>
                  </m:oMathPara>
                </a14:m>
                <a:endParaRPr lang="en-IN" sz="2000" dirty="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Thus, the above equivalent system represents the parallelization of the MIMO channel with </a:t>
                </a:r>
                <a:r>
                  <a:rPr lang="en-US" sz="2000" b="1" dirty="0">
                    <a:latin typeface="Times New Roman" pitchFamily="18" charset="0"/>
                    <a:cs typeface="Times New Roman" pitchFamily="18" charset="0"/>
                  </a:rPr>
                  <a:t>t</a:t>
                </a:r>
                <a:r>
                  <a:rPr lang="en-US" sz="2000" dirty="0">
                    <a:latin typeface="Times New Roman" pitchFamily="18" charset="0"/>
                    <a:cs typeface="Times New Roman" pitchFamily="18" charset="0"/>
                  </a:rPr>
                  <a:t> information streams being transmitted in </a:t>
                </a:r>
                <a:r>
                  <a:rPr lang="en-US" sz="2000" b="1" dirty="0">
                    <a:latin typeface="Times New Roman" pitchFamily="18" charset="0"/>
                    <a:cs typeface="Times New Roman" pitchFamily="18" charset="0"/>
                  </a:rPr>
                  <a:t>parallel</a:t>
                </a:r>
                <a:r>
                  <a:rPr lang="en-US" sz="2000" b="1" dirty="0" smtClean="0">
                    <a:latin typeface="Times New Roman" pitchFamily="18" charset="0"/>
                    <a:cs typeface="Times New Roman" pitchFamily="18" charset="0"/>
                  </a:rPr>
                  <a:t>.</a:t>
                </a:r>
                <a:r>
                  <a:rPr lang="en-US" sz="2000" dirty="0"/>
                  <a:t> </a:t>
                </a:r>
                <a:r>
                  <a:rPr lang="en-US" sz="2000" dirty="0">
                    <a:latin typeface="Times New Roman" pitchFamily="18" charset="0"/>
                    <a:cs typeface="Times New Roman" pitchFamily="18" charset="0"/>
                  </a:rPr>
                  <a:t>Also, the covariance of the modified noise </a:t>
                </a:r>
                <a14:m>
                  <m:oMath xmlns:m="http://schemas.openxmlformats.org/officeDocument/2006/math">
                    <m:acc>
                      <m:accPr>
                        <m:chr m:val="̃"/>
                        <m:ctrlPr>
                          <a:rPr lang="en-US" sz="2000" i="1" smtClean="0">
                            <a:latin typeface="Cambria Math"/>
                            <a:cs typeface="Times New Roman" pitchFamily="18" charset="0"/>
                          </a:rPr>
                        </m:ctrlPr>
                      </m:accPr>
                      <m:e>
                        <m:r>
                          <a:rPr lang="en-US" sz="2000" b="0" i="1" smtClean="0">
                            <a:latin typeface="Cambria Math"/>
                            <a:cs typeface="Times New Roman" pitchFamily="18" charset="0"/>
                          </a:rPr>
                          <m:t>𝑛</m:t>
                        </m:r>
                      </m:e>
                    </m:acc>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can </a:t>
                </a:r>
                <a:r>
                  <a:rPr lang="en-US" sz="2000" dirty="0">
                    <a:latin typeface="Times New Roman" pitchFamily="18" charset="0"/>
                    <a:cs typeface="Times New Roman" pitchFamily="18" charset="0"/>
                  </a:rPr>
                  <a:t>be derived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sSub>
                        <m:sSubPr>
                          <m:ctrlPr>
                            <a:rPr lang="en-IN" sz="2000" b="1" i="1" smtClean="0">
                              <a:latin typeface="Cambria Math"/>
                              <a:cs typeface="Times New Roman" pitchFamily="18" charset="0"/>
                            </a:rPr>
                          </m:ctrlPr>
                        </m:sSubPr>
                        <m:e>
                          <m:r>
                            <a:rPr lang="en-IN" sz="2000" b="1" i="1" smtClean="0">
                              <a:latin typeface="Cambria Math"/>
                              <a:cs typeface="Times New Roman" pitchFamily="18" charset="0"/>
                            </a:rPr>
                            <m:t>𝑹</m:t>
                          </m:r>
                        </m:e>
                        <m:sub>
                          <m:acc>
                            <m:accPr>
                              <m:chr m:val="̃"/>
                              <m:ctrlPr>
                                <a:rPr lang="en-IN" sz="2000" b="1" i="1" smtClean="0">
                                  <a:latin typeface="Cambria Math"/>
                                  <a:cs typeface="Times New Roman" pitchFamily="18" charset="0"/>
                                </a:rPr>
                              </m:ctrlPr>
                            </m:accPr>
                            <m:e>
                              <m:r>
                                <a:rPr lang="en-US" sz="2000" b="1" i="1" smtClean="0">
                                  <a:latin typeface="Cambria Math"/>
                                  <a:cs typeface="Times New Roman" pitchFamily="18" charset="0"/>
                                </a:rPr>
                                <m:t> </m:t>
                              </m:r>
                              <m:r>
                                <a:rPr lang="en-US" sz="2000" b="1" i="1" smtClean="0">
                                  <a:latin typeface="Cambria Math"/>
                                  <a:cs typeface="Times New Roman" pitchFamily="18" charset="0"/>
                                </a:rPr>
                                <m:t>𝒏</m:t>
                              </m:r>
                            </m:e>
                          </m:acc>
                        </m:sub>
                      </m:sSub>
                      <m:r>
                        <a:rPr lang="en-US" sz="2000" b="1" i="1" smtClean="0">
                          <a:latin typeface="Cambria Math"/>
                          <a:cs typeface="Times New Roman" pitchFamily="18" charset="0"/>
                        </a:rPr>
                        <m:t>=</m:t>
                      </m:r>
                      <m:r>
                        <a:rPr lang="en-US" sz="2000" b="1" i="1" smtClean="0">
                          <a:latin typeface="Cambria Math"/>
                          <a:cs typeface="Times New Roman" pitchFamily="18" charset="0"/>
                        </a:rPr>
                        <m:t>𝑬</m:t>
                      </m:r>
                      <m:d>
                        <m:dPr>
                          <m:begChr m:val="{"/>
                          <m:endChr m:val="}"/>
                          <m:ctrlPr>
                            <a:rPr lang="en-US" sz="2000" b="1" i="1" smtClean="0">
                              <a:latin typeface="Cambria Math"/>
                              <a:cs typeface="Times New Roman" pitchFamily="18" charset="0"/>
                            </a:rPr>
                          </m:ctrlPr>
                        </m:dPr>
                        <m:e>
                          <m:acc>
                            <m:accPr>
                              <m:chr m:val="̃"/>
                              <m:ctrlPr>
                                <a:rPr lang="en-US" sz="2000" b="1" i="1" smtClean="0">
                                  <a:latin typeface="Cambria Math"/>
                                  <a:cs typeface="Times New Roman" pitchFamily="18" charset="0"/>
                                </a:rPr>
                              </m:ctrlPr>
                            </m:accPr>
                            <m:e>
                              <m:r>
                                <a:rPr lang="en-US" sz="2000" b="1" i="1" smtClean="0">
                                  <a:latin typeface="Cambria Math"/>
                                  <a:cs typeface="Times New Roman" pitchFamily="18" charset="0"/>
                                </a:rPr>
                                <m:t>𝒏</m:t>
                              </m:r>
                            </m:e>
                          </m:acc>
                          <m:sSup>
                            <m:sSupPr>
                              <m:ctrlPr>
                                <a:rPr lang="en-IN" sz="2000" b="1" i="1" smtClean="0">
                                  <a:latin typeface="Cambria Math"/>
                                  <a:cs typeface="Times New Roman" pitchFamily="18" charset="0"/>
                                </a:rPr>
                              </m:ctrlPr>
                            </m:sSupPr>
                            <m:e>
                              <m:acc>
                                <m:accPr>
                                  <m:chr m:val="̃"/>
                                  <m:ctrlPr>
                                    <a:rPr lang="en-IN" sz="2000" b="1" i="1" smtClean="0">
                                      <a:latin typeface="Cambria Math"/>
                                      <a:cs typeface="Times New Roman" pitchFamily="18" charset="0"/>
                                    </a:rPr>
                                  </m:ctrlPr>
                                </m:accPr>
                                <m:e>
                                  <m:r>
                                    <a:rPr lang="en-IN" sz="2000" b="1" i="1" smtClean="0">
                                      <a:latin typeface="Cambria Math"/>
                                      <a:cs typeface="Times New Roman" pitchFamily="18" charset="0"/>
                                    </a:rPr>
                                    <m:t>𝒏</m:t>
                                  </m:r>
                                </m:e>
                              </m:acc>
                            </m:e>
                            <m:sup>
                              <m:r>
                                <a:rPr lang="en-US" sz="2000" b="1" i="1" smtClean="0">
                                  <a:latin typeface="Cambria Math"/>
                                  <a:cs typeface="Times New Roman" pitchFamily="18" charset="0"/>
                                </a:rPr>
                                <m:t>𝑯</m:t>
                              </m:r>
                            </m:sup>
                          </m:sSup>
                        </m:e>
                      </m:d>
                      <m:r>
                        <a:rPr lang="en-US" sz="2000" b="1" i="1" smtClean="0">
                          <a:latin typeface="Cambria Math"/>
                          <a:cs typeface="Times New Roman" pitchFamily="18" charset="0"/>
                        </a:rPr>
                        <m:t>=</m:t>
                      </m:r>
                      <m:r>
                        <a:rPr lang="en-US" sz="2000" b="1" i="1" smtClean="0">
                          <a:latin typeface="Cambria Math"/>
                          <a:cs typeface="Times New Roman" pitchFamily="18" charset="0"/>
                        </a:rPr>
                        <m:t>𝑬</m:t>
                      </m:r>
                      <m:d>
                        <m:dPr>
                          <m:begChr m:val="{"/>
                          <m:endChr m:val="}"/>
                          <m:ctrlPr>
                            <a:rPr lang="en-US" sz="2000" b="1" i="1" smtClean="0">
                              <a:latin typeface="Cambria Math"/>
                              <a:cs typeface="Times New Roman" pitchFamily="18" charset="0"/>
                            </a:rPr>
                          </m:ctrlPr>
                        </m:dPr>
                        <m:e>
                          <m:sSup>
                            <m:sSupPr>
                              <m:ctrlPr>
                                <a:rPr lang="en-US" sz="2000" b="1" i="1" smtClean="0">
                                  <a:latin typeface="Cambria Math"/>
                                  <a:cs typeface="Times New Roman" pitchFamily="18" charset="0"/>
                                </a:rPr>
                              </m:ctrlPr>
                            </m:sSupPr>
                            <m:e>
                              <m:r>
                                <a:rPr lang="en-US" sz="2000" b="1" i="1" smtClean="0">
                                  <a:latin typeface="Cambria Math"/>
                                  <a:ea typeface="Cambria Math"/>
                                  <a:cs typeface="Times New Roman" pitchFamily="18" charset="0"/>
                                </a:rPr>
                                <m:t>𝑼</m:t>
                              </m:r>
                            </m:e>
                            <m:sup>
                              <m:r>
                                <a:rPr lang="en-US" sz="2000" b="1" i="1" smtClean="0">
                                  <a:latin typeface="Cambria Math"/>
                                  <a:cs typeface="Times New Roman" pitchFamily="18" charset="0"/>
                                </a:rPr>
                                <m:t>𝑯</m:t>
                              </m:r>
                            </m:sup>
                          </m:sSup>
                          <m:r>
                            <a:rPr lang="en-US" sz="2000" b="1" i="1" smtClean="0">
                              <a:latin typeface="Cambria Math"/>
                              <a:cs typeface="Times New Roman" pitchFamily="18" charset="0"/>
                            </a:rPr>
                            <m:t>𝒏</m:t>
                          </m:r>
                          <m:sSup>
                            <m:sSupPr>
                              <m:ctrlPr>
                                <a:rPr lang="en-US" sz="2000" b="1" i="1" smtClean="0">
                                  <a:latin typeface="Cambria Math"/>
                                  <a:cs typeface="Times New Roman" pitchFamily="18" charset="0"/>
                                </a:rPr>
                              </m:ctrlPr>
                            </m:sSupPr>
                            <m:e>
                              <m:d>
                                <m:dPr>
                                  <m:ctrlPr>
                                    <a:rPr lang="en-US" sz="2000" b="1" i="1" smtClean="0">
                                      <a:latin typeface="Cambria Math"/>
                                      <a:cs typeface="Times New Roman" pitchFamily="18" charset="0"/>
                                    </a:rPr>
                                  </m:ctrlPr>
                                </m:dPr>
                                <m:e>
                                  <m:sSup>
                                    <m:sSupPr>
                                      <m:ctrlPr>
                                        <a:rPr lang="en-US" sz="2000" b="1" i="1" smtClean="0">
                                          <a:latin typeface="Cambria Math"/>
                                          <a:cs typeface="Times New Roman" pitchFamily="18" charset="0"/>
                                        </a:rPr>
                                      </m:ctrlPr>
                                    </m:sSupPr>
                                    <m:e>
                                      <m:r>
                                        <a:rPr lang="en-US" sz="2000" b="1" i="1" smtClean="0">
                                          <a:latin typeface="Cambria Math"/>
                                          <a:ea typeface="Cambria Math"/>
                                          <a:cs typeface="Times New Roman" pitchFamily="18" charset="0"/>
                                        </a:rPr>
                                        <m:t>𝑼</m:t>
                                      </m:r>
                                    </m:e>
                                    <m:sup>
                                      <m:r>
                                        <a:rPr lang="en-US" sz="2000" b="1" i="1" smtClean="0">
                                          <a:latin typeface="Cambria Math"/>
                                          <a:cs typeface="Times New Roman" pitchFamily="18" charset="0"/>
                                        </a:rPr>
                                        <m:t>𝑯</m:t>
                                      </m:r>
                                    </m:sup>
                                  </m:sSup>
                                  <m:r>
                                    <a:rPr lang="en-US" sz="2000" b="1" i="1" smtClean="0">
                                      <a:latin typeface="Cambria Math"/>
                                      <a:cs typeface="Times New Roman" pitchFamily="18" charset="0"/>
                                    </a:rPr>
                                    <m:t>𝒏</m:t>
                                  </m:r>
                                </m:e>
                              </m:d>
                            </m:e>
                            <m:sup>
                              <m:r>
                                <a:rPr lang="en-US" sz="2000" b="1" i="1" smtClean="0">
                                  <a:latin typeface="Cambria Math"/>
                                  <a:cs typeface="Times New Roman" pitchFamily="18" charset="0"/>
                                </a:rPr>
                                <m:t>𝑯</m:t>
                              </m:r>
                            </m:sup>
                          </m:sSup>
                        </m:e>
                      </m:d>
                      <m:r>
                        <a:rPr lang="en-US" sz="2000" b="1" i="1" smtClean="0">
                          <a:latin typeface="Cambria Math"/>
                          <a:cs typeface="Times New Roman" pitchFamily="18" charset="0"/>
                        </a:rPr>
                        <m:t>=</m:t>
                      </m:r>
                      <m:sSup>
                        <m:sSupPr>
                          <m:ctrlPr>
                            <a:rPr lang="en-US" sz="2000" b="1" i="1" smtClean="0">
                              <a:latin typeface="Cambria Math"/>
                              <a:cs typeface="Times New Roman" pitchFamily="18" charset="0"/>
                            </a:rPr>
                          </m:ctrlPr>
                        </m:sSupPr>
                        <m:e>
                          <m:r>
                            <a:rPr lang="en-US" sz="2000" b="1" i="1" smtClean="0">
                              <a:latin typeface="Cambria Math"/>
                              <a:ea typeface="Cambria Math"/>
                              <a:cs typeface="Times New Roman" pitchFamily="18" charset="0"/>
                            </a:rPr>
                            <m:t>𝑼</m:t>
                          </m:r>
                        </m:e>
                        <m:sup>
                          <m:r>
                            <a:rPr lang="en-US" sz="2000" b="1" i="1" smtClean="0">
                              <a:latin typeface="Cambria Math"/>
                              <a:cs typeface="Times New Roman" pitchFamily="18" charset="0"/>
                            </a:rPr>
                            <m:t>𝑯</m:t>
                          </m:r>
                        </m:sup>
                      </m:sSup>
                      <m:r>
                        <a:rPr lang="en-US" sz="2000" b="1" i="1" smtClean="0">
                          <a:latin typeface="Cambria Math"/>
                          <a:cs typeface="Times New Roman" pitchFamily="18" charset="0"/>
                        </a:rPr>
                        <m:t>𝑬</m:t>
                      </m:r>
                      <m:d>
                        <m:dPr>
                          <m:begChr m:val="{"/>
                          <m:endChr m:val="}"/>
                          <m:ctrlPr>
                            <a:rPr lang="en-US" sz="2000" b="1" i="1" smtClean="0">
                              <a:latin typeface="Cambria Math"/>
                              <a:cs typeface="Times New Roman" pitchFamily="18" charset="0"/>
                            </a:rPr>
                          </m:ctrlPr>
                        </m:dPr>
                        <m:e>
                          <m:r>
                            <a:rPr lang="en-US" sz="2000" b="1" i="1" smtClean="0">
                              <a:latin typeface="Cambria Math"/>
                              <a:cs typeface="Times New Roman" pitchFamily="18" charset="0"/>
                            </a:rPr>
                            <m:t>𝒏</m:t>
                          </m:r>
                          <m:sSup>
                            <m:sSupPr>
                              <m:ctrlPr>
                                <a:rPr lang="en-US" sz="2000" b="1" i="1" smtClean="0">
                                  <a:latin typeface="Cambria Math"/>
                                  <a:cs typeface="Times New Roman" pitchFamily="18" charset="0"/>
                                </a:rPr>
                              </m:ctrlPr>
                            </m:sSupPr>
                            <m:e>
                              <m:r>
                                <a:rPr lang="en-US" sz="2000" b="1" i="1" smtClean="0">
                                  <a:latin typeface="Cambria Math"/>
                                  <a:cs typeface="Times New Roman" pitchFamily="18" charset="0"/>
                                </a:rPr>
                                <m:t>𝒏</m:t>
                              </m:r>
                            </m:e>
                            <m:sup>
                              <m:r>
                                <a:rPr lang="en-US" sz="2000" b="1" i="1" smtClean="0">
                                  <a:latin typeface="Cambria Math"/>
                                  <a:cs typeface="Times New Roman" pitchFamily="18" charset="0"/>
                                </a:rPr>
                                <m:t>𝑯</m:t>
                              </m:r>
                            </m:sup>
                          </m:sSup>
                        </m:e>
                      </m:d>
                      <m:r>
                        <a:rPr lang="en-US" sz="2000" b="1" i="1" smtClean="0">
                          <a:latin typeface="Cambria Math"/>
                          <a:ea typeface="Cambria Math"/>
                          <a:cs typeface="Times New Roman" pitchFamily="18" charset="0"/>
                        </a:rPr>
                        <m:t>𝑼</m:t>
                      </m:r>
                    </m:oMath>
                  </m:oMathPara>
                </a14:m>
                <a:endParaRPr lang="en-IN" sz="2000" b="1"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sSubSup>
                        <m:sSubSupPr>
                          <m:ctrlPr>
                            <a:rPr lang="en-IN" sz="2000" b="1" i="1" smtClean="0">
                              <a:latin typeface="Cambria Math"/>
                              <a:cs typeface="Times New Roman" pitchFamily="18" charset="0"/>
                            </a:rPr>
                          </m:ctrlPr>
                        </m:sSubSupPr>
                        <m:e>
                          <m:sSub>
                            <m:sSubPr>
                              <m:ctrlPr>
                                <a:rPr lang="en-IN" sz="2000" b="1" i="1" smtClean="0">
                                  <a:latin typeface="Cambria Math"/>
                                  <a:cs typeface="Times New Roman" pitchFamily="18" charset="0"/>
                                </a:rPr>
                              </m:ctrlPr>
                            </m:sSubPr>
                            <m:e>
                              <m:r>
                                <a:rPr lang="en-IN" sz="2000" b="1" i="1" smtClean="0">
                                  <a:latin typeface="Cambria Math"/>
                                  <a:ea typeface="Cambria Math"/>
                                  <a:cs typeface="Times New Roman" pitchFamily="18" charset="0"/>
                                </a:rPr>
                                <m:t>𝝈</m:t>
                              </m:r>
                            </m:e>
                            <m:sub>
                              <m:r>
                                <a:rPr lang="en-US" sz="2000" b="1" i="1" smtClean="0">
                                  <a:latin typeface="Cambria Math"/>
                                  <a:cs typeface="Times New Roman" pitchFamily="18" charset="0"/>
                                </a:rPr>
                                <m:t>𝒏</m:t>
                              </m:r>
                            </m:sub>
                          </m:sSub>
                        </m:e>
                        <m:sub/>
                        <m:sup>
                          <m:r>
                            <a:rPr lang="en-US" sz="2000" b="1" i="1" smtClean="0">
                              <a:latin typeface="Cambria Math"/>
                              <a:cs typeface="Times New Roman" pitchFamily="18" charset="0"/>
                            </a:rPr>
                            <m:t>𝟐</m:t>
                          </m:r>
                        </m:sup>
                      </m:sSubSup>
                      <m:sSub>
                        <m:sSubPr>
                          <m:ctrlPr>
                            <a:rPr lang="en-IN" sz="2000" b="1" i="1" smtClean="0">
                              <a:latin typeface="Cambria Math"/>
                              <a:cs typeface="Times New Roman" pitchFamily="18" charset="0"/>
                            </a:rPr>
                          </m:ctrlPr>
                        </m:sSubPr>
                        <m:e>
                          <m:r>
                            <a:rPr lang="en-IN" sz="2000" b="1" i="1" smtClean="0">
                              <a:latin typeface="Cambria Math"/>
                              <a:ea typeface="Cambria Math"/>
                              <a:cs typeface="Times New Roman" pitchFamily="18" charset="0"/>
                            </a:rPr>
                            <m:t>𝑰</m:t>
                          </m:r>
                        </m:e>
                        <m:sub>
                          <m:r>
                            <a:rPr lang="en-US" sz="2000" b="1" i="1" smtClean="0">
                              <a:latin typeface="Cambria Math"/>
                              <a:cs typeface="Times New Roman" pitchFamily="18" charset="0"/>
                            </a:rPr>
                            <m:t>𝒕</m:t>
                          </m:r>
                        </m:sub>
                      </m:sSub>
                      <m:r>
                        <a:rPr lang="en-US" sz="2000" b="1" i="1" smtClean="0">
                          <a:latin typeface="Cambria Math"/>
                          <a:cs typeface="Times New Roman" pitchFamily="18" charset="0"/>
                        </a:rPr>
                        <m:t>−−−−</m:t>
                      </m:r>
                      <m:r>
                        <a:rPr lang="en-US" sz="2000" b="1" i="1" smtClean="0">
                          <a:latin typeface="Cambria Math"/>
                          <a:cs typeface="Times New Roman" pitchFamily="18" charset="0"/>
                        </a:rPr>
                        <m:t>𝟗</m:t>
                      </m:r>
                    </m:oMath>
                  </m:oMathPara>
                </a14:m>
                <a:endParaRPr lang="en-IN" sz="2000" b="1"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7" y="987424"/>
                <a:ext cx="11614727" cy="5159375"/>
              </a:xfrm>
              <a:blipFill rotWithShape="1">
                <a:blip r:embed="rId4"/>
                <a:stretch>
                  <a:fillRect l="-577" t="-1182" r="-525"/>
                </a:stretch>
              </a:blipFill>
            </p:spPr>
            <p:txBody>
              <a:bodyPr/>
              <a:lstStyle/>
              <a:p>
                <a:r>
                  <a:rPr lang="en-IN">
                    <a:noFill/>
                  </a:rPr>
                  <a:t> </a:t>
                </a:r>
              </a:p>
            </p:txBody>
          </p:sp>
        </mc:Fallback>
      </mc:AlternateContent>
    </p:spTree>
    <p:extLst>
      <p:ext uri="{BB962C8B-B14F-4D97-AF65-F5344CB8AC3E}">
        <p14:creationId xmlns:p14="http://schemas.microsoft.com/office/powerpoint/2010/main" val="1245782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26/58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8" y="949324"/>
                <a:ext cx="11752702" cy="5210175"/>
              </a:xfrm>
            </p:spPr>
            <p:txBody>
              <a:bodyPr>
                <a:normAutofit/>
              </a:bodyPr>
              <a:lstStyle/>
              <a:p>
                <a:pPr algn="just">
                  <a:buFont typeface="Wingdings" pitchFamily="2" charset="2"/>
                  <a:buChar char="Ø"/>
                </a:pPr>
                <a:r>
                  <a:rPr lang="en-US" sz="2000" dirty="0" smtClean="0">
                    <a:latin typeface="Times New Roman" pitchFamily="18" charset="0"/>
                    <a:cs typeface="Times New Roman" pitchFamily="18" charset="0"/>
                  </a:rPr>
                  <a:t>Thus, once again, the noise </a:t>
                </a:r>
                <a14:m>
                  <m:oMath xmlns:m="http://schemas.openxmlformats.org/officeDocument/2006/math">
                    <m:acc>
                      <m:accPr>
                        <m:chr m:val="̃"/>
                        <m:ctrlPr>
                          <a:rPr lang="en-US" sz="2000" i="1" smtClean="0">
                            <a:latin typeface="Cambria Math"/>
                            <a:cs typeface="Times New Roman" pitchFamily="18" charset="0"/>
                          </a:rPr>
                        </m:ctrlPr>
                      </m:accPr>
                      <m:e>
                        <m:r>
                          <a:rPr lang="en-US" sz="2000" b="0" i="1" smtClean="0">
                            <a:latin typeface="Cambria Math"/>
                            <a:cs typeface="Times New Roman" pitchFamily="18" charset="0"/>
                          </a:rPr>
                          <m:t>𝑛</m:t>
                        </m:r>
                        <m:r>
                          <a:rPr lang="en-US" sz="2000" b="0" i="1" smtClean="0">
                            <a:latin typeface="Cambria Math"/>
                            <a:cs typeface="Times New Roman" pitchFamily="18" charset="0"/>
                          </a:rPr>
                          <m:t> </m:t>
                        </m:r>
                      </m:e>
                    </m:acc>
                  </m:oMath>
                </a14:m>
                <a:r>
                  <a:rPr lang="en-US" sz="2000" dirty="0" smtClean="0">
                    <a:latin typeface="Times New Roman" pitchFamily="18" charset="0"/>
                    <a:cs typeface="Times New Roman" pitchFamily="18" charset="0"/>
                  </a:rPr>
                  <a:t>has </a:t>
                </a:r>
                <a:r>
                  <a:rPr lang="en-US" sz="2000" dirty="0">
                    <a:latin typeface="Times New Roman" pitchFamily="18" charset="0"/>
                    <a:cs typeface="Times New Roman" pitchFamily="18" charset="0"/>
                  </a:rPr>
                  <a:t>a covariance proportional to the identity matrix, indicating equal variance, uncorrelated noise components. Further, the variance of each noise </a:t>
                </a:r>
                <a:r>
                  <a:rPr lang="en-US" sz="2000" dirty="0" smtClean="0">
                    <a:latin typeface="Times New Roman" pitchFamily="18" charset="0"/>
                    <a:cs typeface="Times New Roman" pitchFamily="18" charset="0"/>
                  </a:rPr>
                  <a:t>component </a:t>
                </a:r>
                <a14:m>
                  <m:oMath xmlns:m="http://schemas.openxmlformats.org/officeDocument/2006/math">
                    <m:acc>
                      <m:accPr>
                        <m:chr m:val="̃"/>
                        <m:ctrlPr>
                          <a:rPr lang="en-US" sz="2000" i="1" smtClean="0">
                            <a:latin typeface="Cambria Math"/>
                            <a:cs typeface="Times New Roman" pitchFamily="18" charset="0"/>
                          </a:rPr>
                        </m:ctrlPr>
                      </m:accPr>
                      <m:e>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𝑖</m:t>
                            </m:r>
                          </m:sub>
                        </m:sSub>
                      </m:e>
                    </m:acc>
                  </m:oMath>
                </a14:m>
                <a:r>
                  <a:rPr lang="en-US" sz="2000" dirty="0" smtClean="0">
                    <a:latin typeface="Times New Roman" pitchFamily="18" charset="0"/>
                    <a:cs typeface="Times New Roman" pitchFamily="18" charset="0"/>
                  </a:rPr>
                  <a:t>, </a:t>
                </a:r>
                <a14:m>
                  <m:oMath xmlns:m="http://schemas.openxmlformats.org/officeDocument/2006/math">
                    <m:r>
                      <a:rPr lang="en-US" sz="2000" b="0" i="1" dirty="0" smtClean="0">
                        <a:latin typeface="Cambria Math"/>
                        <a:cs typeface="Times New Roman" pitchFamily="18" charset="0"/>
                      </a:rPr>
                      <m:t>1</m:t>
                    </m:r>
                    <m:r>
                      <a:rPr lang="en-US" sz="2000" b="0" i="1" dirty="0" smtClean="0">
                        <a:latin typeface="Cambria Math"/>
                        <a:ea typeface="Cambria Math"/>
                        <a:cs typeface="Times New Roman" pitchFamily="18" charset="0"/>
                      </a:rPr>
                      <m:t>≤</m:t>
                    </m:r>
                    <m:r>
                      <a:rPr lang="en-US" sz="2000" b="0" i="1" dirty="0" smtClean="0">
                        <a:latin typeface="Cambria Math"/>
                        <a:ea typeface="Cambria Math"/>
                        <a:cs typeface="Times New Roman" pitchFamily="18" charset="0"/>
                      </a:rPr>
                      <m:t>𝑖</m:t>
                    </m:r>
                    <m:r>
                      <a:rPr lang="en-US" sz="2000" b="0" i="1" dirty="0" smtClean="0">
                        <a:latin typeface="Cambria Math"/>
                        <a:ea typeface="Cambria Math"/>
                        <a:cs typeface="Times New Roman" pitchFamily="18" charset="0"/>
                      </a:rPr>
                      <m:t>≤</m:t>
                    </m:r>
                    <m:r>
                      <a:rPr lang="en-US" sz="2000" b="0" i="1" dirty="0" smtClean="0">
                        <a:latin typeface="Cambria Math"/>
                        <a:ea typeface="Cambria Math"/>
                        <a:cs typeface="Times New Roman" pitchFamily="18" charset="0"/>
                      </a:rPr>
                      <m:t>𝑡</m:t>
                    </m:r>
                    <m:r>
                      <a:rPr lang="en-US" sz="2000" b="0" i="1" dirty="0" smtClean="0">
                        <a:latin typeface="Cambria Math"/>
                        <a:ea typeface="Cambria Math"/>
                        <a:cs typeface="Times New Roman" pitchFamily="18" charset="0"/>
                      </a:rPr>
                      <m:t> </m:t>
                    </m:r>
                  </m:oMath>
                </a14:m>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equal </a:t>
                </a:r>
                <a:r>
                  <a:rPr lang="en-US" sz="2000" dirty="0" smtClean="0">
                    <a:latin typeface="Times New Roman" pitchFamily="18" charset="0"/>
                    <a:cs typeface="Times New Roman" pitchFamily="18" charset="0"/>
                  </a:rPr>
                  <a:t>to</a:t>
                </a:r>
                <a14:m>
                  <m:oMath xmlns:m="http://schemas.openxmlformats.org/officeDocument/2006/math">
                    <m:sSubSup>
                      <m:sSubSupPr>
                        <m:ctrlPr>
                          <a:rPr lang="en-US" sz="2000" i="1" smtClean="0">
                            <a:latin typeface="Cambria Math"/>
                            <a:cs typeface="Times New Roman" pitchFamily="18" charset="0"/>
                          </a:rPr>
                        </m:ctrlPr>
                      </m:sSubSupPr>
                      <m:e>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 </m:t>
                            </m:r>
                            <m:r>
                              <a:rPr lang="en-US" sz="2000" i="1" smtClean="0">
                                <a:latin typeface="Cambria Math"/>
                                <a:ea typeface="Cambria Math"/>
                                <a:cs typeface="Times New Roman" pitchFamily="18" charset="0"/>
                              </a:rPr>
                              <m:t>𝜎</m:t>
                            </m:r>
                          </m:e>
                          <m:sub>
                            <m:r>
                              <a:rPr lang="en-US" sz="2000" b="0" i="1" smtClean="0">
                                <a:latin typeface="Cambria Math"/>
                                <a:cs typeface="Times New Roman" pitchFamily="18" charset="0"/>
                              </a:rPr>
                              <m:t>𝑛</m:t>
                            </m:r>
                          </m:sub>
                        </m:sSub>
                      </m:e>
                      <m:sub/>
                      <m:sup>
                        <m:r>
                          <a:rPr lang="en-US" sz="2000" b="0" i="1" smtClean="0">
                            <a:latin typeface="Cambria Math"/>
                            <a:cs typeface="Times New Roman" pitchFamily="18" charset="0"/>
                          </a:rPr>
                          <m:t>2</m:t>
                        </m:r>
                      </m:sup>
                    </m:sSubSup>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Consider now the </a:t>
                </a:r>
                <a14:m>
                  <m:oMath xmlns:m="http://schemas.openxmlformats.org/officeDocument/2006/math">
                    <m:sSup>
                      <m:sSupPr>
                        <m:ctrlPr>
                          <a:rPr lang="en-US" sz="2000" i="1" smtClean="0">
                            <a:latin typeface="Cambria Math"/>
                            <a:cs typeface="Times New Roman" pitchFamily="18" charset="0"/>
                          </a:rPr>
                        </m:ctrlPr>
                      </m:sSupPr>
                      <m:e>
                        <m:r>
                          <a:rPr lang="en-US" sz="2000" b="0" i="1" smtClean="0">
                            <a:latin typeface="Cambria Math"/>
                            <a:cs typeface="Times New Roman" pitchFamily="18" charset="0"/>
                          </a:rPr>
                          <m:t>𝑖</m:t>
                        </m:r>
                      </m:e>
                      <m:sup>
                        <m:r>
                          <a:rPr lang="en-US" sz="2000" b="0" i="1" smtClean="0">
                            <a:latin typeface="Cambria Math"/>
                            <a:cs typeface="Times New Roman" pitchFamily="18" charset="0"/>
                          </a:rPr>
                          <m:t>𝑡h</m:t>
                        </m:r>
                      </m:sup>
                    </m:sSup>
                  </m:oMath>
                </a14:m>
                <a:r>
                  <a:rPr lang="en-US" sz="2000" dirty="0" smtClean="0">
                    <a:latin typeface="Times New Roman" pitchFamily="18" charset="0"/>
                    <a:cs typeface="Times New Roman" pitchFamily="18" charset="0"/>
                  </a:rPr>
                  <a:t> parallel </a:t>
                </a:r>
                <a:r>
                  <a:rPr lang="en-US" sz="2000" dirty="0">
                    <a:latin typeface="Times New Roman" pitchFamily="18" charset="0"/>
                    <a:cs typeface="Times New Roman" pitchFamily="18" charset="0"/>
                  </a:rPr>
                  <a:t>MIMO channel above. This is given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a:cs typeface="Times New Roman" pitchFamily="18" charset="0"/>
                            </a:rPr>
                          </m:ctrlPr>
                        </m:accPr>
                        <m:e>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𝑦</m:t>
                              </m:r>
                            </m:e>
                            <m:sub>
                              <m:r>
                                <a:rPr lang="en-US" sz="2000" b="0" i="1" smtClean="0">
                                  <a:latin typeface="Cambria Math"/>
                                  <a:cs typeface="Times New Roman" pitchFamily="18" charset="0"/>
                                </a:rPr>
                                <m:t>𝑖</m:t>
                              </m:r>
                            </m:sub>
                          </m:sSub>
                        </m:e>
                      </m:acc>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ea typeface="Cambria Math"/>
                              <a:cs typeface="Times New Roman" pitchFamily="18" charset="0"/>
                            </a:rPr>
                            <m:t>𝜎</m:t>
                          </m:r>
                        </m:e>
                        <m:sub>
                          <m:r>
                            <a:rPr lang="en-US" sz="2000" b="0" i="1" smtClean="0">
                              <a:latin typeface="Cambria Math"/>
                              <a:cs typeface="Times New Roman" pitchFamily="18" charset="0"/>
                            </a:rPr>
                            <m:t>𝑖</m:t>
                          </m:r>
                        </m:sub>
                      </m:sSub>
                      <m:acc>
                        <m:accPr>
                          <m:chr m:val="̃"/>
                          <m:ctrlPr>
                            <a:rPr lang="en-US" sz="2000" b="0" i="1" smtClean="0">
                              <a:latin typeface="Cambria Math"/>
                              <a:cs typeface="Times New Roman" pitchFamily="18" charset="0"/>
                            </a:rPr>
                          </m:ctrlPr>
                        </m:accP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𝑥</m:t>
                              </m:r>
                            </m:e>
                            <m:sub>
                              <m:r>
                                <a:rPr lang="en-US" sz="2000" b="0" i="1" smtClean="0">
                                  <a:latin typeface="Cambria Math"/>
                                  <a:cs typeface="Times New Roman" pitchFamily="18" charset="0"/>
                                </a:rPr>
                                <m:t>𝑖</m:t>
                              </m:r>
                            </m:sub>
                          </m:sSub>
                        </m:e>
                      </m:acc>
                      <m:r>
                        <a:rPr lang="en-US" sz="2000" b="0" i="1" smtClean="0">
                          <a:latin typeface="Cambria Math"/>
                          <a:cs typeface="Times New Roman" pitchFamily="18" charset="0"/>
                        </a:rPr>
                        <m:t>+</m:t>
                      </m:r>
                      <m:acc>
                        <m:accPr>
                          <m:chr m:val="̃"/>
                          <m:ctrlPr>
                            <a:rPr lang="en-US" sz="2000" b="0" i="1" smtClean="0">
                              <a:latin typeface="Cambria Math"/>
                              <a:cs typeface="Times New Roman" pitchFamily="18" charset="0"/>
                            </a:rPr>
                          </m:ctrlPr>
                        </m:accP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𝑖</m:t>
                              </m:r>
                            </m:sub>
                          </m:sSub>
                        </m:e>
                      </m:acc>
                    </m:oMath>
                  </m:oMathPara>
                </a14:m>
                <a:endParaRPr lang="en-US" sz="2000"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From the above expression for the SNR of the </a:t>
                </a:r>
                <a14:m>
                  <m:oMath xmlns:m="http://schemas.openxmlformats.org/officeDocument/2006/math">
                    <m:sSup>
                      <m:sSupPr>
                        <m:ctrlPr>
                          <a:rPr lang="en-US" sz="2000" i="1" smtClean="0">
                            <a:latin typeface="Cambria Math"/>
                            <a:cs typeface="Times New Roman" pitchFamily="18" charset="0"/>
                          </a:rPr>
                        </m:ctrlPr>
                      </m:sSupPr>
                      <m:e>
                        <m:r>
                          <a:rPr lang="en-US" sz="2000" b="0" i="1" smtClean="0">
                            <a:latin typeface="Cambria Math"/>
                            <a:cs typeface="Times New Roman" pitchFamily="18" charset="0"/>
                          </a:rPr>
                          <m:t>𝑖</m:t>
                        </m:r>
                      </m:e>
                      <m:sup>
                        <m:r>
                          <a:rPr lang="en-US" sz="2000" b="0" i="1" smtClean="0">
                            <a:latin typeface="Cambria Math"/>
                            <a:cs typeface="Times New Roman" pitchFamily="18" charset="0"/>
                          </a:rPr>
                          <m:t>𝑡h</m:t>
                        </m:r>
                      </m:sup>
                    </m:sSup>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channel</a:t>
                </a:r>
                <a:r>
                  <a:rPr lang="en-US" sz="2000" dirty="0">
                    <a:latin typeface="Times New Roman" pitchFamily="18" charset="0"/>
                    <a:cs typeface="Times New Roman" pitchFamily="18" charset="0"/>
                  </a:rPr>
                  <a:t>, the Shannon capacity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𝐶</m:t>
                        </m:r>
                      </m:e>
                      <m:sub>
                        <m:r>
                          <a:rPr lang="en-US" sz="2000" b="0" i="1" smtClean="0">
                            <a:latin typeface="Cambria Math"/>
                            <a:cs typeface="Times New Roman" pitchFamily="18" charset="0"/>
                          </a:rPr>
                          <m:t>𝑖</m:t>
                        </m:r>
                      </m:sub>
                    </m:sSub>
                  </m:oMath>
                </a14:m>
                <a:r>
                  <a:rPr lang="en-US" sz="2000" dirty="0" smtClean="0">
                    <a:latin typeface="Times New Roman" pitchFamily="18" charset="0"/>
                    <a:cs typeface="Times New Roman" pitchFamily="18" charset="0"/>
                  </a:rPr>
                  <a:t>of </a:t>
                </a:r>
                <a:r>
                  <a:rPr lang="en-US" sz="2000" dirty="0">
                    <a:latin typeface="Times New Roman" pitchFamily="18" charset="0"/>
                    <a:cs typeface="Times New Roman" pitchFamily="18" charset="0"/>
                  </a:rPr>
                  <a:t>the </a:t>
                </a:r>
                <a:r>
                  <a:rPr lang="en-US" sz="2000" dirty="0" smtClean="0">
                    <a:latin typeface="Times New Roman" pitchFamily="18" charset="0"/>
                    <a:cs typeface="Times New Roman" pitchFamily="18" charset="0"/>
                  </a:rPr>
                  <a:t>channel </a:t>
                </a:r>
                <a:r>
                  <a:rPr lang="en-IN" sz="2000" dirty="0">
                    <a:latin typeface="Times New Roman" pitchFamily="18" charset="0"/>
                    <a:cs typeface="Times New Roman" pitchFamily="18" charset="0"/>
                  </a:rPr>
                  <a:t>can be derived </a:t>
                </a:r>
                <a:r>
                  <a:rPr lang="en-IN"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𝐶</m:t>
                          </m:r>
                        </m:e>
                        <m:sub>
                          <m:r>
                            <a:rPr lang="en-US" sz="2000" b="0" i="1" smtClean="0">
                              <a:latin typeface="Cambria Math"/>
                              <a:cs typeface="Times New Roman" pitchFamily="18" charset="0"/>
                            </a:rPr>
                            <m:t>𝑖</m:t>
                          </m:r>
                        </m:sub>
                      </m:sSub>
                      <m:r>
                        <a:rPr lang="en-US" sz="2000" i="1" smtClean="0">
                          <a:latin typeface="Cambria Math"/>
                          <a:ea typeface="Cambria Math"/>
                          <a:cs typeface="Times New Roman" pitchFamily="18" charset="0"/>
                        </a:rPr>
                        <m:t>=</m:t>
                      </m:r>
                      <m:func>
                        <m:funcPr>
                          <m:ctrlPr>
                            <a:rPr lang="en-US" sz="2000" i="1" smtClean="0">
                              <a:latin typeface="Cambria Math"/>
                              <a:ea typeface="Cambria Math"/>
                              <a:cs typeface="Times New Roman" pitchFamily="18" charset="0"/>
                            </a:rPr>
                          </m:ctrlPr>
                        </m:funcPr>
                        <m:fName>
                          <m:sSub>
                            <m:sSubPr>
                              <m:ctrlPr>
                                <a:rPr lang="en-US" sz="2000" i="1" smtClean="0">
                                  <a:latin typeface="Cambria Math"/>
                                  <a:ea typeface="Cambria Math"/>
                                  <a:cs typeface="Times New Roman" pitchFamily="18" charset="0"/>
                                </a:rPr>
                              </m:ctrlPr>
                            </m:sSubPr>
                            <m:e>
                              <m:r>
                                <m:rPr>
                                  <m:sty m:val="p"/>
                                </m:rPr>
                                <a:rPr lang="en-US" sz="2000" i="0" smtClean="0">
                                  <a:latin typeface="Cambria Math"/>
                                  <a:ea typeface="Cambria Math"/>
                                  <a:cs typeface="Times New Roman" pitchFamily="18" charset="0"/>
                                </a:rPr>
                                <m:t>log</m:t>
                              </m:r>
                            </m:e>
                            <m:sub>
                              <m:r>
                                <a:rPr lang="en-US" sz="2000" b="0" i="1" smtClean="0">
                                  <a:latin typeface="Cambria Math"/>
                                  <a:ea typeface="Cambria Math"/>
                                  <a:cs typeface="Times New Roman" pitchFamily="18" charset="0"/>
                                </a:rPr>
                                <m:t>2</m:t>
                              </m:r>
                            </m:sub>
                          </m:sSub>
                        </m:fName>
                        <m:e>
                          <m:d>
                            <m:dPr>
                              <m:ctrlPr>
                                <a:rPr lang="en-US"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f>
                                <m:fPr>
                                  <m:ctrlPr>
                                    <a:rPr lang="en-US" sz="2000" b="0" i="1" smtClean="0">
                                      <a:latin typeface="Cambria Math"/>
                                      <a:ea typeface="Cambria Math"/>
                                      <a:cs typeface="Times New Roman" pitchFamily="18" charset="0"/>
                                    </a:rPr>
                                  </m:ctrlPr>
                                </m:fPr>
                                <m:num>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𝑃</m:t>
                                      </m:r>
                                    </m:e>
                                    <m:sub>
                                      <m:r>
                                        <a:rPr lang="en-US" sz="2000" b="0" i="1" smtClean="0">
                                          <a:latin typeface="Cambria Math"/>
                                          <a:ea typeface="Cambria Math"/>
                                          <a:cs typeface="Times New Roman" pitchFamily="18" charset="0"/>
                                        </a:rPr>
                                        <m:t>𝑖</m:t>
                                      </m:r>
                                    </m:sub>
                                  </m:sSub>
                                  <m:sSubSup>
                                    <m:sSubSupPr>
                                      <m:ctrlPr>
                                        <a:rPr lang="en-US" sz="2000" b="0" i="1" smtClean="0">
                                          <a:latin typeface="Cambria Math"/>
                                          <a:ea typeface="Cambria Math"/>
                                          <a:cs typeface="Times New Roman" pitchFamily="18" charset="0"/>
                                        </a:rPr>
                                      </m:ctrlPr>
                                    </m:sSubSupP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𝜎</m:t>
                                          </m:r>
                                        </m:e>
                                        <m:sub>
                                          <m:r>
                                            <a:rPr lang="en-US" sz="2000" b="0" i="1" smtClean="0">
                                              <a:latin typeface="Cambria Math"/>
                                              <a:ea typeface="Cambria Math"/>
                                              <a:cs typeface="Times New Roman" pitchFamily="18" charset="0"/>
                                            </a:rPr>
                                            <m:t>𝑖</m:t>
                                          </m:r>
                                        </m:sub>
                                      </m:sSub>
                                    </m:e>
                                    <m:sub/>
                                    <m:sup>
                                      <m:r>
                                        <a:rPr lang="en-US" sz="2000" b="0" i="1" smtClean="0">
                                          <a:latin typeface="Cambria Math"/>
                                          <a:ea typeface="Cambria Math"/>
                                          <a:cs typeface="Times New Roman" pitchFamily="18" charset="0"/>
                                        </a:rPr>
                                        <m:t>2</m:t>
                                      </m:r>
                                    </m:sup>
                                  </m:sSubSup>
                                </m:num>
                                <m:den>
                                  <m:sSubSup>
                                    <m:sSubSupPr>
                                      <m:ctrlPr>
                                        <a:rPr lang="en-US" sz="2000" b="0" i="1" smtClean="0">
                                          <a:latin typeface="Cambria Math"/>
                                          <a:ea typeface="Cambria Math"/>
                                          <a:cs typeface="Times New Roman" pitchFamily="18" charset="0"/>
                                        </a:rPr>
                                      </m:ctrlPr>
                                    </m:sSubSupP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𝜎</m:t>
                                          </m:r>
                                        </m:e>
                                        <m:sub>
                                          <m:r>
                                            <a:rPr lang="en-US" sz="2000" b="0" i="1" smtClean="0">
                                              <a:latin typeface="Cambria Math"/>
                                              <a:ea typeface="Cambria Math"/>
                                              <a:cs typeface="Times New Roman" pitchFamily="18" charset="0"/>
                                            </a:rPr>
                                            <m:t>𝑛</m:t>
                                          </m:r>
                                        </m:sub>
                                      </m:sSub>
                                    </m:e>
                                    <m:sub/>
                                    <m:sup>
                                      <m:r>
                                        <a:rPr lang="en-US" sz="2000" b="0" i="1" smtClean="0">
                                          <a:latin typeface="Cambria Math"/>
                                          <a:ea typeface="Cambria Math"/>
                                          <a:cs typeface="Times New Roman" pitchFamily="18" charset="0"/>
                                        </a:rPr>
                                        <m:t>2</m:t>
                                      </m:r>
                                    </m:sup>
                                  </m:sSubSup>
                                </m:den>
                              </m:f>
                            </m:e>
                          </m:d>
                        </m:e>
                      </m:func>
                    </m:oMath>
                  </m:oMathPara>
                </a14:m>
                <a:endParaRPr lang="en-US" sz="2000" dirty="0" smtClean="0">
                  <a:latin typeface="Times New Roman" pitchFamily="18" charset="0"/>
                  <a:cs typeface="Times New Roman" pitchFamily="18" charset="0"/>
                </a:endParaRPr>
              </a:p>
              <a:p>
                <a:pPr marL="0" indent="0" algn="just">
                  <a:buNone/>
                </a:pPr>
                <a:endParaRPr lang="en-US" sz="2000" dirty="0" smtClean="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8" y="949324"/>
                <a:ext cx="11752702" cy="5210175"/>
              </a:xfrm>
              <a:blipFill rotWithShape="1">
                <a:blip r:embed="rId4"/>
                <a:stretch>
                  <a:fillRect l="-571" t="-1171" r="-519"/>
                </a:stretch>
              </a:blipFill>
            </p:spPr>
            <p:txBody>
              <a:bodyPr/>
              <a:lstStyle/>
              <a:p>
                <a:r>
                  <a:rPr lang="en-IN">
                    <a:noFill/>
                  </a:rPr>
                  <a:t> </a:t>
                </a:r>
              </a:p>
            </p:txBody>
          </p:sp>
        </mc:Fallback>
      </mc:AlternateContent>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6862" y="2679700"/>
            <a:ext cx="2345519"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256862" y="5238234"/>
            <a:ext cx="2606663" cy="923330"/>
          </a:xfrm>
          <a:prstGeom prst="rect">
            <a:avLst/>
          </a:prstGeom>
        </p:spPr>
        <p:txBody>
          <a:bodyPr wrap="square">
            <a:spAutoFit/>
          </a:bodyPr>
          <a:lstStyle/>
          <a:p>
            <a:pPr algn="ctr"/>
            <a:r>
              <a:rPr lang="en-IN" b="1" dirty="0" smtClean="0">
                <a:latin typeface="Times New Roman" pitchFamily="18" charset="0"/>
                <a:cs typeface="Times New Roman" pitchFamily="18" charset="0"/>
              </a:rPr>
              <a:t>FIGURE 4 MIMO SVD PARALLEL CHANNELS</a:t>
            </a:r>
            <a:endParaRPr lang="en-IN"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261498" y="3429000"/>
                <a:ext cx="8995364" cy="2713820"/>
              </a:xfrm>
              <a:prstGeom prst="rect">
                <a:avLst/>
              </a:prstGeom>
            </p:spPr>
            <p:txBody>
              <a:bodyPr wrap="square">
                <a:spAutoFit/>
              </a:bodyPr>
              <a:lstStyle/>
              <a:p>
                <a:r>
                  <a:rPr lang="en-US" sz="2000" dirty="0" smtClean="0">
                    <a:latin typeface="Times New Roman" pitchFamily="18" charset="0"/>
                    <a:cs typeface="Times New Roman" pitchFamily="18" charset="0"/>
                  </a:rPr>
                  <a:t>Thus, the MIMO system can be thought of as a collection of t parallel data pipes, with capacities</a:t>
                </a:r>
              </a:p>
              <a:p>
                <a:pPr/>
                <a14:m>
                  <m:oMathPara xmlns:m="http://schemas.openxmlformats.org/officeDocument/2006/math">
                    <m:oMathParaPr>
                      <m:jc m:val="centerGroup"/>
                    </m:oMathParaPr>
                    <m:oMath xmlns:m="http://schemas.openxmlformats.org/officeDocument/2006/math">
                      <m:m>
                        <m:mPr>
                          <m:mcs>
                            <m:mc>
                              <m:mcPr>
                                <m:count m:val="1"/>
                                <m:mcJc m:val="center"/>
                              </m:mcPr>
                            </m:mc>
                          </m:mcs>
                          <m:ctrlPr>
                            <a:rPr lang="en-IN" sz="1600" i="1" smtClean="0">
                              <a:latin typeface="Cambria Math"/>
                              <a:cs typeface="Times New Roman" pitchFamily="18" charset="0"/>
                            </a:rPr>
                          </m:ctrlPr>
                        </m:mPr>
                        <m:mr>
                          <m:e>
                            <m:sSub>
                              <m:sSubPr>
                                <m:ctrlPr>
                                  <a:rPr lang="en-US" sz="1600" i="1">
                                    <a:latin typeface="Cambria Math"/>
                                    <a:cs typeface="Times New Roman" pitchFamily="18" charset="0"/>
                                  </a:rPr>
                                </m:ctrlPr>
                              </m:sSubPr>
                              <m:e>
                                <m:r>
                                  <a:rPr lang="en-US" sz="1600" i="1">
                                    <a:latin typeface="Cambria Math"/>
                                    <a:cs typeface="Times New Roman" pitchFamily="18" charset="0"/>
                                  </a:rPr>
                                  <m:t>𝐶</m:t>
                                </m:r>
                              </m:e>
                              <m:sub>
                                <m:r>
                                  <a:rPr lang="en-US" sz="1600" b="0" i="1" smtClean="0">
                                    <a:latin typeface="Cambria Math"/>
                                    <a:cs typeface="Times New Roman" pitchFamily="18" charset="0"/>
                                  </a:rPr>
                                  <m:t>1</m:t>
                                </m:r>
                              </m:sub>
                            </m:sSub>
                            <m:r>
                              <a:rPr lang="en-US" sz="1600" i="1">
                                <a:latin typeface="Cambria Math"/>
                                <a:ea typeface="Cambria Math"/>
                                <a:cs typeface="Times New Roman" pitchFamily="18" charset="0"/>
                              </a:rPr>
                              <m:t>=</m:t>
                            </m:r>
                            <m:func>
                              <m:funcPr>
                                <m:ctrlPr>
                                  <a:rPr lang="en-US" sz="1600" i="1">
                                    <a:latin typeface="Cambria Math"/>
                                    <a:ea typeface="Cambria Math"/>
                                    <a:cs typeface="Times New Roman" pitchFamily="18" charset="0"/>
                                  </a:rPr>
                                </m:ctrlPr>
                              </m:funcPr>
                              <m:fName>
                                <m:sSub>
                                  <m:sSubPr>
                                    <m:ctrlPr>
                                      <a:rPr lang="en-US" sz="1600" i="1">
                                        <a:latin typeface="Cambria Math"/>
                                        <a:ea typeface="Cambria Math"/>
                                        <a:cs typeface="Times New Roman" pitchFamily="18" charset="0"/>
                                      </a:rPr>
                                    </m:ctrlPr>
                                  </m:sSubPr>
                                  <m:e>
                                    <m:r>
                                      <m:rPr>
                                        <m:sty m:val="p"/>
                                      </m:rPr>
                                      <a:rPr lang="en-US" sz="1600">
                                        <a:latin typeface="Cambria Math"/>
                                        <a:ea typeface="Cambria Math"/>
                                        <a:cs typeface="Times New Roman" pitchFamily="18" charset="0"/>
                                      </a:rPr>
                                      <m:t>log</m:t>
                                    </m:r>
                                  </m:e>
                                  <m:sub>
                                    <m:r>
                                      <a:rPr lang="en-US" sz="1600" i="1">
                                        <a:latin typeface="Cambria Math"/>
                                        <a:ea typeface="Cambria Math"/>
                                        <a:cs typeface="Times New Roman" pitchFamily="18" charset="0"/>
                                      </a:rPr>
                                      <m:t>2</m:t>
                                    </m:r>
                                  </m:sub>
                                </m:sSub>
                              </m:fName>
                              <m:e>
                                <m:d>
                                  <m:dPr>
                                    <m:ctrlPr>
                                      <a:rPr lang="en-US" sz="1600" i="1">
                                        <a:latin typeface="Cambria Math"/>
                                        <a:ea typeface="Cambria Math"/>
                                        <a:cs typeface="Times New Roman" pitchFamily="18" charset="0"/>
                                      </a:rPr>
                                    </m:ctrlPr>
                                  </m:dPr>
                                  <m:e>
                                    <m:r>
                                      <a:rPr lang="en-US" sz="1600" i="1">
                                        <a:latin typeface="Cambria Math"/>
                                        <a:ea typeface="Cambria Math"/>
                                        <a:cs typeface="Times New Roman" pitchFamily="18" charset="0"/>
                                      </a:rPr>
                                      <m:t>1+</m:t>
                                    </m:r>
                                    <m:f>
                                      <m:fPr>
                                        <m:ctrlPr>
                                          <a:rPr lang="en-US" sz="1600" i="1">
                                            <a:latin typeface="Cambria Math"/>
                                            <a:ea typeface="Cambria Math"/>
                                            <a:cs typeface="Times New Roman" pitchFamily="18" charset="0"/>
                                          </a:rPr>
                                        </m:ctrlPr>
                                      </m:fPr>
                                      <m:num>
                                        <m:sSub>
                                          <m:sSubPr>
                                            <m:ctrlPr>
                                              <a:rPr lang="en-US" sz="1600" i="1">
                                                <a:latin typeface="Cambria Math"/>
                                                <a:ea typeface="Cambria Math"/>
                                                <a:cs typeface="Times New Roman" pitchFamily="18" charset="0"/>
                                              </a:rPr>
                                            </m:ctrlPr>
                                          </m:sSubPr>
                                          <m:e>
                                            <m:r>
                                              <a:rPr lang="en-US" sz="1600" i="1">
                                                <a:latin typeface="Cambria Math"/>
                                                <a:ea typeface="Cambria Math"/>
                                                <a:cs typeface="Times New Roman" pitchFamily="18" charset="0"/>
                                              </a:rPr>
                                              <m:t>𝑃</m:t>
                                            </m:r>
                                          </m:e>
                                          <m:sub>
                                            <m:r>
                                              <a:rPr lang="en-US" sz="1600" b="0" i="1" smtClean="0">
                                                <a:latin typeface="Cambria Math"/>
                                                <a:ea typeface="Cambria Math"/>
                                                <a:cs typeface="Times New Roman" pitchFamily="18" charset="0"/>
                                              </a:rPr>
                                              <m:t>1</m:t>
                                            </m:r>
                                          </m:sub>
                                        </m:sSub>
                                        <m:sSubSup>
                                          <m:sSubSupPr>
                                            <m:ctrlPr>
                                              <a:rPr lang="en-US" sz="1600" i="1">
                                                <a:latin typeface="Cambria Math"/>
                                                <a:ea typeface="Cambria Math"/>
                                                <a:cs typeface="Times New Roman" pitchFamily="18" charset="0"/>
                                              </a:rPr>
                                            </m:ctrlPr>
                                          </m:sSubSupPr>
                                          <m:e>
                                            <m:sSub>
                                              <m:sSubPr>
                                                <m:ctrlPr>
                                                  <a:rPr lang="en-US" sz="1600" i="1">
                                                    <a:latin typeface="Cambria Math"/>
                                                    <a:ea typeface="Cambria Math"/>
                                                    <a:cs typeface="Times New Roman" pitchFamily="18" charset="0"/>
                                                  </a:rPr>
                                                </m:ctrlPr>
                                              </m:sSubPr>
                                              <m:e>
                                                <m:r>
                                                  <a:rPr lang="en-US" sz="1600" i="1">
                                                    <a:latin typeface="Cambria Math"/>
                                                    <a:ea typeface="Cambria Math"/>
                                                    <a:cs typeface="Times New Roman" pitchFamily="18" charset="0"/>
                                                  </a:rPr>
                                                  <m:t>𝜎</m:t>
                                                </m:r>
                                              </m:e>
                                              <m:sub>
                                                <m:r>
                                                  <a:rPr lang="en-US" sz="1600" b="0" i="1" smtClean="0">
                                                    <a:latin typeface="Cambria Math"/>
                                                    <a:ea typeface="Cambria Math"/>
                                                    <a:cs typeface="Times New Roman" pitchFamily="18" charset="0"/>
                                                  </a:rPr>
                                                  <m:t>1</m:t>
                                                </m:r>
                                              </m:sub>
                                            </m:sSub>
                                          </m:e>
                                          <m:sub/>
                                          <m:sup>
                                            <m:r>
                                              <a:rPr lang="en-US" sz="1600" i="1">
                                                <a:latin typeface="Cambria Math"/>
                                                <a:ea typeface="Cambria Math"/>
                                                <a:cs typeface="Times New Roman" pitchFamily="18" charset="0"/>
                                              </a:rPr>
                                              <m:t>2</m:t>
                                            </m:r>
                                          </m:sup>
                                        </m:sSubSup>
                                      </m:num>
                                      <m:den>
                                        <m:sSubSup>
                                          <m:sSubSupPr>
                                            <m:ctrlPr>
                                              <a:rPr lang="en-US" sz="1600" i="1">
                                                <a:latin typeface="Cambria Math"/>
                                                <a:ea typeface="Cambria Math"/>
                                                <a:cs typeface="Times New Roman" pitchFamily="18" charset="0"/>
                                              </a:rPr>
                                            </m:ctrlPr>
                                          </m:sSubSupPr>
                                          <m:e>
                                            <m:sSub>
                                              <m:sSubPr>
                                                <m:ctrlPr>
                                                  <a:rPr lang="en-US" sz="1600" i="1">
                                                    <a:latin typeface="Cambria Math"/>
                                                    <a:ea typeface="Cambria Math"/>
                                                    <a:cs typeface="Times New Roman" pitchFamily="18" charset="0"/>
                                                  </a:rPr>
                                                </m:ctrlPr>
                                              </m:sSubPr>
                                              <m:e>
                                                <m:r>
                                                  <a:rPr lang="en-US" sz="1600" i="1">
                                                    <a:latin typeface="Cambria Math"/>
                                                    <a:ea typeface="Cambria Math"/>
                                                    <a:cs typeface="Times New Roman" pitchFamily="18" charset="0"/>
                                                  </a:rPr>
                                                  <m:t>𝜎</m:t>
                                                </m:r>
                                              </m:e>
                                              <m:sub>
                                                <m:r>
                                                  <a:rPr lang="en-US" sz="1600" i="1">
                                                    <a:latin typeface="Cambria Math"/>
                                                    <a:ea typeface="Cambria Math"/>
                                                    <a:cs typeface="Times New Roman" pitchFamily="18" charset="0"/>
                                                  </a:rPr>
                                                  <m:t>𝑛</m:t>
                                                </m:r>
                                              </m:sub>
                                            </m:sSub>
                                          </m:e>
                                          <m:sub/>
                                          <m:sup>
                                            <m:r>
                                              <a:rPr lang="en-US" sz="1600" i="1">
                                                <a:latin typeface="Cambria Math"/>
                                                <a:ea typeface="Cambria Math"/>
                                                <a:cs typeface="Times New Roman" pitchFamily="18" charset="0"/>
                                              </a:rPr>
                                              <m:t>2</m:t>
                                            </m:r>
                                          </m:sup>
                                        </m:sSubSup>
                                      </m:den>
                                    </m:f>
                                  </m:e>
                                </m:d>
                              </m:e>
                            </m:func>
                          </m:e>
                        </m:mr>
                        <m:mr>
                          <m:e>
                            <m:sSub>
                              <m:sSubPr>
                                <m:ctrlPr>
                                  <a:rPr lang="en-US" sz="1600" i="1">
                                    <a:latin typeface="Cambria Math"/>
                                    <a:cs typeface="Times New Roman" pitchFamily="18" charset="0"/>
                                  </a:rPr>
                                </m:ctrlPr>
                              </m:sSubPr>
                              <m:e>
                                <m:r>
                                  <a:rPr lang="en-US" sz="1600" i="1">
                                    <a:latin typeface="Cambria Math"/>
                                    <a:cs typeface="Times New Roman" pitchFamily="18" charset="0"/>
                                  </a:rPr>
                                  <m:t>𝐶</m:t>
                                </m:r>
                              </m:e>
                              <m:sub>
                                <m:r>
                                  <a:rPr lang="en-US" sz="1600" b="0" i="1" smtClean="0">
                                    <a:latin typeface="Cambria Math"/>
                                    <a:cs typeface="Times New Roman" pitchFamily="18" charset="0"/>
                                  </a:rPr>
                                  <m:t>2</m:t>
                                </m:r>
                              </m:sub>
                            </m:sSub>
                            <m:r>
                              <a:rPr lang="en-US" sz="1600" i="1">
                                <a:latin typeface="Cambria Math"/>
                                <a:ea typeface="Cambria Math"/>
                                <a:cs typeface="Times New Roman" pitchFamily="18" charset="0"/>
                              </a:rPr>
                              <m:t>=</m:t>
                            </m:r>
                            <m:func>
                              <m:funcPr>
                                <m:ctrlPr>
                                  <a:rPr lang="en-US" sz="1600" i="1">
                                    <a:latin typeface="Cambria Math"/>
                                    <a:ea typeface="Cambria Math"/>
                                    <a:cs typeface="Times New Roman" pitchFamily="18" charset="0"/>
                                  </a:rPr>
                                </m:ctrlPr>
                              </m:funcPr>
                              <m:fName>
                                <m:sSub>
                                  <m:sSubPr>
                                    <m:ctrlPr>
                                      <a:rPr lang="en-US" sz="1600" i="1">
                                        <a:latin typeface="Cambria Math"/>
                                        <a:ea typeface="Cambria Math"/>
                                        <a:cs typeface="Times New Roman" pitchFamily="18" charset="0"/>
                                      </a:rPr>
                                    </m:ctrlPr>
                                  </m:sSubPr>
                                  <m:e>
                                    <m:r>
                                      <m:rPr>
                                        <m:sty m:val="p"/>
                                      </m:rPr>
                                      <a:rPr lang="en-US" sz="1600">
                                        <a:latin typeface="Cambria Math"/>
                                        <a:ea typeface="Cambria Math"/>
                                        <a:cs typeface="Times New Roman" pitchFamily="18" charset="0"/>
                                      </a:rPr>
                                      <m:t>log</m:t>
                                    </m:r>
                                  </m:e>
                                  <m:sub>
                                    <m:r>
                                      <a:rPr lang="en-US" sz="1600" i="1">
                                        <a:latin typeface="Cambria Math"/>
                                        <a:ea typeface="Cambria Math"/>
                                        <a:cs typeface="Times New Roman" pitchFamily="18" charset="0"/>
                                      </a:rPr>
                                      <m:t>2</m:t>
                                    </m:r>
                                  </m:sub>
                                </m:sSub>
                              </m:fName>
                              <m:e>
                                <m:d>
                                  <m:dPr>
                                    <m:ctrlPr>
                                      <a:rPr lang="en-US" sz="1600" i="1">
                                        <a:latin typeface="Cambria Math"/>
                                        <a:ea typeface="Cambria Math"/>
                                        <a:cs typeface="Times New Roman" pitchFamily="18" charset="0"/>
                                      </a:rPr>
                                    </m:ctrlPr>
                                  </m:dPr>
                                  <m:e>
                                    <m:r>
                                      <a:rPr lang="en-US" sz="1600" i="1">
                                        <a:latin typeface="Cambria Math"/>
                                        <a:ea typeface="Cambria Math"/>
                                        <a:cs typeface="Times New Roman" pitchFamily="18" charset="0"/>
                                      </a:rPr>
                                      <m:t>1+</m:t>
                                    </m:r>
                                    <m:f>
                                      <m:fPr>
                                        <m:ctrlPr>
                                          <a:rPr lang="en-US" sz="1600" i="1">
                                            <a:latin typeface="Cambria Math"/>
                                            <a:ea typeface="Cambria Math"/>
                                            <a:cs typeface="Times New Roman" pitchFamily="18" charset="0"/>
                                          </a:rPr>
                                        </m:ctrlPr>
                                      </m:fPr>
                                      <m:num>
                                        <m:sSub>
                                          <m:sSubPr>
                                            <m:ctrlPr>
                                              <a:rPr lang="en-US" sz="1600" i="1">
                                                <a:latin typeface="Cambria Math"/>
                                                <a:ea typeface="Cambria Math"/>
                                                <a:cs typeface="Times New Roman" pitchFamily="18" charset="0"/>
                                              </a:rPr>
                                            </m:ctrlPr>
                                          </m:sSubPr>
                                          <m:e>
                                            <m:r>
                                              <a:rPr lang="en-US" sz="1600" i="1">
                                                <a:latin typeface="Cambria Math"/>
                                                <a:ea typeface="Cambria Math"/>
                                                <a:cs typeface="Times New Roman" pitchFamily="18" charset="0"/>
                                              </a:rPr>
                                              <m:t>𝑃</m:t>
                                            </m:r>
                                          </m:e>
                                          <m:sub>
                                            <m:r>
                                              <a:rPr lang="en-US" sz="1600" b="0" i="1" smtClean="0">
                                                <a:latin typeface="Cambria Math"/>
                                                <a:ea typeface="Cambria Math"/>
                                                <a:cs typeface="Times New Roman" pitchFamily="18" charset="0"/>
                                              </a:rPr>
                                              <m:t>2</m:t>
                                            </m:r>
                                          </m:sub>
                                        </m:sSub>
                                        <m:sSubSup>
                                          <m:sSubSupPr>
                                            <m:ctrlPr>
                                              <a:rPr lang="en-US" sz="1600" i="1">
                                                <a:latin typeface="Cambria Math"/>
                                                <a:ea typeface="Cambria Math"/>
                                                <a:cs typeface="Times New Roman" pitchFamily="18" charset="0"/>
                                              </a:rPr>
                                            </m:ctrlPr>
                                          </m:sSubSupPr>
                                          <m:e>
                                            <m:sSub>
                                              <m:sSubPr>
                                                <m:ctrlPr>
                                                  <a:rPr lang="en-US" sz="1600" i="1">
                                                    <a:latin typeface="Cambria Math"/>
                                                    <a:ea typeface="Cambria Math"/>
                                                    <a:cs typeface="Times New Roman" pitchFamily="18" charset="0"/>
                                                  </a:rPr>
                                                </m:ctrlPr>
                                              </m:sSubPr>
                                              <m:e>
                                                <m:r>
                                                  <a:rPr lang="en-US" sz="1600" i="1">
                                                    <a:latin typeface="Cambria Math"/>
                                                    <a:ea typeface="Cambria Math"/>
                                                    <a:cs typeface="Times New Roman" pitchFamily="18" charset="0"/>
                                                  </a:rPr>
                                                  <m:t>𝜎</m:t>
                                                </m:r>
                                              </m:e>
                                              <m:sub>
                                                <m:r>
                                                  <a:rPr lang="en-US" sz="1600" b="0" i="1" smtClean="0">
                                                    <a:latin typeface="Cambria Math"/>
                                                    <a:ea typeface="Cambria Math"/>
                                                    <a:cs typeface="Times New Roman" pitchFamily="18" charset="0"/>
                                                  </a:rPr>
                                                  <m:t>2</m:t>
                                                </m:r>
                                              </m:sub>
                                            </m:sSub>
                                          </m:e>
                                          <m:sub/>
                                          <m:sup>
                                            <m:r>
                                              <a:rPr lang="en-US" sz="1600" i="1">
                                                <a:latin typeface="Cambria Math"/>
                                                <a:ea typeface="Cambria Math"/>
                                                <a:cs typeface="Times New Roman" pitchFamily="18" charset="0"/>
                                              </a:rPr>
                                              <m:t>2</m:t>
                                            </m:r>
                                          </m:sup>
                                        </m:sSubSup>
                                      </m:num>
                                      <m:den>
                                        <m:sSubSup>
                                          <m:sSubSupPr>
                                            <m:ctrlPr>
                                              <a:rPr lang="en-US" sz="1600" i="1">
                                                <a:latin typeface="Cambria Math"/>
                                                <a:ea typeface="Cambria Math"/>
                                                <a:cs typeface="Times New Roman" pitchFamily="18" charset="0"/>
                                              </a:rPr>
                                            </m:ctrlPr>
                                          </m:sSubSupPr>
                                          <m:e>
                                            <m:sSub>
                                              <m:sSubPr>
                                                <m:ctrlPr>
                                                  <a:rPr lang="en-US" sz="1600" i="1">
                                                    <a:latin typeface="Cambria Math"/>
                                                    <a:ea typeface="Cambria Math"/>
                                                    <a:cs typeface="Times New Roman" pitchFamily="18" charset="0"/>
                                                  </a:rPr>
                                                </m:ctrlPr>
                                              </m:sSubPr>
                                              <m:e>
                                                <m:r>
                                                  <a:rPr lang="en-US" sz="1600" i="1">
                                                    <a:latin typeface="Cambria Math"/>
                                                    <a:ea typeface="Cambria Math"/>
                                                    <a:cs typeface="Times New Roman" pitchFamily="18" charset="0"/>
                                                  </a:rPr>
                                                  <m:t>𝜎</m:t>
                                                </m:r>
                                              </m:e>
                                              <m:sub>
                                                <m:r>
                                                  <a:rPr lang="en-US" sz="1600" i="1">
                                                    <a:latin typeface="Cambria Math"/>
                                                    <a:ea typeface="Cambria Math"/>
                                                    <a:cs typeface="Times New Roman" pitchFamily="18" charset="0"/>
                                                  </a:rPr>
                                                  <m:t>𝑛</m:t>
                                                </m:r>
                                              </m:sub>
                                            </m:sSub>
                                          </m:e>
                                          <m:sub/>
                                          <m:sup>
                                            <m:r>
                                              <a:rPr lang="en-US" sz="1600" i="1">
                                                <a:latin typeface="Cambria Math"/>
                                                <a:ea typeface="Cambria Math"/>
                                                <a:cs typeface="Times New Roman" pitchFamily="18" charset="0"/>
                                              </a:rPr>
                                              <m:t>2</m:t>
                                            </m:r>
                                          </m:sup>
                                        </m:sSubSup>
                                      </m:den>
                                    </m:f>
                                  </m:e>
                                </m:d>
                              </m:e>
                            </m:func>
                          </m:e>
                        </m:mr>
                        <m:mr>
                          <m:e>
                            <m:m>
                              <m:mPr>
                                <m:mcs>
                                  <m:mc>
                                    <m:mcPr>
                                      <m:count m:val="1"/>
                                      <m:mcJc m:val="center"/>
                                    </m:mcPr>
                                  </m:mc>
                                </m:mcs>
                                <m:ctrlPr>
                                  <a:rPr lang="en-IN" sz="1600" i="1" smtClean="0">
                                    <a:latin typeface="Cambria Math"/>
                                    <a:cs typeface="Times New Roman" pitchFamily="18" charset="0"/>
                                  </a:rPr>
                                </m:ctrlPr>
                              </m:mPr>
                              <m:mr>
                                <m:e>
                                  <m:r>
                                    <m:rPr>
                                      <m:brk m:alnAt="7"/>
                                    </m:rPr>
                                    <a:rPr lang="en-IN" sz="1600" i="1" smtClean="0">
                                      <a:latin typeface="Cambria Math"/>
                                      <a:cs typeface="Times New Roman" pitchFamily="18" charset="0"/>
                                    </a:rPr>
                                    <m:t>⋮</m:t>
                                  </m:r>
                                </m:e>
                              </m:mr>
                              <m:mr>
                                <m:e>
                                  <m:sSub>
                                    <m:sSubPr>
                                      <m:ctrlPr>
                                        <a:rPr lang="en-US" sz="1600" i="1">
                                          <a:latin typeface="Cambria Math"/>
                                          <a:cs typeface="Times New Roman" pitchFamily="18" charset="0"/>
                                        </a:rPr>
                                      </m:ctrlPr>
                                    </m:sSubPr>
                                    <m:e>
                                      <m:r>
                                        <a:rPr lang="en-US" sz="1600" i="1">
                                          <a:latin typeface="Cambria Math"/>
                                          <a:cs typeface="Times New Roman" pitchFamily="18" charset="0"/>
                                        </a:rPr>
                                        <m:t>𝐶</m:t>
                                      </m:r>
                                    </m:e>
                                    <m:sub>
                                      <m:r>
                                        <a:rPr lang="en-US" sz="1600" b="0" i="1" smtClean="0">
                                          <a:latin typeface="Cambria Math"/>
                                          <a:cs typeface="Times New Roman" pitchFamily="18" charset="0"/>
                                        </a:rPr>
                                        <m:t>𝑡</m:t>
                                      </m:r>
                                    </m:sub>
                                  </m:sSub>
                                  <m:r>
                                    <a:rPr lang="en-US" sz="1600" i="1">
                                      <a:latin typeface="Cambria Math"/>
                                      <a:ea typeface="Cambria Math"/>
                                      <a:cs typeface="Times New Roman" pitchFamily="18" charset="0"/>
                                    </a:rPr>
                                    <m:t>=</m:t>
                                  </m:r>
                                  <m:func>
                                    <m:funcPr>
                                      <m:ctrlPr>
                                        <a:rPr lang="en-US" sz="1600" i="1">
                                          <a:latin typeface="Cambria Math"/>
                                          <a:ea typeface="Cambria Math"/>
                                          <a:cs typeface="Times New Roman" pitchFamily="18" charset="0"/>
                                        </a:rPr>
                                      </m:ctrlPr>
                                    </m:funcPr>
                                    <m:fName>
                                      <m:sSub>
                                        <m:sSubPr>
                                          <m:ctrlPr>
                                            <a:rPr lang="en-US" sz="1600" i="1">
                                              <a:latin typeface="Cambria Math"/>
                                              <a:ea typeface="Cambria Math"/>
                                              <a:cs typeface="Times New Roman" pitchFamily="18" charset="0"/>
                                            </a:rPr>
                                          </m:ctrlPr>
                                        </m:sSubPr>
                                        <m:e>
                                          <m:r>
                                            <m:rPr>
                                              <m:sty m:val="p"/>
                                            </m:rPr>
                                            <a:rPr lang="en-US" sz="1600">
                                              <a:latin typeface="Cambria Math"/>
                                              <a:ea typeface="Cambria Math"/>
                                              <a:cs typeface="Times New Roman" pitchFamily="18" charset="0"/>
                                            </a:rPr>
                                            <m:t>log</m:t>
                                          </m:r>
                                        </m:e>
                                        <m:sub>
                                          <m:r>
                                            <a:rPr lang="en-US" sz="1600" i="1">
                                              <a:latin typeface="Cambria Math"/>
                                              <a:ea typeface="Cambria Math"/>
                                              <a:cs typeface="Times New Roman" pitchFamily="18" charset="0"/>
                                            </a:rPr>
                                            <m:t>2</m:t>
                                          </m:r>
                                        </m:sub>
                                      </m:sSub>
                                    </m:fName>
                                    <m:e>
                                      <m:d>
                                        <m:dPr>
                                          <m:ctrlPr>
                                            <a:rPr lang="en-US" sz="1600" i="1">
                                              <a:latin typeface="Cambria Math"/>
                                              <a:ea typeface="Cambria Math"/>
                                              <a:cs typeface="Times New Roman" pitchFamily="18" charset="0"/>
                                            </a:rPr>
                                          </m:ctrlPr>
                                        </m:dPr>
                                        <m:e>
                                          <m:r>
                                            <a:rPr lang="en-US" sz="1600" i="1">
                                              <a:latin typeface="Cambria Math"/>
                                              <a:ea typeface="Cambria Math"/>
                                              <a:cs typeface="Times New Roman" pitchFamily="18" charset="0"/>
                                            </a:rPr>
                                            <m:t>1+</m:t>
                                          </m:r>
                                          <m:f>
                                            <m:fPr>
                                              <m:ctrlPr>
                                                <a:rPr lang="en-US" sz="1600" i="1">
                                                  <a:latin typeface="Cambria Math"/>
                                                  <a:ea typeface="Cambria Math"/>
                                                  <a:cs typeface="Times New Roman" pitchFamily="18" charset="0"/>
                                                </a:rPr>
                                              </m:ctrlPr>
                                            </m:fPr>
                                            <m:num>
                                              <m:sSub>
                                                <m:sSubPr>
                                                  <m:ctrlPr>
                                                    <a:rPr lang="en-US" sz="1600" i="1">
                                                      <a:latin typeface="Cambria Math"/>
                                                      <a:ea typeface="Cambria Math"/>
                                                      <a:cs typeface="Times New Roman" pitchFamily="18" charset="0"/>
                                                    </a:rPr>
                                                  </m:ctrlPr>
                                                </m:sSubPr>
                                                <m:e>
                                                  <m:r>
                                                    <a:rPr lang="en-US" sz="1600" i="1">
                                                      <a:latin typeface="Cambria Math"/>
                                                      <a:ea typeface="Cambria Math"/>
                                                      <a:cs typeface="Times New Roman" pitchFamily="18" charset="0"/>
                                                    </a:rPr>
                                                    <m:t>𝑃</m:t>
                                                  </m:r>
                                                </m:e>
                                                <m:sub>
                                                  <m:r>
                                                    <a:rPr lang="en-US" sz="1600" b="0" i="1" smtClean="0">
                                                      <a:latin typeface="Cambria Math"/>
                                                      <a:ea typeface="Cambria Math"/>
                                                      <a:cs typeface="Times New Roman" pitchFamily="18" charset="0"/>
                                                    </a:rPr>
                                                    <m:t>𝑡</m:t>
                                                  </m:r>
                                                </m:sub>
                                              </m:sSub>
                                              <m:sSubSup>
                                                <m:sSubSupPr>
                                                  <m:ctrlPr>
                                                    <a:rPr lang="en-US" sz="1600" i="1">
                                                      <a:latin typeface="Cambria Math"/>
                                                      <a:ea typeface="Cambria Math"/>
                                                      <a:cs typeface="Times New Roman" pitchFamily="18" charset="0"/>
                                                    </a:rPr>
                                                  </m:ctrlPr>
                                                </m:sSubSupPr>
                                                <m:e>
                                                  <m:sSub>
                                                    <m:sSubPr>
                                                      <m:ctrlPr>
                                                        <a:rPr lang="en-US" sz="1600" i="1">
                                                          <a:latin typeface="Cambria Math"/>
                                                          <a:ea typeface="Cambria Math"/>
                                                          <a:cs typeface="Times New Roman" pitchFamily="18" charset="0"/>
                                                        </a:rPr>
                                                      </m:ctrlPr>
                                                    </m:sSubPr>
                                                    <m:e>
                                                      <m:r>
                                                        <a:rPr lang="en-US" sz="1600" i="1">
                                                          <a:latin typeface="Cambria Math"/>
                                                          <a:ea typeface="Cambria Math"/>
                                                          <a:cs typeface="Times New Roman" pitchFamily="18" charset="0"/>
                                                        </a:rPr>
                                                        <m:t>𝜎</m:t>
                                                      </m:r>
                                                    </m:e>
                                                    <m:sub>
                                                      <m:r>
                                                        <a:rPr lang="en-US" sz="1600" b="0" i="1" smtClean="0">
                                                          <a:latin typeface="Cambria Math"/>
                                                          <a:ea typeface="Cambria Math"/>
                                                          <a:cs typeface="Times New Roman" pitchFamily="18" charset="0"/>
                                                        </a:rPr>
                                                        <m:t>𝑡</m:t>
                                                      </m:r>
                                                    </m:sub>
                                                  </m:sSub>
                                                </m:e>
                                                <m:sub/>
                                                <m:sup>
                                                  <m:r>
                                                    <a:rPr lang="en-US" sz="1600" i="1">
                                                      <a:latin typeface="Cambria Math"/>
                                                      <a:ea typeface="Cambria Math"/>
                                                      <a:cs typeface="Times New Roman" pitchFamily="18" charset="0"/>
                                                    </a:rPr>
                                                    <m:t>2</m:t>
                                                  </m:r>
                                                </m:sup>
                                              </m:sSubSup>
                                            </m:num>
                                            <m:den>
                                              <m:sSubSup>
                                                <m:sSubSupPr>
                                                  <m:ctrlPr>
                                                    <a:rPr lang="en-US" sz="1600" i="1">
                                                      <a:latin typeface="Cambria Math"/>
                                                      <a:ea typeface="Cambria Math"/>
                                                      <a:cs typeface="Times New Roman" pitchFamily="18" charset="0"/>
                                                    </a:rPr>
                                                  </m:ctrlPr>
                                                </m:sSubSupPr>
                                                <m:e>
                                                  <m:sSub>
                                                    <m:sSubPr>
                                                      <m:ctrlPr>
                                                        <a:rPr lang="en-US" sz="1600" i="1">
                                                          <a:latin typeface="Cambria Math"/>
                                                          <a:ea typeface="Cambria Math"/>
                                                          <a:cs typeface="Times New Roman" pitchFamily="18" charset="0"/>
                                                        </a:rPr>
                                                      </m:ctrlPr>
                                                    </m:sSubPr>
                                                    <m:e>
                                                      <m:r>
                                                        <a:rPr lang="en-US" sz="1600" i="1">
                                                          <a:latin typeface="Cambria Math"/>
                                                          <a:ea typeface="Cambria Math"/>
                                                          <a:cs typeface="Times New Roman" pitchFamily="18" charset="0"/>
                                                        </a:rPr>
                                                        <m:t>𝜎</m:t>
                                                      </m:r>
                                                    </m:e>
                                                    <m:sub>
                                                      <m:r>
                                                        <a:rPr lang="en-US" sz="1600" i="1">
                                                          <a:latin typeface="Cambria Math"/>
                                                          <a:ea typeface="Cambria Math"/>
                                                          <a:cs typeface="Times New Roman" pitchFamily="18" charset="0"/>
                                                        </a:rPr>
                                                        <m:t>𝑛</m:t>
                                                      </m:r>
                                                    </m:sub>
                                                  </m:sSub>
                                                </m:e>
                                                <m:sub/>
                                                <m:sup>
                                                  <m:r>
                                                    <a:rPr lang="en-US" sz="1600" i="1">
                                                      <a:latin typeface="Cambria Math"/>
                                                      <a:ea typeface="Cambria Math"/>
                                                      <a:cs typeface="Times New Roman" pitchFamily="18" charset="0"/>
                                                    </a:rPr>
                                                    <m:t>2</m:t>
                                                  </m:r>
                                                </m:sup>
                                              </m:sSubSup>
                                            </m:den>
                                          </m:f>
                                        </m:e>
                                      </m:d>
                                    </m:e>
                                  </m:func>
                                </m:e>
                              </m:mr>
                            </m:m>
                          </m:e>
                        </m:mr>
                      </m:m>
                    </m:oMath>
                  </m:oMathPara>
                </a14:m>
                <a:endParaRPr lang="en-IN" sz="1600" dirty="0">
                  <a:latin typeface="Times New Roman" pitchFamily="18" charset="0"/>
                  <a:cs typeface="Times New Roman"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61498" y="3429000"/>
                <a:ext cx="8995364" cy="2713820"/>
              </a:xfrm>
              <a:prstGeom prst="rect">
                <a:avLst/>
              </a:prstGeom>
              <a:blipFill rotWithShape="1">
                <a:blip r:embed="rId6"/>
                <a:stretch>
                  <a:fillRect l="-745" t="-1124" r="-474"/>
                </a:stretch>
              </a:blipFill>
            </p:spPr>
            <p:txBody>
              <a:bodyPr/>
              <a:lstStyle/>
              <a:p>
                <a:r>
                  <a:rPr lang="en-IN">
                    <a:noFill/>
                  </a:rPr>
                  <a:t> </a:t>
                </a:r>
              </a:p>
            </p:txBody>
          </p:sp>
        </mc:Fallback>
      </mc:AlternateContent>
    </p:spTree>
    <p:extLst>
      <p:ext uri="{BB962C8B-B14F-4D97-AF65-F5344CB8AC3E}">
        <p14:creationId xmlns:p14="http://schemas.microsoft.com/office/powerpoint/2010/main" val="1878628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27/58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64391" y="923924"/>
                <a:ext cx="11699133" cy="5248275"/>
              </a:xfrm>
            </p:spPr>
            <p:txBody>
              <a:bodyPr>
                <a:normAutofit/>
              </a:bodyPr>
              <a:lstStyle/>
              <a:p>
                <a:pPr>
                  <a:buFont typeface="Wingdings" pitchFamily="2" charset="2"/>
                  <a:buChar char="Ø"/>
                </a:pPr>
                <a:r>
                  <a:rPr lang="en-US" sz="2000" dirty="0" smtClean="0">
                    <a:latin typeface="Times New Roman" pitchFamily="18" charset="0"/>
                    <a:cs typeface="Times New Roman" pitchFamily="18" charset="0"/>
                  </a:rPr>
                  <a:t>Thus, the net MIMO C capacity is given as the sum of the individual capacities</a:t>
                </a: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𝐶</m:t>
                      </m:r>
                      <m:r>
                        <a:rPr lang="en-US" sz="2000" b="0" i="1" smtClean="0">
                          <a:latin typeface="Cambria Math"/>
                          <a:cs typeface="Times New Roman" pitchFamily="18" charset="0"/>
                        </a:rPr>
                        <m:t>=</m:t>
                      </m:r>
                      <m:nary>
                        <m:naryPr>
                          <m:chr m:val="∑"/>
                          <m:ctrlPr>
                            <a:rPr lang="en-US" sz="2000" b="0" i="1" smtClean="0">
                              <a:latin typeface="Cambria Math"/>
                              <a:cs typeface="Times New Roman" pitchFamily="18" charset="0"/>
                            </a:rPr>
                          </m:ctrlPr>
                        </m:naryPr>
                        <m:sub>
                          <m:r>
                            <m:rPr>
                              <m:brk m:alnAt="23"/>
                            </m:rPr>
                            <a:rPr lang="en-US" sz="2000" b="0" i="1" smtClean="0">
                              <a:latin typeface="Cambria Math"/>
                              <a:cs typeface="Times New Roman" pitchFamily="18" charset="0"/>
                            </a:rPr>
                            <m:t>𝑖</m:t>
                          </m:r>
                          <m:r>
                            <a:rPr lang="en-US" sz="2000" b="0" i="1" smtClean="0">
                              <a:latin typeface="Cambria Math"/>
                              <a:cs typeface="Times New Roman" pitchFamily="18" charset="0"/>
                            </a:rPr>
                            <m:t>=1</m:t>
                          </m:r>
                        </m:sub>
                        <m:sup>
                          <m:r>
                            <a:rPr lang="en-US" sz="2000" b="0" i="1" smtClean="0">
                              <a:latin typeface="Cambria Math"/>
                              <a:cs typeface="Times New Roman" pitchFamily="18" charset="0"/>
                            </a:rPr>
                            <m:t>𝑡</m:t>
                          </m:r>
                        </m:sup>
                        <m:e>
                          <m:func>
                            <m:funcPr>
                              <m:ctrlPr>
                                <a:rPr lang="en-US" sz="2000" b="0" i="1" smtClean="0">
                                  <a:latin typeface="Cambria Math"/>
                                  <a:cs typeface="Times New Roman" pitchFamily="18" charset="0"/>
                                </a:rPr>
                              </m:ctrlPr>
                            </m:funcPr>
                            <m:fName>
                              <m:sSub>
                                <m:sSubPr>
                                  <m:ctrlPr>
                                    <a:rPr lang="en-US" sz="2000" b="0" i="1" smtClean="0">
                                      <a:latin typeface="Cambria Math"/>
                                      <a:cs typeface="Times New Roman" pitchFamily="18" charset="0"/>
                                    </a:rPr>
                                  </m:ctrlPr>
                                </m:sSubPr>
                                <m:e>
                                  <m:r>
                                    <m:rPr>
                                      <m:sty m:val="p"/>
                                    </m:rPr>
                                    <a:rPr lang="en-US" sz="2000" b="0" i="0" smtClean="0">
                                      <a:latin typeface="Cambria Math"/>
                                      <a:cs typeface="Times New Roman" pitchFamily="18" charset="0"/>
                                    </a:rPr>
                                    <m:t>log</m:t>
                                  </m:r>
                                </m:e>
                                <m:sub>
                                  <m:r>
                                    <a:rPr lang="en-US" sz="2000" b="0" i="1" smtClean="0">
                                      <a:latin typeface="Cambria Math"/>
                                      <a:cs typeface="Times New Roman" pitchFamily="18" charset="0"/>
                                    </a:rPr>
                                    <m:t>2</m:t>
                                  </m:r>
                                </m:sub>
                              </m:sSub>
                            </m:fName>
                            <m:e>
                              <m:d>
                                <m:dPr>
                                  <m:ctrlPr>
                                    <a:rPr lang="en-US" sz="2000" i="1">
                                      <a:latin typeface="Cambria Math"/>
                                      <a:ea typeface="Cambria Math"/>
                                      <a:cs typeface="Times New Roman" pitchFamily="18" charset="0"/>
                                    </a:rPr>
                                  </m:ctrlPr>
                                </m:dPr>
                                <m:e>
                                  <m:r>
                                    <a:rPr lang="en-US" sz="2000" i="1">
                                      <a:latin typeface="Cambria Math"/>
                                      <a:ea typeface="Cambria Math"/>
                                      <a:cs typeface="Times New Roman" pitchFamily="18" charset="0"/>
                                    </a:rPr>
                                    <m:t>1+</m:t>
                                  </m:r>
                                  <m:f>
                                    <m:fPr>
                                      <m:ctrlPr>
                                        <a:rPr lang="en-US" sz="2000" i="1">
                                          <a:latin typeface="Cambria Math"/>
                                          <a:ea typeface="Cambria Math"/>
                                          <a:cs typeface="Times New Roman" pitchFamily="18" charset="0"/>
                                        </a:rPr>
                                      </m:ctrlPr>
                                    </m:fPr>
                                    <m:num>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𝑃</m:t>
                                          </m:r>
                                        </m:e>
                                        <m:sub>
                                          <m:r>
                                            <a:rPr lang="en-US" sz="2000" i="1">
                                              <a:latin typeface="Cambria Math"/>
                                              <a:ea typeface="Cambria Math"/>
                                              <a:cs typeface="Times New Roman" pitchFamily="18" charset="0"/>
                                            </a:rPr>
                                            <m:t>𝑖</m:t>
                                          </m:r>
                                        </m:sub>
                                      </m:sSub>
                                      <m:sSubSup>
                                        <m:sSubSupPr>
                                          <m:ctrlPr>
                                            <a:rPr lang="en-US" sz="2000" i="1">
                                              <a:latin typeface="Cambria Math"/>
                                              <a:ea typeface="Cambria Math"/>
                                              <a:cs typeface="Times New Roman" pitchFamily="18" charset="0"/>
                                            </a:rPr>
                                          </m:ctrlPr>
                                        </m:sSubSupPr>
                                        <m:e>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𝜎</m:t>
                                              </m:r>
                                            </m:e>
                                            <m:sub>
                                              <m:r>
                                                <a:rPr lang="en-US" sz="2000" i="1">
                                                  <a:latin typeface="Cambria Math"/>
                                                  <a:ea typeface="Cambria Math"/>
                                                  <a:cs typeface="Times New Roman" pitchFamily="18" charset="0"/>
                                                </a:rPr>
                                                <m:t>𝑖</m:t>
                                              </m:r>
                                            </m:sub>
                                          </m:sSub>
                                        </m:e>
                                        <m:sub/>
                                        <m:sup>
                                          <m:r>
                                            <a:rPr lang="en-US" sz="2000" i="1">
                                              <a:latin typeface="Cambria Math"/>
                                              <a:ea typeface="Cambria Math"/>
                                              <a:cs typeface="Times New Roman" pitchFamily="18" charset="0"/>
                                            </a:rPr>
                                            <m:t>2</m:t>
                                          </m:r>
                                        </m:sup>
                                      </m:sSubSup>
                                    </m:num>
                                    <m:den>
                                      <m:sSubSup>
                                        <m:sSubSupPr>
                                          <m:ctrlPr>
                                            <a:rPr lang="en-US" sz="2000" i="1">
                                              <a:latin typeface="Cambria Math"/>
                                              <a:ea typeface="Cambria Math"/>
                                              <a:cs typeface="Times New Roman" pitchFamily="18" charset="0"/>
                                            </a:rPr>
                                          </m:ctrlPr>
                                        </m:sSubSupPr>
                                        <m:e>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𝜎</m:t>
                                              </m:r>
                                            </m:e>
                                            <m:sub>
                                              <m:r>
                                                <a:rPr lang="en-US" sz="2000" i="1">
                                                  <a:latin typeface="Cambria Math"/>
                                                  <a:ea typeface="Cambria Math"/>
                                                  <a:cs typeface="Times New Roman" pitchFamily="18" charset="0"/>
                                                </a:rPr>
                                                <m:t>𝑛</m:t>
                                              </m:r>
                                            </m:sub>
                                          </m:sSub>
                                        </m:e>
                                        <m:sub/>
                                        <m:sup>
                                          <m:r>
                                            <a:rPr lang="en-US" sz="2000" i="1">
                                              <a:latin typeface="Cambria Math"/>
                                              <a:ea typeface="Cambria Math"/>
                                              <a:cs typeface="Times New Roman" pitchFamily="18" charset="0"/>
                                            </a:rPr>
                                            <m:t>2</m:t>
                                          </m:r>
                                        </m:sup>
                                      </m:sSubSup>
                                    </m:den>
                                  </m:f>
                                </m:e>
                              </m:d>
                            </m:e>
                          </m:func>
                        </m:e>
                      </m:nary>
                    </m:oMath>
                  </m:oMathPara>
                </a14:m>
                <a:endParaRPr lang="en-IN" sz="2000" dirty="0" smtClean="0">
                  <a:latin typeface="Times New Roman" pitchFamily="18" charset="0"/>
                  <a:cs typeface="Times New Roman" pitchFamily="18" charset="0"/>
                </a:endParaRPr>
              </a:p>
              <a:p>
                <a:pPr>
                  <a:buFont typeface="Wingdings" pitchFamily="2" charset="2"/>
                  <a:buChar char="Ø"/>
                </a:pPr>
                <a:r>
                  <a:rPr lang="en-US" sz="2000" dirty="0">
                    <a:latin typeface="Times New Roman" pitchFamily="18" charset="0"/>
                    <a:cs typeface="Times New Roman" pitchFamily="18" charset="0"/>
                  </a:rPr>
                  <a:t>The total power P at the transmitter can be allocated to the individual streams to maximize the net capacity. Thus, one can maximize the above sum capacity subject to the power </a:t>
                </a:r>
                <a:r>
                  <a:rPr lang="en-US" sz="2000" dirty="0" smtClean="0">
                    <a:latin typeface="Times New Roman" pitchFamily="18" charset="0"/>
                    <a:cs typeface="Times New Roman" pitchFamily="18" charset="0"/>
                  </a:rPr>
                  <a:t>constraint</a:t>
                </a:r>
              </a:p>
              <a:p>
                <a:pPr marL="0" indent="0">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𝑃</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𝑃</m:t>
                          </m:r>
                        </m:e>
                        <m:sub>
                          <m:r>
                            <a:rPr lang="en-US" sz="2000" b="0" i="1" smtClean="0">
                              <a:latin typeface="Cambria Math"/>
                              <a:cs typeface="Times New Roman" pitchFamily="18" charset="0"/>
                            </a:rPr>
                            <m:t>2</m:t>
                          </m:r>
                        </m:sub>
                      </m:sSub>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𝑃</m:t>
                          </m:r>
                        </m:e>
                        <m:sub>
                          <m:r>
                            <a:rPr lang="en-US" sz="2000" b="0" i="1" smtClean="0">
                              <a:latin typeface="Cambria Math"/>
                              <a:cs typeface="Times New Roman" pitchFamily="18" charset="0"/>
                            </a:rPr>
                            <m:t>3</m:t>
                          </m:r>
                        </m:sub>
                      </m:sSub>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𝑃</m:t>
                      </m:r>
                    </m:oMath>
                  </m:oMathPara>
                </a14:m>
                <a:endParaRPr lang="en-IN" sz="2000" dirty="0" smtClean="0">
                  <a:latin typeface="Times New Roman" pitchFamily="18" charset="0"/>
                  <a:cs typeface="Times New Roman" pitchFamily="18" charset="0"/>
                </a:endParaRPr>
              </a:p>
              <a:p>
                <a:pPr marL="0" indent="0">
                  <a:buNone/>
                </a:pPr>
                <a:r>
                  <a:rPr lang="en-IN" sz="2000" b="1" u="sng" dirty="0" smtClean="0">
                    <a:latin typeface="Times New Roman" pitchFamily="18" charset="0"/>
                    <a:cs typeface="Times New Roman" pitchFamily="18" charset="0"/>
                  </a:rPr>
                  <a:t>OPTIMAL MIMO CAPACITY</a:t>
                </a:r>
                <a:r>
                  <a:rPr lang="en-IN" sz="2400" b="1" u="sng" dirty="0" smtClean="0">
                    <a:latin typeface="Times New Roman" pitchFamily="18" charset="0"/>
                    <a:cs typeface="Times New Roman" pitchFamily="18" charset="0"/>
                  </a:rPr>
                  <a:t>:</a:t>
                </a:r>
              </a:p>
              <a:p>
                <a:pPr marL="0" indent="0">
                  <a:buNone/>
                </a:pPr>
                <a:r>
                  <a:rPr lang="en-US" sz="2000" dirty="0" smtClean="0">
                    <a:latin typeface="Times New Roman" pitchFamily="18" charset="0"/>
                    <a:cs typeface="Times New Roman" pitchFamily="18" charset="0"/>
                  </a:rPr>
                  <a:t>The optimal MIMO power allocation problem can be formulated as</a:t>
                </a: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𝑚𝑎𝑥</m:t>
                      </m:r>
                      <m:r>
                        <a:rPr lang="en-US" sz="2000" b="1" i="1" smtClean="0">
                          <a:latin typeface="Cambria Math"/>
                          <a:cs typeface="Times New Roman" pitchFamily="18" charset="0"/>
                        </a:rPr>
                        <m:t>.</m:t>
                      </m:r>
                      <m:nary>
                        <m:naryPr>
                          <m:chr m:val="∑"/>
                          <m:ctrlPr>
                            <a:rPr lang="en-US" sz="2000" i="1">
                              <a:latin typeface="Cambria Math"/>
                              <a:cs typeface="Times New Roman" pitchFamily="18" charset="0"/>
                            </a:rPr>
                          </m:ctrlPr>
                        </m:naryPr>
                        <m:sub>
                          <m:r>
                            <m:rPr>
                              <m:brk m:alnAt="23"/>
                            </m:rPr>
                            <a:rPr lang="en-US" sz="2000" i="1">
                              <a:latin typeface="Cambria Math"/>
                              <a:cs typeface="Times New Roman" pitchFamily="18" charset="0"/>
                            </a:rPr>
                            <m:t>𝑖</m:t>
                          </m:r>
                          <m:r>
                            <a:rPr lang="en-US" sz="2000" i="1">
                              <a:latin typeface="Cambria Math"/>
                              <a:cs typeface="Times New Roman" pitchFamily="18" charset="0"/>
                            </a:rPr>
                            <m:t>=1</m:t>
                          </m:r>
                        </m:sub>
                        <m:sup>
                          <m:r>
                            <a:rPr lang="en-US" sz="2000" i="1">
                              <a:latin typeface="Cambria Math"/>
                              <a:cs typeface="Times New Roman" pitchFamily="18" charset="0"/>
                            </a:rPr>
                            <m:t>𝑡</m:t>
                          </m:r>
                        </m:sup>
                        <m:e>
                          <m:func>
                            <m:funcPr>
                              <m:ctrlPr>
                                <a:rPr lang="en-US" sz="2000" i="1">
                                  <a:latin typeface="Cambria Math"/>
                                  <a:cs typeface="Times New Roman" pitchFamily="18" charset="0"/>
                                </a:rPr>
                              </m:ctrlPr>
                            </m:funcPr>
                            <m:fName>
                              <m:sSub>
                                <m:sSubPr>
                                  <m:ctrlPr>
                                    <a:rPr lang="en-US" sz="2000" i="1">
                                      <a:latin typeface="Cambria Math"/>
                                      <a:cs typeface="Times New Roman" pitchFamily="18" charset="0"/>
                                    </a:rPr>
                                  </m:ctrlPr>
                                </m:sSubPr>
                                <m:e>
                                  <m:r>
                                    <m:rPr>
                                      <m:sty m:val="p"/>
                                    </m:rPr>
                                    <a:rPr lang="en-US" sz="2000">
                                      <a:latin typeface="Cambria Math"/>
                                      <a:cs typeface="Times New Roman" pitchFamily="18" charset="0"/>
                                    </a:rPr>
                                    <m:t>log</m:t>
                                  </m:r>
                                </m:e>
                                <m:sub>
                                  <m:r>
                                    <a:rPr lang="en-US" sz="2000" i="1">
                                      <a:latin typeface="Cambria Math"/>
                                      <a:cs typeface="Times New Roman" pitchFamily="18" charset="0"/>
                                    </a:rPr>
                                    <m:t>2</m:t>
                                  </m:r>
                                </m:sub>
                              </m:sSub>
                            </m:fName>
                            <m:e>
                              <m:d>
                                <m:dPr>
                                  <m:ctrlPr>
                                    <a:rPr lang="en-US" sz="2000" i="1">
                                      <a:latin typeface="Cambria Math"/>
                                      <a:ea typeface="Cambria Math"/>
                                      <a:cs typeface="Times New Roman" pitchFamily="18" charset="0"/>
                                    </a:rPr>
                                  </m:ctrlPr>
                                </m:dPr>
                                <m:e>
                                  <m:r>
                                    <a:rPr lang="en-US" sz="2000" i="1">
                                      <a:latin typeface="Cambria Math"/>
                                      <a:ea typeface="Cambria Math"/>
                                      <a:cs typeface="Times New Roman" pitchFamily="18" charset="0"/>
                                    </a:rPr>
                                    <m:t>1+</m:t>
                                  </m:r>
                                  <m:f>
                                    <m:fPr>
                                      <m:ctrlPr>
                                        <a:rPr lang="en-US" sz="2000" i="1">
                                          <a:latin typeface="Cambria Math"/>
                                          <a:ea typeface="Cambria Math"/>
                                          <a:cs typeface="Times New Roman" pitchFamily="18" charset="0"/>
                                        </a:rPr>
                                      </m:ctrlPr>
                                    </m:fPr>
                                    <m:num>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𝑃</m:t>
                                          </m:r>
                                        </m:e>
                                        <m:sub>
                                          <m:r>
                                            <a:rPr lang="en-US" sz="2000" i="1">
                                              <a:latin typeface="Cambria Math"/>
                                              <a:ea typeface="Cambria Math"/>
                                              <a:cs typeface="Times New Roman" pitchFamily="18" charset="0"/>
                                            </a:rPr>
                                            <m:t>𝑖</m:t>
                                          </m:r>
                                        </m:sub>
                                      </m:sSub>
                                      <m:sSubSup>
                                        <m:sSubSupPr>
                                          <m:ctrlPr>
                                            <a:rPr lang="en-US" sz="2000" i="1">
                                              <a:latin typeface="Cambria Math"/>
                                              <a:ea typeface="Cambria Math"/>
                                              <a:cs typeface="Times New Roman" pitchFamily="18" charset="0"/>
                                            </a:rPr>
                                          </m:ctrlPr>
                                        </m:sSubSupPr>
                                        <m:e>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𝜎</m:t>
                                              </m:r>
                                            </m:e>
                                            <m:sub>
                                              <m:r>
                                                <a:rPr lang="en-US" sz="2000" i="1">
                                                  <a:latin typeface="Cambria Math"/>
                                                  <a:ea typeface="Cambria Math"/>
                                                  <a:cs typeface="Times New Roman" pitchFamily="18" charset="0"/>
                                                </a:rPr>
                                                <m:t>𝑖</m:t>
                                              </m:r>
                                            </m:sub>
                                          </m:sSub>
                                        </m:e>
                                        <m:sub/>
                                        <m:sup>
                                          <m:r>
                                            <a:rPr lang="en-US" sz="2000" i="1">
                                              <a:latin typeface="Cambria Math"/>
                                              <a:ea typeface="Cambria Math"/>
                                              <a:cs typeface="Times New Roman" pitchFamily="18" charset="0"/>
                                            </a:rPr>
                                            <m:t>2</m:t>
                                          </m:r>
                                        </m:sup>
                                      </m:sSubSup>
                                    </m:num>
                                    <m:den>
                                      <m:sSubSup>
                                        <m:sSubSupPr>
                                          <m:ctrlPr>
                                            <a:rPr lang="en-US" sz="2000" i="1">
                                              <a:latin typeface="Cambria Math"/>
                                              <a:ea typeface="Cambria Math"/>
                                              <a:cs typeface="Times New Roman" pitchFamily="18" charset="0"/>
                                            </a:rPr>
                                          </m:ctrlPr>
                                        </m:sSubSupPr>
                                        <m:e>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𝜎</m:t>
                                              </m:r>
                                            </m:e>
                                            <m:sub>
                                              <m:r>
                                                <a:rPr lang="en-US" sz="2000" i="1">
                                                  <a:latin typeface="Cambria Math"/>
                                                  <a:ea typeface="Cambria Math"/>
                                                  <a:cs typeface="Times New Roman" pitchFamily="18" charset="0"/>
                                                </a:rPr>
                                                <m:t>𝑛</m:t>
                                              </m:r>
                                            </m:sub>
                                          </m:sSub>
                                        </m:e>
                                        <m:sub/>
                                        <m:sup>
                                          <m:r>
                                            <a:rPr lang="en-US" sz="2000" i="1">
                                              <a:latin typeface="Cambria Math"/>
                                              <a:ea typeface="Cambria Math"/>
                                              <a:cs typeface="Times New Roman" pitchFamily="18" charset="0"/>
                                            </a:rPr>
                                            <m:t>2</m:t>
                                          </m:r>
                                        </m:sup>
                                      </m:sSubSup>
                                    </m:den>
                                  </m:f>
                                </m:e>
                              </m:d>
                            </m:e>
                          </m:func>
                        </m:e>
                      </m:nary>
                    </m:oMath>
                  </m:oMathPara>
                </a14:m>
                <a:endParaRPr lang="en-IN" sz="2000" b="1"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𝑠</m:t>
                      </m:r>
                      <m:r>
                        <a:rPr lang="en-US" sz="2000" b="0" i="1" smtClean="0">
                          <a:latin typeface="Cambria Math"/>
                          <a:cs typeface="Times New Roman" pitchFamily="18" charset="0"/>
                        </a:rPr>
                        <m:t>.</m:t>
                      </m:r>
                      <m:r>
                        <a:rPr lang="en-US" sz="2000" b="0" i="1" smtClean="0">
                          <a:latin typeface="Cambria Math"/>
                          <a:cs typeface="Times New Roman" pitchFamily="18" charset="0"/>
                        </a:rPr>
                        <m:t>𝑡</m:t>
                      </m:r>
                      <m:r>
                        <a:rPr lang="en-US" sz="2000" b="0" i="1" smtClean="0">
                          <a:latin typeface="Cambria Math"/>
                          <a:cs typeface="Times New Roman" pitchFamily="18" charset="0"/>
                        </a:rPr>
                        <m:t>.</m:t>
                      </m:r>
                      <m:nary>
                        <m:naryPr>
                          <m:chr m:val="∑"/>
                          <m:ctrlPr>
                            <a:rPr lang="en-US" sz="2000" i="1" smtClean="0">
                              <a:latin typeface="Cambria Math"/>
                              <a:cs typeface="Times New Roman" pitchFamily="18" charset="0"/>
                            </a:rPr>
                          </m:ctrlPr>
                        </m:naryPr>
                        <m:sub>
                          <m:r>
                            <m:rPr>
                              <m:brk m:alnAt="23"/>
                            </m:rPr>
                            <a:rPr lang="en-US" sz="2000" b="0" i="1" smtClean="0">
                              <a:latin typeface="Cambria Math"/>
                              <a:cs typeface="Times New Roman" pitchFamily="18" charset="0"/>
                            </a:rPr>
                            <m:t>𝑖</m:t>
                          </m:r>
                          <m:r>
                            <a:rPr lang="en-US" sz="2000" b="0" i="1" smtClean="0">
                              <a:latin typeface="Cambria Math"/>
                              <a:cs typeface="Times New Roman" pitchFamily="18" charset="0"/>
                            </a:rPr>
                            <m:t>=1</m:t>
                          </m:r>
                        </m:sub>
                        <m:sup>
                          <m:r>
                            <a:rPr lang="en-US" sz="2000" b="0" i="1" smtClean="0">
                              <a:latin typeface="Cambria Math"/>
                              <a:cs typeface="Times New Roman" pitchFamily="18" charset="0"/>
                            </a:rPr>
                            <m:t>𝑡</m:t>
                          </m:r>
                        </m:sup>
                        <m:e>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𝑃</m:t>
                              </m:r>
                            </m:e>
                            <m:sub>
                              <m:r>
                                <a:rPr lang="en-US" sz="2000" b="0" i="1" smtClean="0">
                                  <a:latin typeface="Cambria Math"/>
                                  <a:cs typeface="Times New Roman" pitchFamily="18" charset="0"/>
                                </a:rPr>
                                <m:t>𝑖</m:t>
                              </m:r>
                            </m:sub>
                          </m:sSub>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𝑃</m:t>
                          </m:r>
                        </m:e>
                      </m:nary>
                    </m:oMath>
                  </m:oMathPara>
                </a14:m>
                <a:endParaRPr lang="en-IN" sz="2000"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where </a:t>
                </a:r>
                <a:r>
                  <a:rPr lang="en-US" sz="2000" i="1" dirty="0" err="1">
                    <a:latin typeface="Times New Roman" pitchFamily="18" charset="0"/>
                    <a:cs typeface="Times New Roman" pitchFamily="18" charset="0"/>
                  </a:rPr>
                  <a:t>s.t</a:t>
                </a:r>
                <a:r>
                  <a:rPr lang="en-US" sz="2000" dirty="0" err="1">
                    <a:latin typeface="Times New Roman" pitchFamily="18" charset="0"/>
                    <a:cs typeface="Times New Roman" pitchFamily="18" charset="0"/>
                  </a:rPr>
                  <a:t>.</a:t>
                </a:r>
                <a:r>
                  <a:rPr lang="en-US" sz="2000" dirty="0">
                    <a:latin typeface="Times New Roman" pitchFamily="18" charset="0"/>
                    <a:cs typeface="Times New Roman" pitchFamily="18" charset="0"/>
                  </a:rPr>
                  <a:t> in the above problem statement stands for subject to and denotes the optimization constraint. We employ the standard Lagrange-multiplier-based technique for the above constrained optimization problem.</a:t>
                </a:r>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64391" y="923924"/>
                <a:ext cx="11699133" cy="5248275"/>
              </a:xfrm>
              <a:blipFill rotWithShape="1">
                <a:blip r:embed="rId4"/>
                <a:stretch>
                  <a:fillRect l="-573" t="-1163" r="-521" b="-349"/>
                </a:stretch>
              </a:blipFill>
            </p:spPr>
            <p:txBody>
              <a:bodyPr/>
              <a:lstStyle/>
              <a:p>
                <a:r>
                  <a:rPr lang="en-IN">
                    <a:noFill/>
                  </a:rPr>
                  <a:t> </a:t>
                </a:r>
              </a:p>
            </p:txBody>
          </p:sp>
        </mc:Fallback>
      </mc:AlternateContent>
    </p:spTree>
    <p:extLst>
      <p:ext uri="{BB962C8B-B14F-4D97-AF65-F5344CB8AC3E}">
        <p14:creationId xmlns:p14="http://schemas.microsoft.com/office/powerpoint/2010/main" val="3695005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99780"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99780" y="6396334"/>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01/58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10" name="Picture 9">
            <a:extLst>
              <a:ext uri="{FF2B5EF4-FFF2-40B4-BE49-F238E27FC236}">
                <a16:creationId xmlns:a16="http://schemas.microsoft.com/office/drawing/2014/main" xmlns="" id="{7D8FB851-34C1-4940-8B71-83F7749A856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731315" y="878774"/>
            <a:ext cx="2609696" cy="165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942119" y="2817996"/>
            <a:ext cx="2981454" cy="646331"/>
          </a:xfrm>
          <a:prstGeom prst="rect">
            <a:avLst/>
          </a:prstGeom>
        </p:spPr>
        <p:txBody>
          <a:bodyPr wrap="square">
            <a:spAutoFit/>
          </a:bodyPr>
          <a:lstStyle/>
          <a:p>
            <a:pPr algn="ctr"/>
            <a:r>
              <a:rPr lang="en-IN" b="1" dirty="0" smtClean="0">
                <a:latin typeface="Times New Roman" pitchFamily="18" charset="0"/>
                <a:cs typeface="Times New Roman" pitchFamily="18" charset="0"/>
              </a:rPr>
              <a:t>Figure 1: </a:t>
            </a:r>
            <a:r>
              <a:rPr lang="en-IN" b="1" dirty="0">
                <a:latin typeface="Times New Roman" pitchFamily="18" charset="0"/>
                <a:cs typeface="Times New Roman" pitchFamily="18" charset="0"/>
              </a:rPr>
              <a:t>MIMO system schematic </a:t>
            </a:r>
          </a:p>
        </p:txBody>
      </p:sp>
      <p:sp>
        <p:nvSpPr>
          <p:cNvPr id="4" name="Rectangle 3"/>
          <p:cNvSpPr/>
          <p:nvPr/>
        </p:nvSpPr>
        <p:spPr>
          <a:xfrm>
            <a:off x="248797" y="879003"/>
            <a:ext cx="8491441" cy="5016758"/>
          </a:xfrm>
          <a:prstGeom prst="rect">
            <a:avLst/>
          </a:prstGeom>
        </p:spPr>
        <p:txBody>
          <a:bodyPr wrap="square">
            <a:spAutoFit/>
          </a:bodyPr>
          <a:lstStyle/>
          <a:p>
            <a:pPr algn="just"/>
            <a:r>
              <a:rPr lang="en-US" sz="2000" b="1" u="sng" dirty="0" smtClean="0">
                <a:latin typeface="Times New Roman" pitchFamily="18" charset="0"/>
                <a:cs typeface="Times New Roman" pitchFamily="18" charset="0"/>
              </a:rPr>
              <a:t>INTRODUCTION:</a:t>
            </a:r>
          </a:p>
          <a:p>
            <a:pPr algn="just"/>
            <a:endParaRPr lang="en-US" sz="2000" dirty="0">
              <a:latin typeface="Times New Roman" pitchFamily="18" charset="0"/>
              <a:cs typeface="Times New Roman" pitchFamily="18" charset="0"/>
            </a:endParaRPr>
          </a:p>
          <a:p>
            <a:pPr marL="285750" indent="-285750" algn="just">
              <a:buFont typeface="Wingdings" pitchFamily="2" charset="2"/>
              <a:buChar char="Ø"/>
            </a:pPr>
            <a:r>
              <a:rPr lang="en-US" sz="2000" dirty="0" smtClean="0">
                <a:latin typeface="Times New Roman" pitchFamily="18" charset="0"/>
                <a:cs typeface="Times New Roman" pitchFamily="18" charset="0"/>
              </a:rPr>
              <a:t>Multiple-Input Multiple-Output (MIMO) wireless communications employ multiple antennas at the transmitter and the receiver. A schematic of a MIMO system with multiple antennas is shown in Figure 6.1. </a:t>
            </a:r>
          </a:p>
          <a:p>
            <a:pPr marL="285750" indent="-285750" algn="just">
              <a:buFont typeface="Wingdings" pitchFamily="2" charset="2"/>
              <a:buChar char="Ø"/>
            </a:pPr>
            <a:r>
              <a:rPr lang="en-US" sz="2000" dirty="0" smtClean="0">
                <a:latin typeface="Times New Roman" pitchFamily="18" charset="0"/>
                <a:cs typeface="Times New Roman" pitchFamily="18" charset="0"/>
              </a:rPr>
              <a:t>As </a:t>
            </a:r>
            <a:r>
              <a:rPr lang="en-US" sz="2000" dirty="0">
                <a:latin typeface="Times New Roman" pitchFamily="18" charset="0"/>
                <a:cs typeface="Times New Roman" pitchFamily="18" charset="0"/>
              </a:rPr>
              <a:t>MIMO systems have multiple antennas, they can be employed to increase the reliability of the signal through diversity combining as described in the previous chapters. This leads to diversity gain and a net decrease in the bit-error rate of the wireless communication system. In addition, a unique aspect of MIMO wireless systems is that they enable a several-fold increase in the data rate of the wireless communication system by </a:t>
            </a:r>
            <a:r>
              <a:rPr lang="en-US" sz="2000" dirty="0" smtClean="0">
                <a:latin typeface="Times New Roman" pitchFamily="18" charset="0"/>
                <a:cs typeface="Times New Roman" pitchFamily="18" charset="0"/>
              </a:rPr>
              <a:t>transmitting </a:t>
            </a:r>
            <a:r>
              <a:rPr lang="en-US" sz="2000" dirty="0">
                <a:latin typeface="Times New Roman" pitchFamily="18" charset="0"/>
                <a:cs typeface="Times New Roman" pitchFamily="18" charset="0"/>
              </a:rPr>
              <a:t>several information streams in parallel. </a:t>
            </a:r>
            <a:endParaRPr lang="en-US" sz="2000" dirty="0" smtClean="0">
              <a:latin typeface="Times New Roman" pitchFamily="18" charset="0"/>
              <a:cs typeface="Times New Roman" pitchFamily="18" charset="0"/>
            </a:endParaRPr>
          </a:p>
          <a:p>
            <a:pPr marL="285750" indent="-285750" algn="just">
              <a:buFont typeface="Wingdings" pitchFamily="2" charset="2"/>
              <a:buChar char="Ø"/>
            </a:pPr>
            <a:r>
              <a:rPr lang="en-US" sz="2000" dirty="0" smtClean="0">
                <a:latin typeface="Times New Roman" pitchFamily="18" charset="0"/>
                <a:cs typeface="Times New Roman" pitchFamily="18" charset="0"/>
              </a:rPr>
              <a:t>This </a:t>
            </a:r>
            <a:r>
              <a:rPr lang="en-US" sz="2000" dirty="0">
                <a:latin typeface="Times New Roman" pitchFamily="18" charset="0"/>
                <a:cs typeface="Times New Roman" pitchFamily="18" charset="0"/>
              </a:rPr>
              <a:t>is termed spatial multiplexing. This can be thought of as transmitting multiple parallel streams in space through different spatial modes, i.e., multiplexing information streams in the space dimension as illustrated in Figure 6.1. </a:t>
            </a:r>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val="1707191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28/58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64391" y="911224"/>
                <a:ext cx="11699133" cy="5248275"/>
              </a:xfrm>
            </p:spPr>
            <p:txBody>
              <a:bodyPr>
                <a:normAutofit/>
              </a:bodyPr>
              <a:lstStyle/>
              <a:p>
                <a:pPr>
                  <a:buFont typeface="Wingdings" pitchFamily="2" charset="2"/>
                  <a:buChar char="Ø"/>
                </a:pPr>
                <a:r>
                  <a:rPr lang="en-US" sz="1800" dirty="0" smtClean="0">
                    <a:latin typeface="Times New Roman" pitchFamily="18" charset="0"/>
                    <a:cs typeface="Times New Roman" pitchFamily="18" charset="0"/>
                  </a:rPr>
                  <a:t>Denoting the Lagrange multiplier by λ, the Lagrangian cost </a:t>
                </a:r>
                <a14:m>
                  <m:oMath xmlns:m="http://schemas.openxmlformats.org/officeDocument/2006/math">
                    <m:r>
                      <a:rPr lang="en-US" sz="1800" b="0" i="1" smtClean="0">
                        <a:latin typeface="Cambria Math"/>
                        <a:cs typeface="Times New Roman" pitchFamily="18" charset="0"/>
                      </a:rPr>
                      <m:t>𝑓</m:t>
                    </m:r>
                    <m:d>
                      <m:dPr>
                        <m:ctrlPr>
                          <a:rPr lang="en-US" sz="1800" b="0" i="1" smtClean="0">
                            <a:latin typeface="Cambria Math"/>
                            <a:cs typeface="Times New Roman" pitchFamily="18" charset="0"/>
                          </a:rPr>
                        </m:ctrlPr>
                      </m:dPr>
                      <m:e>
                        <m:acc>
                          <m:accPr>
                            <m:chr m:val="̃"/>
                            <m:ctrlPr>
                              <a:rPr lang="en-US" sz="1800" b="0" i="1" smtClean="0">
                                <a:latin typeface="Cambria Math"/>
                                <a:cs typeface="Times New Roman" pitchFamily="18" charset="0"/>
                              </a:rPr>
                            </m:ctrlPr>
                          </m:accPr>
                          <m:e>
                            <m:r>
                              <a:rPr lang="en-US" sz="1800" b="0" i="1" smtClean="0">
                                <a:latin typeface="Cambria Math"/>
                                <a:cs typeface="Times New Roman" pitchFamily="18" charset="0"/>
                              </a:rPr>
                              <m:t>𝑃</m:t>
                            </m:r>
                          </m:e>
                        </m:acc>
                        <m:r>
                          <a:rPr lang="en-US" sz="1800" b="0" i="1" smtClean="0">
                            <a:latin typeface="Cambria Math"/>
                            <a:cs typeface="Times New Roman" pitchFamily="18" charset="0"/>
                          </a:rPr>
                          <m:t>,</m:t>
                        </m:r>
                        <m:r>
                          <a:rPr lang="en-US" sz="1800" b="0" i="1" smtClean="0">
                            <a:latin typeface="Cambria Math"/>
                            <a:ea typeface="Cambria Math"/>
                            <a:cs typeface="Times New Roman" pitchFamily="18" charset="0"/>
                          </a:rPr>
                          <m:t>𝜆</m:t>
                        </m:r>
                      </m:e>
                    </m:d>
                  </m:oMath>
                </a14:m>
                <a:r>
                  <a:rPr lang="en-US" sz="1800" dirty="0" smtClean="0">
                    <a:latin typeface="Times New Roman" pitchFamily="18" charset="0"/>
                    <a:cs typeface="Times New Roman" pitchFamily="18" charset="0"/>
                  </a:rPr>
                  <a:t>for </a:t>
                </a:r>
                <a:r>
                  <a:rPr lang="en-US" sz="1800" dirty="0">
                    <a:latin typeface="Times New Roman" pitchFamily="18" charset="0"/>
                    <a:cs typeface="Times New Roman" pitchFamily="18" charset="0"/>
                  </a:rPr>
                  <a:t>the above optimization problem can be formulated </a:t>
                </a:r>
                <a:r>
                  <a:rPr lang="en-US" sz="18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r>
                        <a:rPr lang="en-US" sz="1800" i="1">
                          <a:latin typeface="Cambria Math"/>
                          <a:cs typeface="Times New Roman" pitchFamily="18" charset="0"/>
                        </a:rPr>
                        <m:t>𝑓</m:t>
                      </m:r>
                      <m:d>
                        <m:dPr>
                          <m:ctrlPr>
                            <a:rPr lang="en-US" sz="1800" i="1">
                              <a:latin typeface="Cambria Math"/>
                              <a:cs typeface="Times New Roman" pitchFamily="18" charset="0"/>
                            </a:rPr>
                          </m:ctrlPr>
                        </m:dPr>
                        <m:e>
                          <m:acc>
                            <m:accPr>
                              <m:chr m:val="̃"/>
                              <m:ctrlPr>
                                <a:rPr lang="en-US" sz="1800" i="1">
                                  <a:latin typeface="Cambria Math"/>
                                  <a:cs typeface="Times New Roman" pitchFamily="18" charset="0"/>
                                </a:rPr>
                              </m:ctrlPr>
                            </m:accPr>
                            <m:e>
                              <m:r>
                                <a:rPr lang="en-US" sz="1800" i="1">
                                  <a:latin typeface="Cambria Math"/>
                                  <a:cs typeface="Times New Roman" pitchFamily="18" charset="0"/>
                                </a:rPr>
                                <m:t>𝑃</m:t>
                              </m:r>
                            </m:e>
                          </m:acc>
                          <m:r>
                            <a:rPr lang="en-US" sz="1800" i="1">
                              <a:latin typeface="Cambria Math"/>
                              <a:cs typeface="Times New Roman" pitchFamily="18" charset="0"/>
                            </a:rPr>
                            <m:t>,</m:t>
                          </m:r>
                          <m:r>
                            <a:rPr lang="en-US" sz="1800" i="1">
                              <a:latin typeface="Cambria Math"/>
                              <a:ea typeface="Cambria Math"/>
                              <a:cs typeface="Times New Roman" pitchFamily="18" charset="0"/>
                            </a:rPr>
                            <m:t>𝜆</m:t>
                          </m:r>
                        </m:e>
                      </m:d>
                      <m:r>
                        <a:rPr lang="en-US" sz="1800" i="1" smtClean="0">
                          <a:latin typeface="Cambria Math"/>
                          <a:ea typeface="Cambria Math"/>
                          <a:cs typeface="Times New Roman" pitchFamily="18" charset="0"/>
                        </a:rPr>
                        <m:t>=</m:t>
                      </m:r>
                      <m:nary>
                        <m:naryPr>
                          <m:chr m:val="∑"/>
                          <m:ctrlPr>
                            <a:rPr lang="en-US" sz="1800" i="1">
                              <a:latin typeface="Cambria Math"/>
                              <a:cs typeface="Times New Roman" pitchFamily="18" charset="0"/>
                            </a:rPr>
                          </m:ctrlPr>
                        </m:naryPr>
                        <m:sub>
                          <m:r>
                            <m:rPr>
                              <m:brk m:alnAt="23"/>
                            </m:rPr>
                            <a:rPr lang="en-US" sz="1800" i="1">
                              <a:latin typeface="Cambria Math"/>
                              <a:cs typeface="Times New Roman" pitchFamily="18" charset="0"/>
                            </a:rPr>
                            <m:t>𝑖</m:t>
                          </m:r>
                          <m:r>
                            <a:rPr lang="en-US" sz="1800" i="1">
                              <a:latin typeface="Cambria Math"/>
                              <a:cs typeface="Times New Roman" pitchFamily="18" charset="0"/>
                            </a:rPr>
                            <m:t>=1</m:t>
                          </m:r>
                        </m:sub>
                        <m:sup>
                          <m:r>
                            <a:rPr lang="en-US" sz="1800" i="1">
                              <a:latin typeface="Cambria Math"/>
                              <a:cs typeface="Times New Roman" pitchFamily="18" charset="0"/>
                            </a:rPr>
                            <m:t>𝑡</m:t>
                          </m:r>
                        </m:sup>
                        <m:e>
                          <m:func>
                            <m:funcPr>
                              <m:ctrlPr>
                                <a:rPr lang="en-US" sz="1800" i="1">
                                  <a:latin typeface="Cambria Math"/>
                                  <a:cs typeface="Times New Roman" pitchFamily="18" charset="0"/>
                                </a:rPr>
                              </m:ctrlPr>
                            </m:funcPr>
                            <m:fName>
                              <m:sSub>
                                <m:sSubPr>
                                  <m:ctrlPr>
                                    <a:rPr lang="en-US" sz="1800" i="1">
                                      <a:latin typeface="Cambria Math"/>
                                      <a:cs typeface="Times New Roman" pitchFamily="18" charset="0"/>
                                    </a:rPr>
                                  </m:ctrlPr>
                                </m:sSubPr>
                                <m:e>
                                  <m:r>
                                    <m:rPr>
                                      <m:sty m:val="p"/>
                                    </m:rPr>
                                    <a:rPr lang="en-US" sz="1800">
                                      <a:latin typeface="Cambria Math"/>
                                      <a:cs typeface="Times New Roman" pitchFamily="18" charset="0"/>
                                    </a:rPr>
                                    <m:t>log</m:t>
                                  </m:r>
                                </m:e>
                                <m:sub>
                                  <m:r>
                                    <a:rPr lang="en-US" sz="1800" i="1">
                                      <a:latin typeface="Cambria Math"/>
                                      <a:cs typeface="Times New Roman" pitchFamily="18" charset="0"/>
                                    </a:rPr>
                                    <m:t>2</m:t>
                                  </m:r>
                                </m:sub>
                              </m:sSub>
                            </m:fName>
                            <m:e>
                              <m:d>
                                <m:dPr>
                                  <m:ctrlPr>
                                    <a:rPr lang="en-US" sz="1800" i="1">
                                      <a:latin typeface="Cambria Math"/>
                                      <a:ea typeface="Cambria Math"/>
                                      <a:cs typeface="Times New Roman" pitchFamily="18" charset="0"/>
                                    </a:rPr>
                                  </m:ctrlPr>
                                </m:dPr>
                                <m:e>
                                  <m:r>
                                    <a:rPr lang="en-US" sz="1800" i="1">
                                      <a:latin typeface="Cambria Math"/>
                                      <a:ea typeface="Cambria Math"/>
                                      <a:cs typeface="Times New Roman" pitchFamily="18" charset="0"/>
                                    </a:rPr>
                                    <m:t>1+</m:t>
                                  </m:r>
                                  <m:f>
                                    <m:fPr>
                                      <m:ctrlPr>
                                        <a:rPr lang="en-US" sz="1800" i="1">
                                          <a:latin typeface="Cambria Math"/>
                                          <a:ea typeface="Cambria Math"/>
                                          <a:cs typeface="Times New Roman" pitchFamily="18" charset="0"/>
                                        </a:rPr>
                                      </m:ctrlPr>
                                    </m:fPr>
                                    <m:num>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𝑃</m:t>
                                          </m:r>
                                        </m:e>
                                        <m:sub>
                                          <m:r>
                                            <a:rPr lang="en-US" sz="1800" i="1">
                                              <a:latin typeface="Cambria Math"/>
                                              <a:ea typeface="Cambria Math"/>
                                              <a:cs typeface="Times New Roman" pitchFamily="18" charset="0"/>
                                            </a:rPr>
                                            <m:t>𝑖</m:t>
                                          </m:r>
                                        </m:sub>
                                      </m:sSub>
                                      <m:sSubSup>
                                        <m:sSubSupPr>
                                          <m:ctrlPr>
                                            <a:rPr lang="en-US" sz="1800" i="1">
                                              <a:latin typeface="Cambria Math"/>
                                              <a:ea typeface="Cambria Math"/>
                                              <a:cs typeface="Times New Roman" pitchFamily="18" charset="0"/>
                                            </a:rPr>
                                          </m:ctrlPr>
                                        </m:sSubSupPr>
                                        <m:e>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𝜎</m:t>
                                              </m:r>
                                            </m:e>
                                            <m:sub>
                                              <m:r>
                                                <a:rPr lang="en-US" sz="1800" i="1">
                                                  <a:latin typeface="Cambria Math"/>
                                                  <a:ea typeface="Cambria Math"/>
                                                  <a:cs typeface="Times New Roman" pitchFamily="18" charset="0"/>
                                                </a:rPr>
                                                <m:t>𝑖</m:t>
                                              </m:r>
                                            </m:sub>
                                          </m:sSub>
                                        </m:e>
                                        <m:sub/>
                                        <m:sup>
                                          <m:r>
                                            <a:rPr lang="en-US" sz="1800" i="1">
                                              <a:latin typeface="Cambria Math"/>
                                              <a:ea typeface="Cambria Math"/>
                                              <a:cs typeface="Times New Roman" pitchFamily="18" charset="0"/>
                                            </a:rPr>
                                            <m:t>2</m:t>
                                          </m:r>
                                        </m:sup>
                                      </m:sSubSup>
                                    </m:num>
                                    <m:den>
                                      <m:sSubSup>
                                        <m:sSubSupPr>
                                          <m:ctrlPr>
                                            <a:rPr lang="en-US" sz="1800" i="1">
                                              <a:latin typeface="Cambria Math"/>
                                              <a:ea typeface="Cambria Math"/>
                                              <a:cs typeface="Times New Roman" pitchFamily="18" charset="0"/>
                                            </a:rPr>
                                          </m:ctrlPr>
                                        </m:sSubSupPr>
                                        <m:e>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𝜎</m:t>
                                              </m:r>
                                            </m:e>
                                            <m:sub>
                                              <m:r>
                                                <a:rPr lang="en-US" sz="1800" i="1">
                                                  <a:latin typeface="Cambria Math"/>
                                                  <a:ea typeface="Cambria Math"/>
                                                  <a:cs typeface="Times New Roman" pitchFamily="18" charset="0"/>
                                                </a:rPr>
                                                <m:t>𝑛</m:t>
                                              </m:r>
                                            </m:sub>
                                          </m:sSub>
                                        </m:e>
                                        <m:sub/>
                                        <m:sup>
                                          <m:r>
                                            <a:rPr lang="en-US" sz="1800" i="1">
                                              <a:latin typeface="Cambria Math"/>
                                              <a:ea typeface="Cambria Math"/>
                                              <a:cs typeface="Times New Roman" pitchFamily="18" charset="0"/>
                                            </a:rPr>
                                            <m:t>2</m:t>
                                          </m:r>
                                        </m:sup>
                                      </m:sSubSup>
                                    </m:den>
                                  </m:f>
                                </m:e>
                              </m:d>
                            </m:e>
                          </m:func>
                        </m:e>
                      </m:nary>
                      <m:r>
                        <a:rPr lang="en-US" sz="1800" i="1" smtClean="0">
                          <a:latin typeface="Cambria Math"/>
                          <a:ea typeface="Cambria Math"/>
                          <a:cs typeface="Times New Roman" pitchFamily="18" charset="0"/>
                        </a:rPr>
                        <m:t>+</m:t>
                      </m:r>
                      <m:r>
                        <a:rPr lang="en-US" sz="1800" i="1" smtClean="0">
                          <a:latin typeface="Cambria Math"/>
                          <a:ea typeface="Cambria Math"/>
                          <a:cs typeface="Times New Roman" pitchFamily="18" charset="0"/>
                        </a:rPr>
                        <m:t>𝜆</m:t>
                      </m:r>
                      <m:d>
                        <m:dPr>
                          <m:ctrlPr>
                            <a:rPr lang="en-US" sz="1800" i="1" smtClean="0">
                              <a:latin typeface="Cambria Math"/>
                              <a:ea typeface="Cambria Math"/>
                              <a:cs typeface="Times New Roman" pitchFamily="18" charset="0"/>
                            </a:rPr>
                          </m:ctrlPr>
                        </m:dPr>
                        <m:e>
                          <m:r>
                            <a:rPr lang="en-US" sz="1800" b="0" i="1" smtClean="0">
                              <a:latin typeface="Cambria Math"/>
                              <a:ea typeface="Cambria Math"/>
                              <a:cs typeface="Times New Roman" pitchFamily="18" charset="0"/>
                            </a:rPr>
                            <m:t>𝑃</m:t>
                          </m:r>
                          <m:r>
                            <a:rPr lang="en-US" sz="1800" b="0" i="1" smtClean="0">
                              <a:latin typeface="Cambria Math"/>
                              <a:ea typeface="Cambria Math"/>
                              <a:cs typeface="Times New Roman" pitchFamily="18" charset="0"/>
                            </a:rPr>
                            <m:t>−</m:t>
                          </m:r>
                          <m:nary>
                            <m:naryPr>
                              <m:chr m:val="∑"/>
                              <m:ctrlPr>
                                <a:rPr lang="en-US" sz="1800" i="1">
                                  <a:latin typeface="Cambria Math"/>
                                  <a:cs typeface="Times New Roman" pitchFamily="18" charset="0"/>
                                </a:rPr>
                              </m:ctrlPr>
                            </m:naryPr>
                            <m:sub>
                              <m:r>
                                <m:rPr>
                                  <m:brk m:alnAt="23"/>
                                </m:rPr>
                                <a:rPr lang="en-US" sz="1800" i="1">
                                  <a:latin typeface="Cambria Math"/>
                                  <a:cs typeface="Times New Roman" pitchFamily="18" charset="0"/>
                                </a:rPr>
                                <m:t>𝑖</m:t>
                              </m:r>
                              <m:r>
                                <a:rPr lang="en-US" sz="1800" i="1">
                                  <a:latin typeface="Cambria Math"/>
                                  <a:cs typeface="Times New Roman" pitchFamily="18" charset="0"/>
                                </a:rPr>
                                <m:t>=1</m:t>
                              </m:r>
                            </m:sub>
                            <m:sup>
                              <m:r>
                                <a:rPr lang="en-US" sz="1800" i="1">
                                  <a:latin typeface="Cambria Math"/>
                                  <a:cs typeface="Times New Roman" pitchFamily="18" charset="0"/>
                                </a:rPr>
                                <m:t>𝑡</m:t>
                              </m:r>
                            </m:sup>
                            <m:e>
                              <m:sSub>
                                <m:sSubPr>
                                  <m:ctrlPr>
                                    <a:rPr lang="en-US" sz="1800" i="1">
                                      <a:latin typeface="Cambria Math"/>
                                      <a:cs typeface="Times New Roman" pitchFamily="18" charset="0"/>
                                    </a:rPr>
                                  </m:ctrlPr>
                                </m:sSubPr>
                                <m:e>
                                  <m:r>
                                    <a:rPr lang="en-US" sz="1800" i="1">
                                      <a:latin typeface="Cambria Math"/>
                                      <a:cs typeface="Times New Roman" pitchFamily="18" charset="0"/>
                                    </a:rPr>
                                    <m:t>𝑃</m:t>
                                  </m:r>
                                </m:e>
                                <m:sub>
                                  <m:r>
                                    <a:rPr lang="en-US" sz="1800" i="1">
                                      <a:latin typeface="Cambria Math"/>
                                      <a:cs typeface="Times New Roman" pitchFamily="18" charset="0"/>
                                    </a:rPr>
                                    <m:t>𝑖</m:t>
                                  </m:r>
                                </m:sub>
                              </m:sSub>
                            </m:e>
                          </m:nary>
                        </m:e>
                      </m:d>
                    </m:oMath>
                  </m:oMathPara>
                </a14:m>
                <a:endParaRPr lang="en-IN" sz="1800" dirty="0" smtClean="0">
                  <a:latin typeface="Times New Roman" pitchFamily="18" charset="0"/>
                  <a:cs typeface="Times New Roman" pitchFamily="18" charset="0"/>
                </a:endParaRPr>
              </a:p>
              <a:p>
                <a:pPr marL="0" indent="0">
                  <a:buNone/>
                </a:pPr>
                <a:r>
                  <a:rPr lang="en-US" sz="1800" dirty="0" smtClean="0">
                    <a:latin typeface="Times New Roman" pitchFamily="18" charset="0"/>
                    <a:cs typeface="Times New Roman" pitchFamily="18" charset="0"/>
                  </a:rPr>
                  <a:t>where</a:t>
                </a:r>
                <a14:m>
                  <m:oMath xmlns:m="http://schemas.openxmlformats.org/officeDocument/2006/math">
                    <m:r>
                      <a:rPr lang="en-US" sz="1800" b="0" i="0" smtClean="0">
                        <a:latin typeface="Cambria Math"/>
                        <a:cs typeface="Times New Roman" pitchFamily="18" charset="0"/>
                      </a:rPr>
                      <m:t> </m:t>
                    </m:r>
                    <m:acc>
                      <m:accPr>
                        <m:chr m:val="̅"/>
                        <m:ctrlPr>
                          <a:rPr lang="en-US" sz="1800" i="1" smtClean="0">
                            <a:latin typeface="Cambria Math"/>
                            <a:cs typeface="Times New Roman" pitchFamily="18" charset="0"/>
                          </a:rPr>
                        </m:ctrlPr>
                      </m:accPr>
                      <m:e>
                        <m:r>
                          <a:rPr lang="en-US" sz="1800" b="0" i="1" smtClean="0">
                            <a:latin typeface="Cambria Math"/>
                            <a:cs typeface="Times New Roman" pitchFamily="18" charset="0"/>
                          </a:rPr>
                          <m:t>𝑃</m:t>
                        </m:r>
                      </m:e>
                    </m:acc>
                    <m:r>
                      <a:rPr lang="en-US" sz="1800" b="0" i="1" smtClean="0">
                        <a:latin typeface="Cambria Math"/>
                        <a:cs typeface="Times New Roman" pitchFamily="18" charset="0"/>
                      </a:rPr>
                      <m:t>=</m:t>
                    </m:r>
                    <m:sSup>
                      <m:sSupPr>
                        <m:ctrlPr>
                          <a:rPr lang="en-US" sz="1800" b="0" i="1" smtClean="0">
                            <a:latin typeface="Cambria Math"/>
                            <a:cs typeface="Times New Roman" pitchFamily="18" charset="0"/>
                          </a:rPr>
                        </m:ctrlPr>
                      </m:sSupPr>
                      <m:e>
                        <m:d>
                          <m:dPr>
                            <m:begChr m:val="["/>
                            <m:endChr m:val="]"/>
                            <m:ctrlPr>
                              <a:rPr lang="en-US" sz="1800" b="0" i="1" smtClean="0">
                                <a:latin typeface="Cambria Math"/>
                                <a:cs typeface="Times New Roman" pitchFamily="18" charset="0"/>
                              </a:rPr>
                            </m:ctrlPr>
                          </m:dPr>
                          <m:e>
                            <m:sSub>
                              <m:sSubPr>
                                <m:ctrlPr>
                                  <a:rPr lang="en-US" sz="1800" b="0" i="1" smtClean="0">
                                    <a:latin typeface="Cambria Math"/>
                                    <a:cs typeface="Times New Roman" pitchFamily="18" charset="0"/>
                                  </a:rPr>
                                </m:ctrlPr>
                              </m:sSubPr>
                              <m:e>
                                <m:r>
                                  <a:rPr lang="en-US" sz="1800" b="0" i="1" smtClean="0">
                                    <a:latin typeface="Cambria Math"/>
                                    <a:cs typeface="Times New Roman" pitchFamily="18" charset="0"/>
                                  </a:rPr>
                                  <m:t>𝑃</m:t>
                                </m:r>
                              </m:e>
                              <m:sub>
                                <m:r>
                                  <a:rPr lang="en-US" sz="1800" b="0" i="1" smtClean="0">
                                    <a:latin typeface="Cambria Math"/>
                                    <a:cs typeface="Times New Roman" pitchFamily="18" charset="0"/>
                                  </a:rPr>
                                  <m:t>1</m:t>
                                </m:r>
                              </m:sub>
                            </m:sSub>
                            <m:r>
                              <a:rPr lang="en-US" sz="1800" b="0" i="1" smtClean="0">
                                <a:latin typeface="Cambria Math"/>
                                <a:cs typeface="Times New Roman" pitchFamily="18" charset="0"/>
                              </a:rPr>
                              <m:t>,</m:t>
                            </m:r>
                            <m:sSub>
                              <m:sSubPr>
                                <m:ctrlPr>
                                  <a:rPr lang="en-US" sz="1800" b="0" i="1" smtClean="0">
                                    <a:latin typeface="Cambria Math"/>
                                    <a:cs typeface="Times New Roman" pitchFamily="18" charset="0"/>
                                  </a:rPr>
                                </m:ctrlPr>
                              </m:sSubPr>
                              <m:e>
                                <m:r>
                                  <a:rPr lang="en-US" sz="1800" b="0" i="1" smtClean="0">
                                    <a:latin typeface="Cambria Math"/>
                                    <a:cs typeface="Times New Roman" pitchFamily="18" charset="0"/>
                                  </a:rPr>
                                  <m:t>𝑃</m:t>
                                </m:r>
                              </m:e>
                              <m:sub>
                                <m:r>
                                  <a:rPr lang="en-US" sz="1800" b="0" i="1" smtClean="0">
                                    <a:latin typeface="Cambria Math"/>
                                    <a:cs typeface="Times New Roman" pitchFamily="18" charset="0"/>
                                  </a:rPr>
                                  <m:t>2</m:t>
                                </m:r>
                              </m:sub>
                            </m:sSub>
                            <m:r>
                              <a:rPr lang="en-US" sz="1800" b="0" i="1" smtClean="0">
                                <a:latin typeface="Cambria Math"/>
                                <a:cs typeface="Times New Roman" pitchFamily="18" charset="0"/>
                              </a:rPr>
                              <m:t>…</m:t>
                            </m:r>
                            <m:sSub>
                              <m:sSubPr>
                                <m:ctrlPr>
                                  <a:rPr lang="en-US" sz="1800" b="0" i="1" smtClean="0">
                                    <a:latin typeface="Cambria Math"/>
                                    <a:cs typeface="Times New Roman" pitchFamily="18" charset="0"/>
                                  </a:rPr>
                                </m:ctrlPr>
                              </m:sSubPr>
                              <m:e>
                                <m:r>
                                  <a:rPr lang="en-US" sz="1800" b="0" i="1" smtClean="0">
                                    <a:latin typeface="Cambria Math"/>
                                    <a:cs typeface="Times New Roman" pitchFamily="18" charset="0"/>
                                  </a:rPr>
                                  <m:t>𝑃</m:t>
                                </m:r>
                              </m:e>
                              <m:sub>
                                <m:r>
                                  <a:rPr lang="en-US" sz="1800" b="0" i="1" smtClean="0">
                                    <a:latin typeface="Cambria Math"/>
                                    <a:cs typeface="Times New Roman" pitchFamily="18" charset="0"/>
                                  </a:rPr>
                                  <m:t>𝑡</m:t>
                                </m:r>
                              </m:sub>
                            </m:sSub>
                          </m:e>
                        </m:d>
                      </m:e>
                      <m:sup>
                        <m:r>
                          <a:rPr lang="en-US" sz="1800" b="0" i="1" smtClean="0">
                            <a:latin typeface="Cambria Math"/>
                            <a:cs typeface="Times New Roman" pitchFamily="18" charset="0"/>
                          </a:rPr>
                          <m:t>𝑇</m:t>
                        </m:r>
                      </m:sup>
                    </m:sSup>
                  </m:oMath>
                </a14:m>
                <a:r>
                  <a:rPr lang="en-US" sz="1800" dirty="0" smtClean="0">
                    <a:latin typeface="Times New Roman" pitchFamily="18" charset="0"/>
                    <a:cs typeface="Times New Roman" pitchFamily="18" charset="0"/>
                  </a:rPr>
                  <a:t>. Differentiating </a:t>
                </a:r>
                <a14:m>
                  <m:oMath xmlns:m="http://schemas.openxmlformats.org/officeDocument/2006/math">
                    <m:r>
                      <a:rPr lang="en-US" sz="1800" i="1">
                        <a:latin typeface="Cambria Math"/>
                        <a:cs typeface="Times New Roman" pitchFamily="18" charset="0"/>
                      </a:rPr>
                      <m:t>𝑓</m:t>
                    </m:r>
                    <m:d>
                      <m:dPr>
                        <m:ctrlPr>
                          <a:rPr lang="en-US" sz="1800" i="1">
                            <a:latin typeface="Cambria Math"/>
                            <a:cs typeface="Times New Roman" pitchFamily="18" charset="0"/>
                          </a:rPr>
                        </m:ctrlPr>
                      </m:dPr>
                      <m:e>
                        <m:acc>
                          <m:accPr>
                            <m:chr m:val="̃"/>
                            <m:ctrlPr>
                              <a:rPr lang="en-US" sz="1800" i="1">
                                <a:latin typeface="Cambria Math"/>
                                <a:cs typeface="Times New Roman" pitchFamily="18" charset="0"/>
                              </a:rPr>
                            </m:ctrlPr>
                          </m:accPr>
                          <m:e>
                            <m:r>
                              <a:rPr lang="en-US" sz="1800" i="1">
                                <a:latin typeface="Cambria Math"/>
                                <a:cs typeface="Times New Roman" pitchFamily="18" charset="0"/>
                              </a:rPr>
                              <m:t>𝑃</m:t>
                            </m:r>
                          </m:e>
                        </m:acc>
                        <m:r>
                          <a:rPr lang="en-US" sz="1800" i="1">
                            <a:latin typeface="Cambria Math"/>
                            <a:cs typeface="Times New Roman" pitchFamily="18" charset="0"/>
                          </a:rPr>
                          <m:t>,</m:t>
                        </m:r>
                        <m:r>
                          <a:rPr lang="en-US" sz="1800" i="1">
                            <a:latin typeface="Cambria Math"/>
                            <a:ea typeface="Cambria Math"/>
                            <a:cs typeface="Times New Roman" pitchFamily="18" charset="0"/>
                          </a:rPr>
                          <m:t>𝜆</m:t>
                        </m:r>
                      </m:e>
                    </m:d>
                  </m:oMath>
                </a14:m>
                <a:r>
                  <a:rPr lang="en-US" sz="1800" dirty="0" smtClean="0">
                    <a:latin typeface="Times New Roman" pitchFamily="18" charset="0"/>
                    <a:cs typeface="Times New Roman" pitchFamily="18" charset="0"/>
                  </a:rPr>
                  <a:t>  with </a:t>
                </a:r>
                <a:r>
                  <a:rPr lang="en-US" sz="1800" dirty="0">
                    <a:latin typeface="Times New Roman" pitchFamily="18" charset="0"/>
                    <a:cs typeface="Times New Roman" pitchFamily="18" charset="0"/>
                  </a:rPr>
                  <a:t>respect to </a:t>
                </a:r>
                <a14:m>
                  <m:oMath xmlns:m="http://schemas.openxmlformats.org/officeDocument/2006/math">
                    <m:sSub>
                      <m:sSubPr>
                        <m:ctrlPr>
                          <a:rPr lang="en-US" sz="1800" i="1" smtClean="0">
                            <a:latin typeface="Cambria Math"/>
                            <a:cs typeface="Times New Roman" pitchFamily="18" charset="0"/>
                          </a:rPr>
                        </m:ctrlPr>
                      </m:sSubPr>
                      <m:e>
                        <m:r>
                          <a:rPr lang="en-US" sz="1800" b="0" i="1" smtClean="0">
                            <a:latin typeface="Cambria Math"/>
                            <a:cs typeface="Times New Roman" pitchFamily="18" charset="0"/>
                          </a:rPr>
                          <m:t>𝑃</m:t>
                        </m:r>
                      </m:e>
                      <m:sub>
                        <m:r>
                          <a:rPr lang="en-US" sz="1800" b="0" i="1" smtClean="0">
                            <a:latin typeface="Cambria Math"/>
                            <a:cs typeface="Times New Roman" pitchFamily="18" charset="0"/>
                          </a:rPr>
                          <m:t>𝑖</m:t>
                        </m:r>
                      </m:sub>
                    </m:sSub>
                    <m:r>
                      <a:rPr lang="en-US" sz="1800" b="0" i="1" smtClean="0">
                        <a:latin typeface="Cambria Math"/>
                        <a:cs typeface="Times New Roman" pitchFamily="18" charset="0"/>
                      </a:rPr>
                      <m:t> </m:t>
                    </m:r>
                  </m:oMath>
                </a14:m>
                <a:r>
                  <a:rPr lang="en-US" sz="1800" dirty="0" smtClean="0">
                    <a:latin typeface="Times New Roman" pitchFamily="18" charset="0"/>
                    <a:cs typeface="Times New Roman" pitchFamily="18" charset="0"/>
                  </a:rPr>
                  <a:t>and </a:t>
                </a:r>
                <a:r>
                  <a:rPr lang="en-US" sz="1800" dirty="0">
                    <a:latin typeface="Times New Roman" pitchFamily="18" charset="0"/>
                    <a:cs typeface="Times New Roman" pitchFamily="18" charset="0"/>
                  </a:rPr>
                  <a:t>setting equal to </a:t>
                </a:r>
                <a:r>
                  <a:rPr lang="en-US" sz="1800" i="1" dirty="0">
                    <a:latin typeface="Times New Roman" pitchFamily="18" charset="0"/>
                    <a:cs typeface="Times New Roman" pitchFamily="18" charset="0"/>
                  </a:rPr>
                  <a:t>0</a:t>
                </a:r>
                <a:r>
                  <a:rPr lang="en-US" sz="1800" dirty="0">
                    <a:latin typeface="Times New Roman" pitchFamily="18" charset="0"/>
                    <a:cs typeface="Times New Roman" pitchFamily="18" charset="0"/>
                  </a:rPr>
                  <a:t>, we </a:t>
                </a:r>
                <a:r>
                  <a:rPr lang="en-US" sz="1800" dirty="0" smtClean="0">
                    <a:latin typeface="Times New Roman" pitchFamily="18" charset="0"/>
                    <a:cs typeface="Times New Roman" pitchFamily="18" charset="0"/>
                  </a:rPr>
                  <a:t>obtain</a:t>
                </a:r>
              </a:p>
              <a:p>
                <a:pPr marL="0" indent="0">
                  <a:buNone/>
                </a:pPr>
                <a14:m>
                  <m:oMathPara xmlns:m="http://schemas.openxmlformats.org/officeDocument/2006/math">
                    <m:oMathParaPr>
                      <m:jc m:val="centerGroup"/>
                    </m:oMathParaPr>
                    <m:oMath xmlns:m="http://schemas.openxmlformats.org/officeDocument/2006/math">
                      <m:f>
                        <m:fPr>
                          <m:ctrlPr>
                            <a:rPr lang="en-IN" sz="1800" i="1" smtClean="0">
                              <a:latin typeface="Cambria Math"/>
                              <a:cs typeface="Times New Roman" pitchFamily="18" charset="0"/>
                            </a:rPr>
                          </m:ctrlPr>
                        </m:fPr>
                        <m:num>
                          <m:r>
                            <a:rPr lang="en-IN" sz="1800" i="1" smtClean="0">
                              <a:latin typeface="Cambria Math"/>
                              <a:cs typeface="Times New Roman" pitchFamily="18" charset="0"/>
                            </a:rPr>
                            <m:t>𝜕</m:t>
                          </m:r>
                        </m:num>
                        <m:den>
                          <m:r>
                            <a:rPr lang="en-IN" sz="1800" i="1" smtClean="0">
                              <a:latin typeface="Cambria Math"/>
                              <a:cs typeface="Times New Roman" pitchFamily="18" charset="0"/>
                            </a:rPr>
                            <m:t>𝜕</m:t>
                          </m:r>
                          <m:sSub>
                            <m:sSubPr>
                              <m:ctrlPr>
                                <a:rPr lang="en-IN" sz="1800" i="1" smtClean="0">
                                  <a:latin typeface="Cambria Math"/>
                                  <a:cs typeface="Times New Roman" pitchFamily="18" charset="0"/>
                                </a:rPr>
                              </m:ctrlPr>
                            </m:sSubPr>
                            <m:e>
                              <m:r>
                                <a:rPr lang="en-US" sz="1800" b="0" i="1" smtClean="0">
                                  <a:latin typeface="Cambria Math"/>
                                  <a:cs typeface="Times New Roman" pitchFamily="18" charset="0"/>
                                </a:rPr>
                                <m:t>𝑃</m:t>
                              </m:r>
                            </m:e>
                            <m:sub>
                              <m:r>
                                <a:rPr lang="en-US" sz="1800" b="0" i="1" smtClean="0">
                                  <a:latin typeface="Cambria Math"/>
                                  <a:cs typeface="Times New Roman" pitchFamily="18" charset="0"/>
                                </a:rPr>
                                <m:t>𝑖</m:t>
                              </m:r>
                            </m:sub>
                          </m:sSub>
                        </m:den>
                      </m:f>
                      <m:r>
                        <a:rPr lang="en-US" sz="1800" i="1">
                          <a:latin typeface="Cambria Math"/>
                          <a:cs typeface="Times New Roman" pitchFamily="18" charset="0"/>
                        </a:rPr>
                        <m:t>𝑓</m:t>
                      </m:r>
                      <m:d>
                        <m:dPr>
                          <m:ctrlPr>
                            <a:rPr lang="en-US" sz="1800" i="1">
                              <a:latin typeface="Cambria Math"/>
                              <a:cs typeface="Times New Roman" pitchFamily="18" charset="0"/>
                            </a:rPr>
                          </m:ctrlPr>
                        </m:dPr>
                        <m:e>
                          <m:acc>
                            <m:accPr>
                              <m:chr m:val="̃"/>
                              <m:ctrlPr>
                                <a:rPr lang="en-US" sz="1800" i="1">
                                  <a:latin typeface="Cambria Math"/>
                                  <a:cs typeface="Times New Roman" pitchFamily="18" charset="0"/>
                                </a:rPr>
                              </m:ctrlPr>
                            </m:accPr>
                            <m:e>
                              <m:r>
                                <a:rPr lang="en-US" sz="1800" i="1">
                                  <a:latin typeface="Cambria Math"/>
                                  <a:cs typeface="Times New Roman" pitchFamily="18" charset="0"/>
                                </a:rPr>
                                <m:t>𝑃</m:t>
                              </m:r>
                            </m:e>
                          </m:acc>
                          <m:r>
                            <a:rPr lang="en-US" sz="1800" i="1">
                              <a:latin typeface="Cambria Math"/>
                              <a:cs typeface="Times New Roman" pitchFamily="18" charset="0"/>
                            </a:rPr>
                            <m:t>,</m:t>
                          </m:r>
                          <m:r>
                            <a:rPr lang="en-US" sz="1800" i="1">
                              <a:latin typeface="Cambria Math"/>
                              <a:ea typeface="Cambria Math"/>
                              <a:cs typeface="Times New Roman" pitchFamily="18" charset="0"/>
                            </a:rPr>
                            <m:t>𝜆</m:t>
                          </m:r>
                        </m:e>
                      </m:d>
                      <m:r>
                        <a:rPr lang="en-US" sz="1800" b="0" i="1" smtClean="0">
                          <a:latin typeface="Cambria Math"/>
                          <a:ea typeface="Cambria Math"/>
                          <a:cs typeface="Times New Roman" pitchFamily="18" charset="0"/>
                        </a:rPr>
                        <m:t>=0</m:t>
                      </m:r>
                    </m:oMath>
                  </m:oMathPara>
                </a14:m>
                <a:endParaRPr lang="en-IN" sz="18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IN" sz="1800" i="1" smtClean="0">
                              <a:latin typeface="Cambria Math"/>
                              <a:cs typeface="Times New Roman" pitchFamily="18" charset="0"/>
                            </a:rPr>
                          </m:ctrlPr>
                        </m:fPr>
                        <m:num>
                          <m:f>
                            <m:fPr>
                              <m:ctrlPr>
                                <a:rPr lang="en-IN" sz="1800" i="1" smtClean="0">
                                  <a:latin typeface="Cambria Math"/>
                                  <a:cs typeface="Times New Roman" pitchFamily="18" charset="0"/>
                                </a:rPr>
                              </m:ctrlPr>
                            </m:fPr>
                            <m:num>
                              <m:sSubSup>
                                <m:sSubSupPr>
                                  <m:ctrlPr>
                                    <a:rPr lang="en-IN" sz="1800" i="1" smtClean="0">
                                      <a:latin typeface="Cambria Math"/>
                                      <a:cs typeface="Times New Roman" pitchFamily="18" charset="0"/>
                                    </a:rPr>
                                  </m:ctrlPr>
                                </m:sSubSupPr>
                                <m:e>
                                  <m:sSub>
                                    <m:sSubPr>
                                      <m:ctrlPr>
                                        <a:rPr lang="en-IN" sz="1800" i="1" smtClean="0">
                                          <a:latin typeface="Cambria Math"/>
                                          <a:cs typeface="Times New Roman" pitchFamily="18" charset="0"/>
                                        </a:rPr>
                                      </m:ctrlPr>
                                    </m:sSubPr>
                                    <m:e>
                                      <m:r>
                                        <a:rPr lang="en-IN" sz="1800" i="1" smtClean="0">
                                          <a:latin typeface="Cambria Math"/>
                                          <a:ea typeface="Cambria Math"/>
                                          <a:cs typeface="Times New Roman" pitchFamily="18" charset="0"/>
                                        </a:rPr>
                                        <m:t>𝜎</m:t>
                                      </m:r>
                                    </m:e>
                                    <m:sub>
                                      <m:r>
                                        <a:rPr lang="en-US" sz="1800" b="0" i="1" smtClean="0">
                                          <a:latin typeface="Cambria Math"/>
                                          <a:cs typeface="Times New Roman" pitchFamily="18" charset="0"/>
                                        </a:rPr>
                                        <m:t>𝑖</m:t>
                                      </m:r>
                                    </m:sub>
                                  </m:sSub>
                                </m:e>
                                <m:sub/>
                                <m:sup>
                                  <m:r>
                                    <a:rPr lang="en-US" sz="1800" b="0" i="1" smtClean="0">
                                      <a:latin typeface="Cambria Math"/>
                                      <a:cs typeface="Times New Roman" pitchFamily="18" charset="0"/>
                                    </a:rPr>
                                    <m:t>2</m:t>
                                  </m:r>
                                </m:sup>
                              </m:sSubSup>
                            </m:num>
                            <m:den>
                              <m:sSubSup>
                                <m:sSubSupPr>
                                  <m:ctrlPr>
                                    <a:rPr lang="en-IN" sz="1800" i="1" smtClean="0">
                                      <a:latin typeface="Cambria Math"/>
                                      <a:cs typeface="Times New Roman" pitchFamily="18" charset="0"/>
                                    </a:rPr>
                                  </m:ctrlPr>
                                </m:sSubSupPr>
                                <m:e>
                                  <m:sSub>
                                    <m:sSubPr>
                                      <m:ctrlPr>
                                        <a:rPr lang="en-IN" sz="1800" i="1" smtClean="0">
                                          <a:latin typeface="Cambria Math"/>
                                          <a:cs typeface="Times New Roman" pitchFamily="18" charset="0"/>
                                        </a:rPr>
                                      </m:ctrlPr>
                                    </m:sSubPr>
                                    <m:e>
                                      <m:r>
                                        <a:rPr lang="en-IN" sz="1800" i="1" smtClean="0">
                                          <a:latin typeface="Cambria Math"/>
                                          <a:ea typeface="Cambria Math"/>
                                          <a:cs typeface="Times New Roman" pitchFamily="18" charset="0"/>
                                        </a:rPr>
                                        <m:t>𝜎</m:t>
                                      </m:r>
                                    </m:e>
                                    <m:sub>
                                      <m:r>
                                        <a:rPr lang="en-US" sz="1800" b="0" i="1" smtClean="0">
                                          <a:latin typeface="Cambria Math"/>
                                          <a:cs typeface="Times New Roman" pitchFamily="18" charset="0"/>
                                        </a:rPr>
                                        <m:t>𝑛</m:t>
                                      </m:r>
                                    </m:sub>
                                  </m:sSub>
                                </m:e>
                                <m:sub/>
                                <m:sup>
                                  <m:r>
                                    <a:rPr lang="en-US" sz="1800" b="0" i="1" smtClean="0">
                                      <a:latin typeface="Cambria Math"/>
                                      <a:cs typeface="Times New Roman" pitchFamily="18" charset="0"/>
                                    </a:rPr>
                                    <m:t>2</m:t>
                                  </m:r>
                                </m:sup>
                              </m:sSubSup>
                            </m:den>
                          </m:f>
                        </m:num>
                        <m:den>
                          <m:r>
                            <a:rPr lang="en-US" sz="1800" i="1">
                              <a:latin typeface="Cambria Math"/>
                              <a:ea typeface="Cambria Math"/>
                              <a:cs typeface="Times New Roman" pitchFamily="18" charset="0"/>
                            </a:rPr>
                            <m:t>1+</m:t>
                          </m:r>
                          <m:f>
                            <m:fPr>
                              <m:ctrlPr>
                                <a:rPr lang="en-US" sz="1800" i="1">
                                  <a:latin typeface="Cambria Math"/>
                                  <a:ea typeface="Cambria Math"/>
                                  <a:cs typeface="Times New Roman" pitchFamily="18" charset="0"/>
                                </a:rPr>
                              </m:ctrlPr>
                            </m:fPr>
                            <m:num>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𝑃</m:t>
                                  </m:r>
                                </m:e>
                                <m:sub>
                                  <m:r>
                                    <a:rPr lang="en-US" sz="1800" i="1">
                                      <a:latin typeface="Cambria Math"/>
                                      <a:ea typeface="Cambria Math"/>
                                      <a:cs typeface="Times New Roman" pitchFamily="18" charset="0"/>
                                    </a:rPr>
                                    <m:t>𝑖</m:t>
                                  </m:r>
                                </m:sub>
                              </m:sSub>
                              <m:sSubSup>
                                <m:sSubSupPr>
                                  <m:ctrlPr>
                                    <a:rPr lang="en-US" sz="1800" i="1">
                                      <a:latin typeface="Cambria Math"/>
                                      <a:ea typeface="Cambria Math"/>
                                      <a:cs typeface="Times New Roman" pitchFamily="18" charset="0"/>
                                    </a:rPr>
                                  </m:ctrlPr>
                                </m:sSubSupPr>
                                <m:e>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𝜎</m:t>
                                      </m:r>
                                    </m:e>
                                    <m:sub>
                                      <m:r>
                                        <a:rPr lang="en-US" sz="1800" i="1">
                                          <a:latin typeface="Cambria Math"/>
                                          <a:ea typeface="Cambria Math"/>
                                          <a:cs typeface="Times New Roman" pitchFamily="18" charset="0"/>
                                        </a:rPr>
                                        <m:t>𝑖</m:t>
                                      </m:r>
                                    </m:sub>
                                  </m:sSub>
                                </m:e>
                                <m:sub/>
                                <m:sup>
                                  <m:r>
                                    <a:rPr lang="en-US" sz="1800" i="1">
                                      <a:latin typeface="Cambria Math"/>
                                      <a:ea typeface="Cambria Math"/>
                                      <a:cs typeface="Times New Roman" pitchFamily="18" charset="0"/>
                                    </a:rPr>
                                    <m:t>2</m:t>
                                  </m:r>
                                </m:sup>
                              </m:sSubSup>
                            </m:num>
                            <m:den>
                              <m:sSubSup>
                                <m:sSubSupPr>
                                  <m:ctrlPr>
                                    <a:rPr lang="en-US" sz="1800" i="1">
                                      <a:latin typeface="Cambria Math"/>
                                      <a:ea typeface="Cambria Math"/>
                                      <a:cs typeface="Times New Roman" pitchFamily="18" charset="0"/>
                                    </a:rPr>
                                  </m:ctrlPr>
                                </m:sSubSupPr>
                                <m:e>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𝜎</m:t>
                                      </m:r>
                                    </m:e>
                                    <m:sub>
                                      <m:r>
                                        <a:rPr lang="en-US" sz="1800" i="1">
                                          <a:latin typeface="Cambria Math"/>
                                          <a:ea typeface="Cambria Math"/>
                                          <a:cs typeface="Times New Roman" pitchFamily="18" charset="0"/>
                                        </a:rPr>
                                        <m:t>𝑛</m:t>
                                      </m:r>
                                    </m:sub>
                                  </m:sSub>
                                </m:e>
                                <m:sub/>
                                <m:sup>
                                  <m:r>
                                    <a:rPr lang="en-US" sz="1800" i="1">
                                      <a:latin typeface="Cambria Math"/>
                                      <a:ea typeface="Cambria Math"/>
                                      <a:cs typeface="Times New Roman" pitchFamily="18" charset="0"/>
                                    </a:rPr>
                                    <m:t>2</m:t>
                                  </m:r>
                                </m:sup>
                              </m:sSubSup>
                            </m:den>
                          </m:f>
                        </m:den>
                      </m:f>
                      <m:r>
                        <a:rPr lang="en-US" sz="1800" b="0" i="1" smtClean="0">
                          <a:latin typeface="Cambria Math"/>
                          <a:cs typeface="Times New Roman" pitchFamily="18" charset="0"/>
                        </a:rPr>
                        <m:t>−</m:t>
                      </m:r>
                      <m:r>
                        <a:rPr lang="en-US" sz="1800" b="0" i="1" smtClean="0">
                          <a:latin typeface="Cambria Math"/>
                          <a:ea typeface="Cambria Math"/>
                          <a:cs typeface="Times New Roman" pitchFamily="18" charset="0"/>
                        </a:rPr>
                        <m:t>𝜆</m:t>
                      </m:r>
                      <m:r>
                        <a:rPr lang="en-US" sz="1800" b="0" i="1" smtClean="0">
                          <a:latin typeface="Cambria Math"/>
                          <a:ea typeface="Cambria Math"/>
                          <a:cs typeface="Times New Roman" pitchFamily="18" charset="0"/>
                        </a:rPr>
                        <m:t>=0⇒</m:t>
                      </m:r>
                      <m:sSub>
                        <m:sSubPr>
                          <m:ctrlPr>
                            <a:rPr lang="en-US" sz="1800" b="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𝑃</m:t>
                          </m:r>
                        </m:e>
                        <m:sub>
                          <m:r>
                            <a:rPr lang="en-US" sz="1800" b="0" i="1" smtClean="0">
                              <a:latin typeface="Cambria Math"/>
                              <a:ea typeface="Cambria Math"/>
                              <a:cs typeface="Times New Roman" pitchFamily="18" charset="0"/>
                            </a:rPr>
                            <m:t>𝑖</m:t>
                          </m:r>
                        </m:sub>
                      </m:sSub>
                      <m:r>
                        <a:rPr lang="en-US" sz="1800" b="0" i="1" smtClean="0">
                          <a:latin typeface="Cambria Math"/>
                          <a:ea typeface="Cambria Math"/>
                          <a:cs typeface="Times New Roman" pitchFamily="18" charset="0"/>
                        </a:rPr>
                        <m:t>=</m:t>
                      </m:r>
                      <m:sSup>
                        <m:sSupPr>
                          <m:ctrlPr>
                            <a:rPr lang="en-US" sz="1800" b="0" i="1" smtClean="0">
                              <a:latin typeface="Cambria Math"/>
                              <a:ea typeface="Cambria Math"/>
                              <a:cs typeface="Times New Roman" pitchFamily="18" charset="0"/>
                            </a:rPr>
                          </m:ctrlPr>
                        </m:sSupPr>
                        <m:e>
                          <m:d>
                            <m:dPr>
                              <m:ctrlPr>
                                <a:rPr lang="en-US" sz="1800" b="0" i="1" smtClean="0">
                                  <a:latin typeface="Cambria Math"/>
                                  <a:ea typeface="Cambria Math"/>
                                  <a:cs typeface="Times New Roman" pitchFamily="18" charset="0"/>
                                </a:rPr>
                              </m:ctrlPr>
                            </m:dPr>
                            <m:e>
                              <m:f>
                                <m:fPr>
                                  <m:ctrlPr>
                                    <a:rPr lang="en-US" sz="1800" i="1">
                                      <a:latin typeface="Cambria Math"/>
                                      <a:ea typeface="Cambria Math"/>
                                      <a:cs typeface="Times New Roman" pitchFamily="18" charset="0"/>
                                    </a:rPr>
                                  </m:ctrlPr>
                                </m:fPr>
                                <m:num>
                                  <m:r>
                                    <a:rPr lang="en-US" sz="1800" i="1">
                                      <a:latin typeface="Cambria Math"/>
                                      <a:ea typeface="Cambria Math"/>
                                      <a:cs typeface="Times New Roman" pitchFamily="18" charset="0"/>
                                    </a:rPr>
                                    <m:t>1</m:t>
                                  </m:r>
                                </m:num>
                                <m:den>
                                  <m:r>
                                    <a:rPr lang="en-US" sz="1800" i="1">
                                      <a:latin typeface="Cambria Math"/>
                                      <a:ea typeface="Cambria Math"/>
                                      <a:cs typeface="Times New Roman" pitchFamily="18" charset="0"/>
                                    </a:rPr>
                                    <m:t>𝜆</m:t>
                                  </m:r>
                                </m:den>
                              </m:f>
                              <m:r>
                                <a:rPr lang="en-US" sz="1800" i="1">
                                  <a:latin typeface="Cambria Math"/>
                                  <a:ea typeface="Cambria Math"/>
                                  <a:cs typeface="Times New Roman" pitchFamily="18" charset="0"/>
                                </a:rPr>
                                <m:t>−</m:t>
                              </m:r>
                              <m:f>
                                <m:fPr>
                                  <m:ctrlPr>
                                    <a:rPr lang="en-US" sz="1800" i="1">
                                      <a:latin typeface="Cambria Math"/>
                                      <a:ea typeface="Cambria Math"/>
                                      <a:cs typeface="Times New Roman" pitchFamily="18" charset="0"/>
                                    </a:rPr>
                                  </m:ctrlPr>
                                </m:fPr>
                                <m:num>
                                  <m:sSubSup>
                                    <m:sSubSupPr>
                                      <m:ctrlPr>
                                        <a:rPr lang="en-US" sz="1800" i="1">
                                          <a:latin typeface="Cambria Math"/>
                                          <a:ea typeface="Cambria Math"/>
                                          <a:cs typeface="Times New Roman" pitchFamily="18" charset="0"/>
                                        </a:rPr>
                                      </m:ctrlPr>
                                    </m:sSubSupPr>
                                    <m:e>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𝜎</m:t>
                                          </m:r>
                                        </m:e>
                                        <m:sub>
                                          <m:r>
                                            <a:rPr lang="en-US" sz="1800" i="1">
                                              <a:latin typeface="Cambria Math"/>
                                              <a:ea typeface="Cambria Math"/>
                                              <a:cs typeface="Times New Roman" pitchFamily="18" charset="0"/>
                                            </a:rPr>
                                            <m:t>𝑛</m:t>
                                          </m:r>
                                        </m:sub>
                                      </m:sSub>
                                    </m:e>
                                    <m:sub/>
                                    <m:sup>
                                      <m:r>
                                        <a:rPr lang="en-US" sz="1800" i="1">
                                          <a:latin typeface="Cambria Math"/>
                                          <a:ea typeface="Cambria Math"/>
                                          <a:cs typeface="Times New Roman" pitchFamily="18" charset="0"/>
                                        </a:rPr>
                                        <m:t>2</m:t>
                                      </m:r>
                                    </m:sup>
                                  </m:sSubSup>
                                </m:num>
                                <m:den>
                                  <m:sSubSup>
                                    <m:sSubSupPr>
                                      <m:ctrlPr>
                                        <a:rPr lang="en-US" sz="1800" i="1">
                                          <a:latin typeface="Cambria Math"/>
                                          <a:ea typeface="Cambria Math"/>
                                          <a:cs typeface="Times New Roman" pitchFamily="18" charset="0"/>
                                        </a:rPr>
                                      </m:ctrlPr>
                                    </m:sSubSupPr>
                                    <m:e>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𝜎</m:t>
                                          </m:r>
                                        </m:e>
                                        <m:sub>
                                          <m:r>
                                            <a:rPr lang="en-US" sz="1800" i="1">
                                              <a:latin typeface="Cambria Math"/>
                                              <a:ea typeface="Cambria Math"/>
                                              <a:cs typeface="Times New Roman" pitchFamily="18" charset="0"/>
                                            </a:rPr>
                                            <m:t>𝑖</m:t>
                                          </m:r>
                                        </m:sub>
                                      </m:sSub>
                                    </m:e>
                                    <m:sub/>
                                    <m:sup>
                                      <m:r>
                                        <a:rPr lang="en-US" sz="1800" i="1">
                                          <a:latin typeface="Cambria Math"/>
                                          <a:ea typeface="Cambria Math"/>
                                          <a:cs typeface="Times New Roman" pitchFamily="18" charset="0"/>
                                        </a:rPr>
                                        <m:t>2</m:t>
                                      </m:r>
                                    </m:sup>
                                  </m:sSubSup>
                                </m:den>
                              </m:f>
                            </m:e>
                          </m:d>
                        </m:e>
                        <m:sup>
                          <m:r>
                            <a:rPr lang="en-US" sz="1800" b="0" i="1" smtClean="0">
                              <a:latin typeface="Cambria Math"/>
                              <a:ea typeface="Cambria Math"/>
                              <a:cs typeface="Times New Roman" pitchFamily="18" charset="0"/>
                            </a:rPr>
                            <m:t>+</m:t>
                          </m:r>
                        </m:sup>
                      </m:sSup>
                    </m:oMath>
                  </m:oMathPara>
                </a14:m>
                <a:endParaRPr lang="en-IN" sz="1800" dirty="0" smtClean="0">
                  <a:latin typeface="Times New Roman" pitchFamily="18" charset="0"/>
                  <a:cs typeface="Times New Roman" pitchFamily="18" charset="0"/>
                </a:endParaRPr>
              </a:p>
              <a:p>
                <a:pPr marL="0" indent="0" algn="just">
                  <a:buNone/>
                </a:pPr>
                <a:r>
                  <a:rPr lang="en-US" sz="1800" dirty="0" smtClean="0">
                    <a:latin typeface="Times New Roman" pitchFamily="18" charset="0"/>
                    <a:cs typeface="Times New Roman" pitchFamily="18" charset="0"/>
                  </a:rPr>
                  <a:t>Where </a:t>
                </a:r>
                <a:r>
                  <a:rPr lang="en-US" sz="1800" dirty="0">
                    <a:latin typeface="Times New Roman" pitchFamily="18" charset="0"/>
                    <a:cs typeface="Times New Roman" pitchFamily="18" charset="0"/>
                  </a:rPr>
                  <a:t>the function </a:t>
                </a:r>
                <a14:m>
                  <m:oMath xmlns:m="http://schemas.openxmlformats.org/officeDocument/2006/math">
                    <m:sSup>
                      <m:sSupPr>
                        <m:ctrlPr>
                          <a:rPr lang="en-US" sz="1800" i="1" smtClean="0">
                            <a:latin typeface="Cambria Math"/>
                            <a:cs typeface="Times New Roman" pitchFamily="18" charset="0"/>
                          </a:rPr>
                        </m:ctrlPr>
                      </m:sSupPr>
                      <m:e>
                        <m:r>
                          <a:rPr lang="en-US" sz="1800" b="0" i="1" smtClean="0">
                            <a:latin typeface="Cambria Math"/>
                            <a:cs typeface="Times New Roman" pitchFamily="18" charset="0"/>
                          </a:rPr>
                          <m:t>𝑥</m:t>
                        </m:r>
                      </m:e>
                      <m:sup>
                        <m:r>
                          <a:rPr lang="en-US" sz="1800" b="0" i="1" smtClean="0">
                            <a:latin typeface="Cambria Math"/>
                            <a:cs typeface="Times New Roman" pitchFamily="18" charset="0"/>
                          </a:rPr>
                          <m:t>+</m:t>
                        </m:r>
                      </m:sup>
                    </m:sSup>
                    <m:r>
                      <a:rPr lang="en-US" sz="1800" i="1" smtClean="0">
                        <a:latin typeface="Cambria Math"/>
                        <a:ea typeface="Cambria Math"/>
                        <a:cs typeface="Times New Roman" pitchFamily="18" charset="0"/>
                      </a:rPr>
                      <m:t>=</m:t>
                    </m:r>
                    <m:r>
                      <a:rPr lang="en-US" sz="1800" b="0" i="1" smtClean="0">
                        <a:latin typeface="Cambria Math"/>
                        <a:ea typeface="Cambria Math"/>
                        <a:cs typeface="Times New Roman" pitchFamily="18" charset="0"/>
                      </a:rPr>
                      <m:t>𝑥</m:t>
                    </m:r>
                    <m:r>
                      <a:rPr lang="en-US" sz="1800" b="0" i="1" smtClean="0">
                        <a:latin typeface="Cambria Math"/>
                        <a:ea typeface="Cambria Math"/>
                        <a:cs typeface="Times New Roman" pitchFamily="18" charset="0"/>
                      </a:rPr>
                      <m:t> </m:t>
                    </m:r>
                  </m:oMath>
                </a14:m>
                <a:r>
                  <a:rPr lang="en-US" sz="1800" dirty="0" smtClean="0">
                    <a:latin typeface="Times New Roman" pitchFamily="18" charset="0"/>
                    <a:cs typeface="Times New Roman" pitchFamily="18" charset="0"/>
                  </a:rPr>
                  <a:t>if</a:t>
                </a:r>
                <a14:m>
                  <m:oMath xmlns:m="http://schemas.openxmlformats.org/officeDocument/2006/math">
                    <m:r>
                      <a:rPr lang="en-US" sz="1800" b="0" i="0" dirty="0" smtClean="0">
                        <a:latin typeface="Cambria Math"/>
                        <a:cs typeface="Times New Roman" pitchFamily="18" charset="0"/>
                      </a:rPr>
                      <m:t> </m:t>
                    </m:r>
                    <m:r>
                      <a:rPr lang="en-US" sz="1800" b="0" i="1" dirty="0" smtClean="0">
                        <a:latin typeface="Cambria Math"/>
                        <a:cs typeface="Times New Roman" pitchFamily="18" charset="0"/>
                      </a:rPr>
                      <m:t>𝑥</m:t>
                    </m:r>
                    <m:r>
                      <a:rPr lang="en-US" sz="1800" b="0" i="1" dirty="0" smtClean="0">
                        <a:latin typeface="Cambria Math"/>
                        <a:ea typeface="Cambria Math"/>
                        <a:cs typeface="Times New Roman" pitchFamily="18" charset="0"/>
                      </a:rPr>
                      <m:t>≥0</m:t>
                    </m:r>
                  </m:oMath>
                </a14:m>
                <a:r>
                  <a:rPr lang="en-US" sz="1800" dirty="0" smtClean="0">
                    <a:latin typeface="Times New Roman" pitchFamily="18" charset="0"/>
                    <a:cs typeface="Times New Roman" pitchFamily="18" charset="0"/>
                  </a:rPr>
                  <a:t> and </a:t>
                </a:r>
                <a:r>
                  <a:rPr lang="en-US" sz="1800" i="1" dirty="0">
                    <a:latin typeface="Times New Roman" pitchFamily="18" charset="0"/>
                    <a:cs typeface="Times New Roman" pitchFamily="18" charset="0"/>
                  </a:rPr>
                  <a:t>0</a:t>
                </a:r>
                <a:r>
                  <a:rPr lang="en-US" sz="1800" dirty="0">
                    <a:latin typeface="Times New Roman" pitchFamily="18" charset="0"/>
                    <a:cs typeface="Times New Roman" pitchFamily="18" charset="0"/>
                  </a:rPr>
                  <a:t> otherwise. This is because of the fact that each </a:t>
                </a:r>
                <a:r>
                  <a:rPr lang="en-US" sz="1800" dirty="0" smtClean="0">
                    <a:latin typeface="Times New Roman" pitchFamily="18" charset="0"/>
                    <a:cs typeface="Times New Roman" pitchFamily="18" charset="0"/>
                  </a:rPr>
                  <a:t>power</a:t>
                </a:r>
                <a14:m>
                  <m:oMath xmlns:m="http://schemas.openxmlformats.org/officeDocument/2006/math">
                    <m:r>
                      <a:rPr lang="en-US" sz="1800" b="0" i="0" smtClean="0">
                        <a:latin typeface="Cambria Math"/>
                        <a:cs typeface="Times New Roman" pitchFamily="18" charset="0"/>
                      </a:rPr>
                      <m:t> </m:t>
                    </m:r>
                    <m:sSub>
                      <m:sSubPr>
                        <m:ctrlPr>
                          <a:rPr lang="en-US" sz="1800" i="1" smtClean="0">
                            <a:latin typeface="Cambria Math"/>
                            <a:cs typeface="Times New Roman" pitchFamily="18" charset="0"/>
                          </a:rPr>
                        </m:ctrlPr>
                      </m:sSubPr>
                      <m:e>
                        <m:r>
                          <a:rPr lang="en-US" sz="1800" b="0" i="1" smtClean="0">
                            <a:latin typeface="Cambria Math"/>
                            <a:cs typeface="Times New Roman" pitchFamily="18" charset="0"/>
                          </a:rPr>
                          <m:t>𝑃</m:t>
                        </m:r>
                      </m:e>
                      <m:sub>
                        <m:r>
                          <a:rPr lang="en-US" sz="1800" b="0" i="1" smtClean="0">
                            <a:latin typeface="Cambria Math"/>
                            <a:cs typeface="Times New Roman" pitchFamily="18" charset="0"/>
                          </a:rPr>
                          <m:t>𝑖</m:t>
                        </m:r>
                      </m:sub>
                    </m:sSub>
                    <m:r>
                      <a:rPr lang="en-US" sz="1800" i="1" smtClean="0">
                        <a:latin typeface="Cambria Math"/>
                        <a:ea typeface="Cambria Math"/>
                        <a:cs typeface="Times New Roman" pitchFamily="18" charset="0"/>
                      </a:rPr>
                      <m:t>≥</m:t>
                    </m:r>
                    <m:r>
                      <a:rPr lang="en-US" sz="1800" b="0" i="1" smtClean="0">
                        <a:latin typeface="Cambria Math"/>
                        <a:ea typeface="Cambria Math"/>
                        <a:cs typeface="Times New Roman" pitchFamily="18" charset="0"/>
                      </a:rPr>
                      <m:t>0</m:t>
                    </m:r>
                  </m:oMath>
                </a14:m>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i.e., power cannot be negative. It now remains to find the Lagrange multiplier </a:t>
                </a:r>
                <a:r>
                  <a:rPr lang="en-US" sz="1800" i="1" dirty="0">
                    <a:latin typeface="Times New Roman" pitchFamily="18" charset="0"/>
                    <a:cs typeface="Times New Roman" pitchFamily="18" charset="0"/>
                  </a:rPr>
                  <a:t>λ</a:t>
                </a:r>
                <a:r>
                  <a:rPr lang="en-US" sz="1800" dirty="0">
                    <a:latin typeface="Times New Roman" pitchFamily="18" charset="0"/>
                    <a:cs typeface="Times New Roman" pitchFamily="18" charset="0"/>
                  </a:rPr>
                  <a:t>, which can be found from the constraint equation </a:t>
                </a:r>
                <a:r>
                  <a:rPr lang="en-US" sz="18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nary>
                        <m:naryPr>
                          <m:chr m:val="∑"/>
                          <m:ctrlPr>
                            <a:rPr lang="en-IN" sz="1800" i="1" smtClean="0">
                              <a:latin typeface="Cambria Math"/>
                              <a:cs typeface="Times New Roman" pitchFamily="18" charset="0"/>
                            </a:rPr>
                          </m:ctrlPr>
                        </m:naryPr>
                        <m:sub>
                          <m:r>
                            <m:rPr>
                              <m:brk m:alnAt="23"/>
                            </m:rPr>
                            <a:rPr lang="en-US" sz="1800" b="0" i="1" smtClean="0">
                              <a:latin typeface="Cambria Math"/>
                              <a:cs typeface="Times New Roman" pitchFamily="18" charset="0"/>
                            </a:rPr>
                            <m:t>𝑖</m:t>
                          </m:r>
                          <m:r>
                            <a:rPr lang="en-US" sz="1800" b="0" i="1" smtClean="0">
                              <a:latin typeface="Cambria Math"/>
                              <a:cs typeface="Times New Roman" pitchFamily="18" charset="0"/>
                            </a:rPr>
                            <m:t>=1</m:t>
                          </m:r>
                        </m:sub>
                        <m:sup>
                          <m:r>
                            <a:rPr lang="en-US" sz="1800" b="0" i="1" smtClean="0">
                              <a:latin typeface="Cambria Math"/>
                              <a:cs typeface="Times New Roman" pitchFamily="18" charset="0"/>
                            </a:rPr>
                            <m:t>𝑡</m:t>
                          </m:r>
                        </m:sup>
                        <m:e>
                          <m:sSup>
                            <m:sSupPr>
                              <m:ctrlPr>
                                <a:rPr lang="en-US" sz="1800" i="1">
                                  <a:latin typeface="Cambria Math"/>
                                  <a:ea typeface="Cambria Math"/>
                                  <a:cs typeface="Times New Roman" pitchFamily="18" charset="0"/>
                                </a:rPr>
                              </m:ctrlPr>
                            </m:sSupPr>
                            <m:e>
                              <m:d>
                                <m:dPr>
                                  <m:ctrlPr>
                                    <a:rPr lang="en-US" sz="1800" i="1">
                                      <a:latin typeface="Cambria Math"/>
                                      <a:ea typeface="Cambria Math"/>
                                      <a:cs typeface="Times New Roman" pitchFamily="18" charset="0"/>
                                    </a:rPr>
                                  </m:ctrlPr>
                                </m:dPr>
                                <m:e>
                                  <m:f>
                                    <m:fPr>
                                      <m:ctrlPr>
                                        <a:rPr lang="en-US" sz="1800" i="1">
                                          <a:latin typeface="Cambria Math"/>
                                          <a:ea typeface="Cambria Math"/>
                                          <a:cs typeface="Times New Roman" pitchFamily="18" charset="0"/>
                                        </a:rPr>
                                      </m:ctrlPr>
                                    </m:fPr>
                                    <m:num>
                                      <m:r>
                                        <a:rPr lang="en-US" sz="1800" i="1">
                                          <a:latin typeface="Cambria Math"/>
                                          <a:ea typeface="Cambria Math"/>
                                          <a:cs typeface="Times New Roman" pitchFamily="18" charset="0"/>
                                        </a:rPr>
                                        <m:t>1</m:t>
                                      </m:r>
                                    </m:num>
                                    <m:den>
                                      <m:r>
                                        <a:rPr lang="en-US" sz="1800" i="1">
                                          <a:latin typeface="Cambria Math"/>
                                          <a:ea typeface="Cambria Math"/>
                                          <a:cs typeface="Times New Roman" pitchFamily="18" charset="0"/>
                                        </a:rPr>
                                        <m:t>𝜆</m:t>
                                      </m:r>
                                    </m:den>
                                  </m:f>
                                  <m:r>
                                    <a:rPr lang="en-US" sz="1800" i="1">
                                      <a:latin typeface="Cambria Math"/>
                                      <a:ea typeface="Cambria Math"/>
                                      <a:cs typeface="Times New Roman" pitchFamily="18" charset="0"/>
                                    </a:rPr>
                                    <m:t>−</m:t>
                                  </m:r>
                                  <m:f>
                                    <m:fPr>
                                      <m:ctrlPr>
                                        <a:rPr lang="en-US" sz="1800" i="1">
                                          <a:latin typeface="Cambria Math"/>
                                          <a:ea typeface="Cambria Math"/>
                                          <a:cs typeface="Times New Roman" pitchFamily="18" charset="0"/>
                                        </a:rPr>
                                      </m:ctrlPr>
                                    </m:fPr>
                                    <m:num>
                                      <m:sSubSup>
                                        <m:sSubSupPr>
                                          <m:ctrlPr>
                                            <a:rPr lang="en-US" sz="1800" i="1">
                                              <a:latin typeface="Cambria Math"/>
                                              <a:ea typeface="Cambria Math"/>
                                              <a:cs typeface="Times New Roman" pitchFamily="18" charset="0"/>
                                            </a:rPr>
                                          </m:ctrlPr>
                                        </m:sSubSupPr>
                                        <m:e>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𝜎</m:t>
                                              </m:r>
                                            </m:e>
                                            <m:sub>
                                              <m:r>
                                                <a:rPr lang="en-US" sz="1800" i="1">
                                                  <a:latin typeface="Cambria Math"/>
                                                  <a:ea typeface="Cambria Math"/>
                                                  <a:cs typeface="Times New Roman" pitchFamily="18" charset="0"/>
                                                </a:rPr>
                                                <m:t>𝑛</m:t>
                                              </m:r>
                                            </m:sub>
                                          </m:sSub>
                                        </m:e>
                                        <m:sub/>
                                        <m:sup>
                                          <m:r>
                                            <a:rPr lang="en-US" sz="1800" i="1">
                                              <a:latin typeface="Cambria Math"/>
                                              <a:ea typeface="Cambria Math"/>
                                              <a:cs typeface="Times New Roman" pitchFamily="18" charset="0"/>
                                            </a:rPr>
                                            <m:t>2</m:t>
                                          </m:r>
                                        </m:sup>
                                      </m:sSubSup>
                                    </m:num>
                                    <m:den>
                                      <m:sSubSup>
                                        <m:sSubSupPr>
                                          <m:ctrlPr>
                                            <a:rPr lang="en-US" sz="1800" i="1">
                                              <a:latin typeface="Cambria Math"/>
                                              <a:ea typeface="Cambria Math"/>
                                              <a:cs typeface="Times New Roman" pitchFamily="18" charset="0"/>
                                            </a:rPr>
                                          </m:ctrlPr>
                                        </m:sSubSupPr>
                                        <m:e>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𝜎</m:t>
                                              </m:r>
                                            </m:e>
                                            <m:sub>
                                              <m:r>
                                                <a:rPr lang="en-US" sz="1800" i="1">
                                                  <a:latin typeface="Cambria Math"/>
                                                  <a:ea typeface="Cambria Math"/>
                                                  <a:cs typeface="Times New Roman" pitchFamily="18" charset="0"/>
                                                </a:rPr>
                                                <m:t>𝑖</m:t>
                                              </m:r>
                                            </m:sub>
                                          </m:sSub>
                                        </m:e>
                                        <m:sub/>
                                        <m:sup>
                                          <m:r>
                                            <a:rPr lang="en-US" sz="1800" i="1">
                                              <a:latin typeface="Cambria Math"/>
                                              <a:ea typeface="Cambria Math"/>
                                              <a:cs typeface="Times New Roman" pitchFamily="18" charset="0"/>
                                            </a:rPr>
                                            <m:t>2</m:t>
                                          </m:r>
                                        </m:sup>
                                      </m:sSubSup>
                                    </m:den>
                                  </m:f>
                                </m:e>
                              </m:d>
                            </m:e>
                            <m:sup>
                              <m:r>
                                <a:rPr lang="en-US" sz="1800" i="1">
                                  <a:latin typeface="Cambria Math"/>
                                  <a:ea typeface="Cambria Math"/>
                                  <a:cs typeface="Times New Roman" pitchFamily="18" charset="0"/>
                                </a:rPr>
                                <m:t>+</m:t>
                              </m:r>
                            </m:sup>
                          </m:sSup>
                          <m:r>
                            <a:rPr lang="en-US" sz="1800" b="0" i="1" smtClean="0">
                              <a:latin typeface="Cambria Math"/>
                              <a:ea typeface="Cambria Math"/>
                              <a:cs typeface="Times New Roman" pitchFamily="18" charset="0"/>
                            </a:rPr>
                            <m:t>=</m:t>
                          </m:r>
                          <m:r>
                            <a:rPr lang="en-US" sz="1800" b="0" i="1" smtClean="0">
                              <a:latin typeface="Cambria Math"/>
                              <a:ea typeface="Cambria Math"/>
                              <a:cs typeface="Times New Roman" pitchFamily="18" charset="0"/>
                            </a:rPr>
                            <m:t>𝑃</m:t>
                          </m:r>
                          <m:r>
                            <a:rPr lang="en-US" sz="1800" b="0" i="1" smtClean="0">
                              <a:latin typeface="Cambria Math"/>
                              <a:ea typeface="Cambria Math"/>
                              <a:cs typeface="Times New Roman" pitchFamily="18" charset="0"/>
                            </a:rPr>
                            <m:t>−−−−10</m:t>
                          </m:r>
                        </m:e>
                      </m:nary>
                    </m:oMath>
                  </m:oMathPara>
                </a14:m>
                <a:endParaRPr lang="en-IN" sz="1800" dirty="0" smtClean="0">
                  <a:latin typeface="Times New Roman" pitchFamily="18" charset="0"/>
                  <a:cs typeface="Times New Roman" pitchFamily="18" charset="0"/>
                </a:endParaRPr>
              </a:p>
              <a:p>
                <a:pPr marL="0" indent="0">
                  <a:buNone/>
                </a:pPr>
                <a:endParaRPr lang="en-IN" sz="1800" dirty="0" smtClean="0">
                  <a:latin typeface="Times New Roman" pitchFamily="18" charset="0"/>
                  <a:cs typeface="Times New Roman" pitchFamily="18" charset="0"/>
                </a:endParaRPr>
              </a:p>
              <a:p>
                <a:pPr marL="0" indent="0">
                  <a:buNone/>
                </a:pPr>
                <a:endParaRPr lang="en-IN" sz="18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64391" y="911224"/>
                <a:ext cx="11699133" cy="5248275"/>
              </a:xfrm>
              <a:blipFill rotWithShape="1">
                <a:blip r:embed="rId4"/>
                <a:stretch>
                  <a:fillRect l="-469" t="-813" r="-417"/>
                </a:stretch>
              </a:blipFill>
            </p:spPr>
            <p:txBody>
              <a:bodyPr/>
              <a:lstStyle/>
              <a:p>
                <a:r>
                  <a:rPr lang="en-IN">
                    <a:noFill/>
                  </a:rPr>
                  <a:t> </a:t>
                </a:r>
              </a:p>
            </p:txBody>
          </p:sp>
        </mc:Fallback>
      </mc:AlternateContent>
    </p:spTree>
    <p:extLst>
      <p:ext uri="{BB962C8B-B14F-4D97-AF65-F5344CB8AC3E}">
        <p14:creationId xmlns:p14="http://schemas.microsoft.com/office/powerpoint/2010/main" val="1418689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37515" y="6295849"/>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29/58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643CDD2B-A806-44AC-B4BD-2D11D0135B1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64391" y="987424"/>
                <a:ext cx="11699133" cy="5146675"/>
              </a:xfrm>
            </p:spPr>
            <p:txBody>
              <a:bodyPr/>
              <a:lstStyle/>
              <a:p>
                <a:pPr>
                  <a:buFont typeface="Wingdings" pitchFamily="2" charset="2"/>
                  <a:buChar char="Ø"/>
                </a:pPr>
                <a:r>
                  <a:rPr lang="en-US" sz="2000" dirty="0" smtClean="0">
                    <a:latin typeface="Times New Roman" pitchFamily="18" charset="0"/>
                    <a:cs typeface="Times New Roman" pitchFamily="18" charset="0"/>
                  </a:rPr>
                  <a:t>The above optimal power allocation is also termed </a:t>
                </a:r>
                <a:r>
                  <a:rPr lang="en-US" sz="2000" b="1" i="1" dirty="0">
                    <a:latin typeface="Times New Roman" pitchFamily="18" charset="0"/>
                    <a:cs typeface="Times New Roman" pitchFamily="18" charset="0"/>
                  </a:rPr>
                  <a:t>water filling</a:t>
                </a:r>
                <a:r>
                  <a:rPr lang="en-US" sz="2000" dirty="0">
                    <a:latin typeface="Times New Roman" pitchFamily="18" charset="0"/>
                    <a:cs typeface="Times New Roman" pitchFamily="18" charset="0"/>
                  </a:rPr>
                  <a:t>. This can be seen as follows. Consider a vessel with </a:t>
                </a:r>
                <a:r>
                  <a:rPr lang="en-US" sz="2000" i="1" dirty="0">
                    <a:latin typeface="Times New Roman" pitchFamily="18" charset="0"/>
                    <a:cs typeface="Times New Roman" pitchFamily="18" charset="0"/>
                  </a:rPr>
                  <a:t>t</a:t>
                </a:r>
                <a:r>
                  <a:rPr lang="en-US" sz="2000" dirty="0">
                    <a:latin typeface="Times New Roman" pitchFamily="18" charset="0"/>
                    <a:cs typeface="Times New Roman" pitchFamily="18" charset="0"/>
                  </a:rPr>
                  <a:t> bars and the height of the </a:t>
                </a:r>
                <a14:m>
                  <m:oMath xmlns:m="http://schemas.openxmlformats.org/officeDocument/2006/math">
                    <m:sSup>
                      <m:sSupPr>
                        <m:ctrlPr>
                          <a:rPr lang="en-US" sz="2000" i="1" smtClean="0">
                            <a:latin typeface="Cambria Math"/>
                            <a:cs typeface="Times New Roman" pitchFamily="18" charset="0"/>
                          </a:rPr>
                        </m:ctrlPr>
                      </m:sSupPr>
                      <m:e>
                        <m:r>
                          <a:rPr lang="en-US" sz="2000" b="0" i="1" smtClean="0">
                            <a:latin typeface="Cambria Math"/>
                            <a:cs typeface="Times New Roman" pitchFamily="18" charset="0"/>
                          </a:rPr>
                          <m:t>𝑖</m:t>
                        </m:r>
                      </m:e>
                      <m:sup>
                        <m:r>
                          <a:rPr lang="en-US" sz="2000" b="0" i="1" smtClean="0">
                            <a:latin typeface="Cambria Math"/>
                            <a:cs typeface="Times New Roman" pitchFamily="18" charset="0"/>
                          </a:rPr>
                          <m:t>𝑡h</m:t>
                        </m:r>
                        <m:r>
                          <a:rPr lang="en-US" sz="2000" b="0" i="1" smtClean="0">
                            <a:latin typeface="Cambria Math"/>
                            <a:cs typeface="Times New Roman" pitchFamily="18" charset="0"/>
                          </a:rPr>
                          <m:t> </m:t>
                        </m:r>
                      </m:sup>
                    </m:sSup>
                  </m:oMath>
                </a14:m>
                <a:r>
                  <a:rPr lang="en-US" sz="2000" dirty="0" smtClean="0">
                    <a:latin typeface="Times New Roman" pitchFamily="18" charset="0"/>
                    <a:cs typeface="Times New Roman" pitchFamily="18" charset="0"/>
                  </a:rPr>
                  <a:t>bar </a:t>
                </a:r>
                <a:r>
                  <a:rPr lang="en-US" sz="2000" dirty="0">
                    <a:latin typeface="Times New Roman" pitchFamily="18" charset="0"/>
                    <a:cs typeface="Times New Roman" pitchFamily="18" charset="0"/>
                  </a:rPr>
                  <a:t>equal </a:t>
                </a:r>
                <a:r>
                  <a:rPr lang="en-US" sz="2000" dirty="0" smtClean="0">
                    <a:latin typeface="Times New Roman" pitchFamily="18" charset="0"/>
                    <a:cs typeface="Times New Roman" pitchFamily="18" charset="0"/>
                  </a:rPr>
                  <a:t>to</a:t>
                </a:r>
                <a14:m>
                  <m:oMath xmlns:m="http://schemas.openxmlformats.org/officeDocument/2006/math">
                    <m:f>
                      <m:fPr>
                        <m:ctrlPr>
                          <a:rPr lang="en-US" sz="2000" i="1">
                            <a:latin typeface="Cambria Math"/>
                            <a:ea typeface="Cambria Math"/>
                            <a:cs typeface="Times New Roman" pitchFamily="18" charset="0"/>
                          </a:rPr>
                        </m:ctrlPr>
                      </m:fPr>
                      <m:num>
                        <m:sSubSup>
                          <m:sSubSupPr>
                            <m:ctrlPr>
                              <a:rPr lang="en-US" sz="2000" i="1">
                                <a:latin typeface="Cambria Math"/>
                                <a:ea typeface="Cambria Math"/>
                                <a:cs typeface="Times New Roman" pitchFamily="18" charset="0"/>
                              </a:rPr>
                            </m:ctrlPr>
                          </m:sSubSupPr>
                          <m:e>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𝜎</m:t>
                                </m:r>
                              </m:e>
                              <m:sub>
                                <m:r>
                                  <a:rPr lang="en-US" sz="2000" i="1">
                                    <a:latin typeface="Cambria Math"/>
                                    <a:ea typeface="Cambria Math"/>
                                    <a:cs typeface="Times New Roman" pitchFamily="18" charset="0"/>
                                  </a:rPr>
                                  <m:t>𝑛</m:t>
                                </m:r>
                              </m:sub>
                            </m:sSub>
                          </m:e>
                          <m:sub/>
                          <m:sup>
                            <m:r>
                              <a:rPr lang="en-US" sz="2000" i="1">
                                <a:latin typeface="Cambria Math"/>
                                <a:ea typeface="Cambria Math"/>
                                <a:cs typeface="Times New Roman" pitchFamily="18" charset="0"/>
                              </a:rPr>
                              <m:t>2</m:t>
                            </m:r>
                          </m:sup>
                        </m:sSubSup>
                      </m:num>
                      <m:den>
                        <m:sSubSup>
                          <m:sSubSupPr>
                            <m:ctrlPr>
                              <a:rPr lang="en-US" sz="2000" i="1">
                                <a:latin typeface="Cambria Math"/>
                                <a:ea typeface="Cambria Math"/>
                                <a:cs typeface="Times New Roman" pitchFamily="18" charset="0"/>
                              </a:rPr>
                            </m:ctrlPr>
                          </m:sSubSupPr>
                          <m:e>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𝜎</m:t>
                                </m:r>
                              </m:e>
                              <m:sub>
                                <m:r>
                                  <a:rPr lang="en-US" sz="2000" i="1">
                                    <a:latin typeface="Cambria Math"/>
                                    <a:ea typeface="Cambria Math"/>
                                    <a:cs typeface="Times New Roman" pitchFamily="18" charset="0"/>
                                  </a:rPr>
                                  <m:t>𝑖</m:t>
                                </m:r>
                              </m:sub>
                            </m:sSub>
                          </m:e>
                          <m:sub/>
                          <m:sup>
                            <m:r>
                              <a:rPr lang="en-US" sz="2000" i="1">
                                <a:latin typeface="Cambria Math"/>
                                <a:ea typeface="Cambria Math"/>
                                <a:cs typeface="Times New Roman" pitchFamily="18" charset="0"/>
                              </a:rPr>
                              <m:t>2</m:t>
                            </m:r>
                          </m:sup>
                        </m:sSubSup>
                      </m:den>
                    </m:f>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It water is poured into this vessel to the level 1 </a:t>
                </a:r>
                <a:r>
                  <a:rPr lang="en-US" sz="2000" i="1" dirty="0">
                    <a:latin typeface="Times New Roman" pitchFamily="18" charset="0"/>
                    <a:cs typeface="Times New Roman" pitchFamily="18" charset="0"/>
                  </a:rPr>
                  <a:t>λ</a:t>
                </a:r>
                <a:r>
                  <a:rPr lang="en-US" sz="2000" dirty="0">
                    <a:latin typeface="Times New Roman" pitchFamily="18" charset="0"/>
                    <a:cs typeface="Times New Roman" pitchFamily="18" charset="0"/>
                  </a:rPr>
                  <a:t> then the level of water at the </a:t>
                </a:r>
                <a14:m>
                  <m:oMath xmlns:m="http://schemas.openxmlformats.org/officeDocument/2006/math">
                    <m:sSup>
                      <m:sSupPr>
                        <m:ctrlPr>
                          <a:rPr lang="en-US" sz="2000" i="1" smtClean="0">
                            <a:latin typeface="Cambria Math"/>
                            <a:cs typeface="Times New Roman" pitchFamily="18" charset="0"/>
                          </a:rPr>
                        </m:ctrlPr>
                      </m:sSupPr>
                      <m:e>
                        <m:r>
                          <a:rPr lang="en-US" sz="2000" b="0" i="1" smtClean="0">
                            <a:latin typeface="Cambria Math"/>
                            <a:cs typeface="Times New Roman" pitchFamily="18" charset="0"/>
                          </a:rPr>
                          <m:t>𝑖</m:t>
                        </m:r>
                      </m:e>
                      <m:sup>
                        <m:r>
                          <a:rPr lang="en-US" sz="2000" b="0" i="1" smtClean="0">
                            <a:latin typeface="Cambria Math"/>
                            <a:cs typeface="Times New Roman" pitchFamily="18" charset="0"/>
                          </a:rPr>
                          <m:t>𝑡h</m:t>
                        </m:r>
                        <m:r>
                          <a:rPr lang="en-US" sz="2000" b="0" i="1" smtClean="0">
                            <a:latin typeface="Cambria Math"/>
                            <a:cs typeface="Times New Roman" pitchFamily="18" charset="0"/>
                          </a:rPr>
                          <m:t> </m:t>
                        </m:r>
                      </m:sup>
                    </m:sSup>
                  </m:oMath>
                </a14:m>
                <a:r>
                  <a:rPr lang="en-US" sz="2000" dirty="0" smtClean="0">
                    <a:latin typeface="Times New Roman" pitchFamily="18" charset="0"/>
                    <a:cs typeface="Times New Roman" pitchFamily="18" charset="0"/>
                  </a:rPr>
                  <a:t>bar is</a:t>
                </a:r>
                <a14:m>
                  <m:oMath xmlns:m="http://schemas.openxmlformats.org/officeDocument/2006/math">
                    <m:sSup>
                      <m:sSupPr>
                        <m:ctrlPr>
                          <a:rPr lang="en-US" sz="2000" i="1">
                            <a:latin typeface="Cambria Math"/>
                            <a:ea typeface="Cambria Math"/>
                            <a:cs typeface="Times New Roman" pitchFamily="18" charset="0"/>
                          </a:rPr>
                        </m:ctrlPr>
                      </m:sSupPr>
                      <m:e>
                        <m:d>
                          <m:dPr>
                            <m:ctrlPr>
                              <a:rPr lang="en-US" sz="2000" i="1">
                                <a:latin typeface="Cambria Math"/>
                                <a:ea typeface="Cambria Math"/>
                                <a:cs typeface="Times New Roman" pitchFamily="18" charset="0"/>
                              </a:rPr>
                            </m:ctrlPr>
                          </m:dPr>
                          <m:e>
                            <m:f>
                              <m:fPr>
                                <m:ctrlPr>
                                  <a:rPr lang="en-US" sz="2000" i="1">
                                    <a:latin typeface="Cambria Math"/>
                                    <a:ea typeface="Cambria Math"/>
                                    <a:cs typeface="Times New Roman" pitchFamily="18" charset="0"/>
                                  </a:rPr>
                                </m:ctrlPr>
                              </m:fPr>
                              <m:num>
                                <m:r>
                                  <a:rPr lang="en-US" sz="2000" i="1">
                                    <a:latin typeface="Cambria Math"/>
                                    <a:ea typeface="Cambria Math"/>
                                    <a:cs typeface="Times New Roman" pitchFamily="18" charset="0"/>
                                  </a:rPr>
                                  <m:t>1</m:t>
                                </m:r>
                              </m:num>
                              <m:den>
                                <m:r>
                                  <a:rPr lang="en-US" sz="2000" i="1">
                                    <a:latin typeface="Cambria Math"/>
                                    <a:ea typeface="Cambria Math"/>
                                    <a:cs typeface="Times New Roman" pitchFamily="18" charset="0"/>
                                  </a:rPr>
                                  <m:t>𝜆</m:t>
                                </m:r>
                              </m:den>
                            </m:f>
                            <m:r>
                              <a:rPr lang="en-US" sz="2000" i="1">
                                <a:latin typeface="Cambria Math"/>
                                <a:ea typeface="Cambria Math"/>
                                <a:cs typeface="Times New Roman" pitchFamily="18" charset="0"/>
                              </a:rPr>
                              <m:t>−</m:t>
                            </m:r>
                            <m:f>
                              <m:fPr>
                                <m:ctrlPr>
                                  <a:rPr lang="en-US" sz="2000" i="1">
                                    <a:latin typeface="Cambria Math"/>
                                    <a:ea typeface="Cambria Math"/>
                                    <a:cs typeface="Times New Roman" pitchFamily="18" charset="0"/>
                                  </a:rPr>
                                </m:ctrlPr>
                              </m:fPr>
                              <m:num>
                                <m:sSubSup>
                                  <m:sSubSupPr>
                                    <m:ctrlPr>
                                      <a:rPr lang="en-US" sz="2000" i="1">
                                        <a:latin typeface="Cambria Math"/>
                                        <a:ea typeface="Cambria Math"/>
                                        <a:cs typeface="Times New Roman" pitchFamily="18" charset="0"/>
                                      </a:rPr>
                                    </m:ctrlPr>
                                  </m:sSubSupPr>
                                  <m:e>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𝜎</m:t>
                                        </m:r>
                                      </m:e>
                                      <m:sub>
                                        <m:r>
                                          <a:rPr lang="en-US" sz="2000" i="1">
                                            <a:latin typeface="Cambria Math"/>
                                            <a:ea typeface="Cambria Math"/>
                                            <a:cs typeface="Times New Roman" pitchFamily="18" charset="0"/>
                                          </a:rPr>
                                          <m:t>𝑛</m:t>
                                        </m:r>
                                      </m:sub>
                                    </m:sSub>
                                  </m:e>
                                  <m:sub/>
                                  <m:sup>
                                    <m:r>
                                      <a:rPr lang="en-US" sz="2000" i="1">
                                        <a:latin typeface="Cambria Math"/>
                                        <a:ea typeface="Cambria Math"/>
                                        <a:cs typeface="Times New Roman" pitchFamily="18" charset="0"/>
                                      </a:rPr>
                                      <m:t>2</m:t>
                                    </m:r>
                                  </m:sup>
                                </m:sSubSup>
                              </m:num>
                              <m:den>
                                <m:sSubSup>
                                  <m:sSubSupPr>
                                    <m:ctrlPr>
                                      <a:rPr lang="en-US" sz="2000" i="1">
                                        <a:latin typeface="Cambria Math"/>
                                        <a:ea typeface="Cambria Math"/>
                                        <a:cs typeface="Times New Roman" pitchFamily="18" charset="0"/>
                                      </a:rPr>
                                    </m:ctrlPr>
                                  </m:sSubSupPr>
                                  <m:e>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𝜎</m:t>
                                        </m:r>
                                      </m:e>
                                      <m:sub>
                                        <m:r>
                                          <a:rPr lang="en-US" sz="2000" i="1">
                                            <a:latin typeface="Cambria Math"/>
                                            <a:ea typeface="Cambria Math"/>
                                            <a:cs typeface="Times New Roman" pitchFamily="18" charset="0"/>
                                          </a:rPr>
                                          <m:t>𝑖</m:t>
                                        </m:r>
                                      </m:sub>
                                    </m:sSub>
                                  </m:e>
                                  <m:sub/>
                                  <m:sup>
                                    <m:r>
                                      <a:rPr lang="en-US" sz="2000" i="1">
                                        <a:latin typeface="Cambria Math"/>
                                        <a:ea typeface="Cambria Math"/>
                                        <a:cs typeface="Times New Roman" pitchFamily="18" charset="0"/>
                                      </a:rPr>
                                      <m:t>2</m:t>
                                    </m:r>
                                  </m:sup>
                                </m:sSubSup>
                              </m:den>
                            </m:f>
                          </m:e>
                        </m:d>
                      </m:e>
                      <m:sup>
                        <m:r>
                          <a:rPr lang="en-US" sz="2000" i="1">
                            <a:latin typeface="Cambria Math"/>
                            <a:ea typeface="Cambria Math"/>
                            <a:cs typeface="Times New Roman" pitchFamily="18" charset="0"/>
                          </a:rPr>
                          <m:t>+</m:t>
                        </m:r>
                      </m:sup>
                    </m:sSup>
                  </m:oMath>
                </a14:m>
                <a:r>
                  <a:rPr lang="en-US" sz="2000" dirty="0" smtClean="0">
                    <a:latin typeface="Times New Roman" pitchFamily="18" charset="0"/>
                    <a:cs typeface="Times New Roman" pitchFamily="18" charset="0"/>
                  </a:rPr>
                  <a:t>is shown in below figure</a:t>
                </a:r>
              </a:p>
              <a:p>
                <a:pPr marL="0" indent="0">
                  <a:buNone/>
                </a:pPr>
                <a:endParaRPr lang="en-IN"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64391" y="987424"/>
                <a:ext cx="11699133" cy="5146675"/>
              </a:xfrm>
              <a:blipFill rotWithShape="1">
                <a:blip r:embed="rId3"/>
                <a:stretch>
                  <a:fillRect l="-469" t="-1185" r="-990"/>
                </a:stretch>
              </a:blipFill>
            </p:spPr>
            <p:txBody>
              <a:bodyPr/>
              <a:lstStyle/>
              <a:p>
                <a:r>
                  <a:rPr lang="en-IN">
                    <a:noFill/>
                  </a:rPr>
                  <a:t> </a:t>
                </a:r>
              </a:p>
            </p:txBody>
          </p:sp>
        </mc:Fallback>
      </mc:AlternateContent>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2644" y="1852613"/>
            <a:ext cx="4772025"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356598" y="4425434"/>
            <a:ext cx="3637443" cy="707886"/>
          </a:xfrm>
          <a:prstGeom prst="rect">
            <a:avLst/>
          </a:prstGeom>
        </p:spPr>
        <p:txBody>
          <a:bodyPr wrap="square">
            <a:spAutoFit/>
          </a:bodyPr>
          <a:lstStyle/>
          <a:p>
            <a:pPr algn="ctr"/>
            <a:r>
              <a:rPr lang="en-US" sz="2000" b="1" dirty="0">
                <a:latin typeface="Times New Roman" pitchFamily="18" charset="0"/>
                <a:cs typeface="Times New Roman" pitchFamily="18" charset="0"/>
              </a:rPr>
              <a:t>Figure </a:t>
            </a:r>
            <a:r>
              <a:rPr lang="en-US" sz="2000" b="1" dirty="0" smtClean="0">
                <a:latin typeface="Times New Roman" pitchFamily="18" charset="0"/>
                <a:cs typeface="Times New Roman" pitchFamily="18" charset="0"/>
              </a:rPr>
              <a:t>5: </a:t>
            </a:r>
            <a:r>
              <a:rPr lang="en-US" sz="2000" b="1" dirty="0">
                <a:latin typeface="Times New Roman" pitchFamily="18" charset="0"/>
                <a:cs typeface="Times New Roman" pitchFamily="18" charset="0"/>
              </a:rPr>
              <a:t>MIMO water-filling capacity</a:t>
            </a:r>
            <a:endParaRPr lang="en-IN" sz="2000"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469900" y="2459504"/>
                <a:ext cx="7302500" cy="2443682"/>
              </a:xfrm>
              <a:prstGeom prst="rect">
                <a:avLst/>
              </a:prstGeom>
            </p:spPr>
            <p:txBody>
              <a:bodyPr wrap="square">
                <a:spAutoFit/>
              </a:bodyPr>
              <a:lstStyle/>
              <a:p>
                <a:pPr algn="just"/>
                <a:r>
                  <a:rPr lang="en-US" sz="2000" dirty="0" smtClean="0">
                    <a:latin typeface="Times New Roman" pitchFamily="18" charset="0"/>
                    <a:cs typeface="Times New Roman" pitchFamily="18" charset="0"/>
                  </a:rPr>
                  <a:t>From above equation ,It </a:t>
                </a:r>
                <a:r>
                  <a:rPr lang="en-US" sz="2000" dirty="0">
                    <a:latin typeface="Times New Roman" pitchFamily="18" charset="0"/>
                    <a:cs typeface="Times New Roman" pitchFamily="18" charset="0"/>
                  </a:rPr>
                  <a:t>can be solved iteratively as follows. Set </a:t>
                </a:r>
                <a:r>
                  <a:rPr lang="en-US" sz="2000" i="1" dirty="0">
                    <a:latin typeface="Times New Roman" pitchFamily="18" charset="0"/>
                    <a:cs typeface="Times New Roman" pitchFamily="18" charset="0"/>
                  </a:rPr>
                  <a:t>N = t </a:t>
                </a:r>
                <a:r>
                  <a:rPr lang="en-US" sz="2000" dirty="0">
                    <a:latin typeface="Times New Roman" pitchFamily="18" charset="0"/>
                    <a:cs typeface="Times New Roman" pitchFamily="18" charset="0"/>
                  </a:rPr>
                  <a:t>initially. </a:t>
                </a:r>
                <a:r>
                  <a:rPr lang="en-US" sz="2000" dirty="0" smtClean="0">
                    <a:latin typeface="Times New Roman" pitchFamily="18" charset="0"/>
                    <a:cs typeface="Times New Roman" pitchFamily="18" charset="0"/>
                  </a:rPr>
                  <a:t>Assume </a:t>
                </a:r>
                <a14:m>
                  <m:oMath xmlns:m="http://schemas.openxmlformats.org/officeDocument/2006/math">
                    <m:f>
                      <m:fPr>
                        <m:ctrlPr>
                          <a:rPr lang="en-US" sz="2000" i="1">
                            <a:latin typeface="Cambria Math"/>
                            <a:ea typeface="Cambria Math"/>
                            <a:cs typeface="Times New Roman" pitchFamily="18" charset="0"/>
                          </a:rPr>
                        </m:ctrlPr>
                      </m:fPr>
                      <m:num>
                        <m:r>
                          <a:rPr lang="en-US" sz="2000" i="1">
                            <a:latin typeface="Cambria Math"/>
                            <a:ea typeface="Cambria Math"/>
                            <a:cs typeface="Times New Roman" pitchFamily="18" charset="0"/>
                          </a:rPr>
                          <m:t>1</m:t>
                        </m:r>
                      </m:num>
                      <m:den>
                        <m:r>
                          <a:rPr lang="en-US" sz="2000" i="1">
                            <a:latin typeface="Cambria Math"/>
                            <a:ea typeface="Cambria Math"/>
                            <a:cs typeface="Times New Roman" pitchFamily="18" charset="0"/>
                          </a:rPr>
                          <m:t>𝜆</m:t>
                        </m:r>
                      </m:den>
                    </m:f>
                    <m:r>
                      <a:rPr lang="en-US" sz="2000" i="1">
                        <a:latin typeface="Cambria Math"/>
                        <a:ea typeface="Cambria Math"/>
                        <a:cs typeface="Times New Roman" pitchFamily="18" charset="0"/>
                      </a:rPr>
                      <m:t>−</m:t>
                    </m:r>
                    <m:f>
                      <m:fPr>
                        <m:ctrlPr>
                          <a:rPr lang="en-US" sz="2000" i="1">
                            <a:latin typeface="Cambria Math"/>
                            <a:ea typeface="Cambria Math"/>
                            <a:cs typeface="Times New Roman" pitchFamily="18" charset="0"/>
                          </a:rPr>
                        </m:ctrlPr>
                      </m:fPr>
                      <m:num>
                        <m:sSubSup>
                          <m:sSubSupPr>
                            <m:ctrlPr>
                              <a:rPr lang="en-US" sz="2000" i="1">
                                <a:latin typeface="Cambria Math"/>
                                <a:ea typeface="Cambria Math"/>
                                <a:cs typeface="Times New Roman" pitchFamily="18" charset="0"/>
                              </a:rPr>
                            </m:ctrlPr>
                          </m:sSubSupPr>
                          <m:e>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𝜎</m:t>
                                </m:r>
                              </m:e>
                              <m:sub>
                                <m:r>
                                  <a:rPr lang="en-US" sz="2000" i="1">
                                    <a:latin typeface="Cambria Math"/>
                                    <a:ea typeface="Cambria Math"/>
                                    <a:cs typeface="Times New Roman" pitchFamily="18" charset="0"/>
                                  </a:rPr>
                                  <m:t>𝑛</m:t>
                                </m:r>
                              </m:sub>
                            </m:sSub>
                          </m:e>
                          <m:sub/>
                          <m:sup>
                            <m:r>
                              <a:rPr lang="en-US" sz="2000" i="1">
                                <a:latin typeface="Cambria Math"/>
                                <a:ea typeface="Cambria Math"/>
                                <a:cs typeface="Times New Roman" pitchFamily="18" charset="0"/>
                              </a:rPr>
                              <m:t>2</m:t>
                            </m:r>
                          </m:sup>
                        </m:sSubSup>
                      </m:num>
                      <m:den>
                        <m:sSubSup>
                          <m:sSubSupPr>
                            <m:ctrlPr>
                              <a:rPr lang="en-US" sz="2000" i="1">
                                <a:latin typeface="Cambria Math"/>
                                <a:ea typeface="Cambria Math"/>
                                <a:cs typeface="Times New Roman" pitchFamily="18" charset="0"/>
                              </a:rPr>
                            </m:ctrlPr>
                          </m:sSubSupPr>
                          <m:e>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𝜎</m:t>
                                </m:r>
                              </m:e>
                              <m:sub>
                                <m:r>
                                  <a:rPr lang="en-US" sz="2000" i="1">
                                    <a:latin typeface="Cambria Math"/>
                                    <a:ea typeface="Cambria Math"/>
                                    <a:cs typeface="Times New Roman" pitchFamily="18" charset="0"/>
                                  </a:rPr>
                                  <m:t>𝑖</m:t>
                                </m:r>
                              </m:sub>
                            </m:sSub>
                          </m:e>
                          <m:sub/>
                          <m:sup>
                            <m:r>
                              <a:rPr lang="en-US" sz="2000" i="1">
                                <a:latin typeface="Cambria Math"/>
                                <a:ea typeface="Cambria Math"/>
                                <a:cs typeface="Times New Roman" pitchFamily="18" charset="0"/>
                              </a:rPr>
                              <m:t>2</m:t>
                            </m:r>
                          </m:sup>
                        </m:sSubSup>
                      </m:den>
                    </m:f>
                  </m:oMath>
                </a14:m>
                <a:r>
                  <a:rPr lang="en-US" sz="2000" dirty="0" smtClean="0">
                    <a:latin typeface="Times New Roman" pitchFamily="18" charset="0"/>
                    <a:cs typeface="Times New Roman" pitchFamily="18" charset="0"/>
                  </a:rPr>
                  <a:t> for </a:t>
                </a:r>
                <a:r>
                  <a:rPr lang="en-US" sz="2000" i="1" dirty="0">
                    <a:latin typeface="Times New Roman" pitchFamily="18" charset="0"/>
                    <a:cs typeface="Times New Roman" pitchFamily="18" charset="0"/>
                  </a:rPr>
                  <a:t>1 ≤ i ≤ N</a:t>
                </a:r>
                <a:r>
                  <a:rPr lang="en-US" sz="2000" dirty="0">
                    <a:latin typeface="Times New Roman" pitchFamily="18" charset="0"/>
                    <a:cs typeface="Times New Roman" pitchFamily="18" charset="0"/>
                  </a:rPr>
                  <a:t>. Solve the </a:t>
                </a:r>
                <a:r>
                  <a:rPr lang="en-US" sz="2000" dirty="0" smtClean="0">
                    <a:latin typeface="Times New Roman" pitchFamily="18" charset="0"/>
                    <a:cs typeface="Times New Roman" pitchFamily="18" charset="0"/>
                  </a:rPr>
                  <a:t>equation</a:t>
                </a:r>
              </a:p>
              <a:p>
                <a:pPr algn="just"/>
                <a14:m>
                  <m:oMathPara xmlns:m="http://schemas.openxmlformats.org/officeDocument/2006/math">
                    <m:oMathParaPr>
                      <m:jc m:val="centerGroup"/>
                    </m:oMathParaPr>
                    <m:oMath xmlns:m="http://schemas.openxmlformats.org/officeDocument/2006/math">
                      <m:nary>
                        <m:naryPr>
                          <m:chr m:val="∑"/>
                          <m:ctrlPr>
                            <a:rPr lang="en-IN" sz="2000" i="1" smtClean="0">
                              <a:latin typeface="Cambria Math"/>
                              <a:cs typeface="Times New Roman" pitchFamily="18" charset="0"/>
                            </a:rPr>
                          </m:ctrlPr>
                        </m:naryPr>
                        <m:sub>
                          <m:r>
                            <m:rPr>
                              <m:brk m:alnAt="23"/>
                            </m:rPr>
                            <a:rPr lang="en-US" sz="2000" i="1">
                              <a:latin typeface="Cambria Math"/>
                              <a:cs typeface="Times New Roman" pitchFamily="18" charset="0"/>
                            </a:rPr>
                            <m:t>𝑖</m:t>
                          </m:r>
                          <m:r>
                            <a:rPr lang="en-US" sz="2000" i="1">
                              <a:latin typeface="Cambria Math"/>
                              <a:cs typeface="Times New Roman" pitchFamily="18" charset="0"/>
                            </a:rPr>
                            <m:t>=1</m:t>
                          </m:r>
                        </m:sub>
                        <m:sup>
                          <m:r>
                            <a:rPr lang="en-US" sz="2000" i="1">
                              <a:latin typeface="Cambria Math"/>
                              <a:cs typeface="Times New Roman" pitchFamily="18" charset="0"/>
                            </a:rPr>
                            <m:t>𝑡</m:t>
                          </m:r>
                        </m:sup>
                        <m:e>
                          <m:sSup>
                            <m:sSupPr>
                              <m:ctrlPr>
                                <a:rPr lang="en-US" sz="2000" i="1">
                                  <a:latin typeface="Cambria Math"/>
                                  <a:ea typeface="Cambria Math"/>
                                  <a:cs typeface="Times New Roman" pitchFamily="18" charset="0"/>
                                </a:rPr>
                              </m:ctrlPr>
                            </m:sSupPr>
                            <m:e>
                              <m:d>
                                <m:dPr>
                                  <m:ctrlPr>
                                    <a:rPr lang="en-US" sz="2000" i="1">
                                      <a:latin typeface="Cambria Math"/>
                                      <a:ea typeface="Cambria Math"/>
                                      <a:cs typeface="Times New Roman" pitchFamily="18" charset="0"/>
                                    </a:rPr>
                                  </m:ctrlPr>
                                </m:dPr>
                                <m:e>
                                  <m:f>
                                    <m:fPr>
                                      <m:ctrlPr>
                                        <a:rPr lang="en-US" sz="2000" i="1">
                                          <a:latin typeface="Cambria Math"/>
                                          <a:ea typeface="Cambria Math"/>
                                          <a:cs typeface="Times New Roman" pitchFamily="18" charset="0"/>
                                        </a:rPr>
                                      </m:ctrlPr>
                                    </m:fPr>
                                    <m:num>
                                      <m:r>
                                        <a:rPr lang="en-US" sz="2000" i="1">
                                          <a:latin typeface="Cambria Math"/>
                                          <a:ea typeface="Cambria Math"/>
                                          <a:cs typeface="Times New Roman" pitchFamily="18" charset="0"/>
                                        </a:rPr>
                                        <m:t>1</m:t>
                                      </m:r>
                                    </m:num>
                                    <m:den>
                                      <m:r>
                                        <a:rPr lang="en-US" sz="2000" i="1">
                                          <a:latin typeface="Cambria Math"/>
                                          <a:ea typeface="Cambria Math"/>
                                          <a:cs typeface="Times New Roman" pitchFamily="18" charset="0"/>
                                        </a:rPr>
                                        <m:t>𝜆</m:t>
                                      </m:r>
                                    </m:den>
                                  </m:f>
                                  <m:r>
                                    <a:rPr lang="en-US" sz="2000" i="1">
                                      <a:latin typeface="Cambria Math"/>
                                      <a:ea typeface="Cambria Math"/>
                                      <a:cs typeface="Times New Roman" pitchFamily="18" charset="0"/>
                                    </a:rPr>
                                    <m:t>−</m:t>
                                  </m:r>
                                  <m:f>
                                    <m:fPr>
                                      <m:ctrlPr>
                                        <a:rPr lang="en-US" sz="2000" i="1">
                                          <a:latin typeface="Cambria Math"/>
                                          <a:ea typeface="Cambria Math"/>
                                          <a:cs typeface="Times New Roman" pitchFamily="18" charset="0"/>
                                        </a:rPr>
                                      </m:ctrlPr>
                                    </m:fPr>
                                    <m:num>
                                      <m:sSubSup>
                                        <m:sSubSupPr>
                                          <m:ctrlPr>
                                            <a:rPr lang="en-US" sz="2000" i="1">
                                              <a:latin typeface="Cambria Math"/>
                                              <a:ea typeface="Cambria Math"/>
                                              <a:cs typeface="Times New Roman" pitchFamily="18" charset="0"/>
                                            </a:rPr>
                                          </m:ctrlPr>
                                        </m:sSubSupPr>
                                        <m:e>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𝜎</m:t>
                                              </m:r>
                                            </m:e>
                                            <m:sub>
                                              <m:r>
                                                <a:rPr lang="en-US" sz="2000" i="1">
                                                  <a:latin typeface="Cambria Math"/>
                                                  <a:ea typeface="Cambria Math"/>
                                                  <a:cs typeface="Times New Roman" pitchFamily="18" charset="0"/>
                                                </a:rPr>
                                                <m:t>𝑛</m:t>
                                              </m:r>
                                            </m:sub>
                                          </m:sSub>
                                        </m:e>
                                        <m:sub/>
                                        <m:sup>
                                          <m:r>
                                            <a:rPr lang="en-US" sz="2000" i="1">
                                              <a:latin typeface="Cambria Math"/>
                                              <a:ea typeface="Cambria Math"/>
                                              <a:cs typeface="Times New Roman" pitchFamily="18" charset="0"/>
                                            </a:rPr>
                                            <m:t>2</m:t>
                                          </m:r>
                                        </m:sup>
                                      </m:sSubSup>
                                    </m:num>
                                    <m:den>
                                      <m:sSubSup>
                                        <m:sSubSupPr>
                                          <m:ctrlPr>
                                            <a:rPr lang="en-US" sz="2000" i="1">
                                              <a:latin typeface="Cambria Math"/>
                                              <a:ea typeface="Cambria Math"/>
                                              <a:cs typeface="Times New Roman" pitchFamily="18" charset="0"/>
                                            </a:rPr>
                                          </m:ctrlPr>
                                        </m:sSubSupPr>
                                        <m:e>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𝜎</m:t>
                                              </m:r>
                                            </m:e>
                                            <m:sub>
                                              <m:r>
                                                <a:rPr lang="en-US" sz="2000" i="1">
                                                  <a:latin typeface="Cambria Math"/>
                                                  <a:ea typeface="Cambria Math"/>
                                                  <a:cs typeface="Times New Roman" pitchFamily="18" charset="0"/>
                                                </a:rPr>
                                                <m:t>𝑖</m:t>
                                              </m:r>
                                            </m:sub>
                                          </m:sSub>
                                        </m:e>
                                        <m:sub/>
                                        <m:sup>
                                          <m:r>
                                            <a:rPr lang="en-US" sz="2000" i="1">
                                              <a:latin typeface="Cambria Math"/>
                                              <a:ea typeface="Cambria Math"/>
                                              <a:cs typeface="Times New Roman" pitchFamily="18" charset="0"/>
                                            </a:rPr>
                                            <m:t>2</m:t>
                                          </m:r>
                                        </m:sup>
                                      </m:sSubSup>
                                    </m:den>
                                  </m:f>
                                </m:e>
                              </m:d>
                            </m:e>
                            <m:sup>
                              <m:r>
                                <a:rPr lang="en-US" sz="2000" i="1">
                                  <a:latin typeface="Cambria Math"/>
                                  <a:ea typeface="Cambria Math"/>
                                  <a:cs typeface="Times New Roman" pitchFamily="18" charset="0"/>
                                </a:rPr>
                                <m:t>+</m:t>
                              </m:r>
                            </m:sup>
                          </m:sSup>
                          <m:r>
                            <a:rPr lang="en-US" sz="2000" i="1">
                              <a:latin typeface="Cambria Math"/>
                              <a:ea typeface="Cambria Math"/>
                              <a:cs typeface="Times New Roman" pitchFamily="18" charset="0"/>
                            </a:rPr>
                            <m:t>=</m:t>
                          </m:r>
                          <m:r>
                            <a:rPr lang="en-US" sz="2000" i="1">
                              <a:latin typeface="Cambria Math"/>
                              <a:ea typeface="Cambria Math"/>
                              <a:cs typeface="Times New Roman" pitchFamily="18" charset="0"/>
                            </a:rPr>
                            <m:t>𝑃</m:t>
                          </m:r>
                        </m:e>
                      </m:nary>
                    </m:oMath>
                  </m:oMathPara>
                </a14:m>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endParaRPr lang="en-IN" sz="2000" dirty="0">
                  <a:latin typeface="Times New Roman" pitchFamily="18" charset="0"/>
                  <a:cs typeface="Times New Roman"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69900" y="2459504"/>
                <a:ext cx="7302500" cy="2443682"/>
              </a:xfrm>
              <a:prstGeom prst="rect">
                <a:avLst/>
              </a:prstGeom>
              <a:blipFill rotWithShape="1">
                <a:blip r:embed="rId5"/>
                <a:stretch>
                  <a:fillRect l="-835" t="-1247" r="-918"/>
                </a:stretch>
              </a:blipFill>
            </p:spPr>
            <p:txBody>
              <a:bodyPr/>
              <a:lstStyle/>
              <a:p>
                <a:r>
                  <a:rPr lang="en-IN">
                    <a:noFill/>
                  </a:rPr>
                  <a:t> </a:t>
                </a:r>
              </a:p>
            </p:txBody>
          </p:sp>
        </mc:Fallback>
      </mc:AlternateContent>
    </p:spTree>
    <p:extLst>
      <p:ext uri="{BB962C8B-B14F-4D97-AF65-F5344CB8AC3E}">
        <p14:creationId xmlns:p14="http://schemas.microsoft.com/office/powerpoint/2010/main" val="1906830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30/58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8" y="885824"/>
                <a:ext cx="11511402" cy="5235575"/>
              </a:xfrm>
            </p:spPr>
            <p:txBody>
              <a:bodyPr>
                <a:normAutofit/>
              </a:bodyPr>
              <a:lstStyle/>
              <a:p>
                <a:pPr marL="0" indent="0">
                  <a:buNone/>
                </a:pPr>
                <a:r>
                  <a:rPr lang="en-IN" sz="2400" u="sng" dirty="0" smtClean="0">
                    <a:latin typeface="Times New Roman" pitchFamily="18" charset="0"/>
                    <a:cs typeface="Times New Roman" pitchFamily="18" charset="0"/>
                  </a:rPr>
                  <a:t>ALAMOUTI CODE </a:t>
                </a:r>
                <a:r>
                  <a:rPr lang="en-IN" sz="2400" u="sng" dirty="0" smtClean="0">
                    <a:latin typeface="Times New Roman" pitchFamily="18" charset="0"/>
                    <a:cs typeface="Times New Roman" pitchFamily="18" charset="0"/>
                    <a:sym typeface="Wingdings" pitchFamily="2" charset="2"/>
                  </a:rPr>
                  <a:t>(</a:t>
                </a:r>
                <a:r>
                  <a:rPr lang="en-IN" sz="2400" b="1" u="sng" dirty="0" smtClean="0">
                    <a:latin typeface="Times New Roman" pitchFamily="18" charset="0"/>
                    <a:cs typeface="Times New Roman" pitchFamily="18" charset="0"/>
                    <a:sym typeface="Wingdings" pitchFamily="2" charset="2"/>
                  </a:rPr>
                  <a:t>OSTBCs</a:t>
                </a:r>
                <a:r>
                  <a:rPr lang="en-IN" sz="2400" u="sng" dirty="0" smtClean="0">
                    <a:latin typeface="Times New Roman" pitchFamily="18" charset="0"/>
                    <a:cs typeface="Times New Roman" pitchFamily="18" charset="0"/>
                    <a:sym typeface="Wingdings" pitchFamily="2" charset="2"/>
                  </a:rPr>
                  <a:t>):</a:t>
                </a:r>
              </a:p>
              <a:p>
                <a:pPr algn="just">
                  <a:buFont typeface="Wingdings" pitchFamily="2" charset="2"/>
                  <a:buChar char="Ø"/>
                </a:pPr>
                <a:r>
                  <a:rPr lang="en-US" sz="2000" dirty="0">
                    <a:latin typeface="Times New Roman" pitchFamily="18" charset="0"/>
                    <a:cs typeface="Times New Roman" pitchFamily="18" charset="0"/>
                  </a:rPr>
                  <a:t>The </a:t>
                </a:r>
                <a:r>
                  <a:rPr lang="en-US" sz="2000" dirty="0" err="1">
                    <a:latin typeface="Times New Roman" pitchFamily="18" charset="0"/>
                    <a:cs typeface="Times New Roman" pitchFamily="18" charset="0"/>
                  </a:rPr>
                  <a:t>Alamouti</a:t>
                </a:r>
                <a:r>
                  <a:rPr lang="en-US" sz="2000" dirty="0">
                    <a:latin typeface="Times New Roman" pitchFamily="18" charset="0"/>
                    <a:cs typeface="Times New Roman" pitchFamily="18" charset="0"/>
                  </a:rPr>
                  <a:t> code is a space-time code proposed for a </a:t>
                </a:r>
                <a:r>
                  <a:rPr lang="en-US" sz="2000" i="1" dirty="0">
                    <a:latin typeface="Times New Roman" pitchFamily="18" charset="0"/>
                    <a:cs typeface="Times New Roman" pitchFamily="18" charset="0"/>
                  </a:rPr>
                  <a:t>1 × 2 </a:t>
                </a:r>
                <a:r>
                  <a:rPr lang="en-US" sz="2000" dirty="0">
                    <a:latin typeface="Times New Roman" pitchFamily="18" charset="0"/>
                    <a:cs typeface="Times New Roman" pitchFamily="18" charset="0"/>
                  </a:rPr>
                  <a:t>MISO system. The interesting aspect of the </a:t>
                </a:r>
                <a:r>
                  <a:rPr lang="en-US" sz="2000" dirty="0" err="1">
                    <a:latin typeface="Times New Roman" pitchFamily="18" charset="0"/>
                    <a:cs typeface="Times New Roman" pitchFamily="18" charset="0"/>
                  </a:rPr>
                  <a:t>Alamouti</a:t>
                </a:r>
                <a:r>
                  <a:rPr lang="en-US" sz="2000" dirty="0">
                    <a:latin typeface="Times New Roman" pitchFamily="18" charset="0"/>
                    <a:cs typeface="Times New Roman" pitchFamily="18" charset="0"/>
                  </a:rPr>
                  <a:t>-code is that it achieves a diversity order of 2 without CSI at the </a:t>
                </a:r>
                <a:r>
                  <a:rPr lang="en-US" sz="2000" dirty="0" smtClean="0">
                    <a:latin typeface="Times New Roman" pitchFamily="18" charset="0"/>
                    <a:cs typeface="Times New Roman" pitchFamily="18" charset="0"/>
                  </a:rPr>
                  <a:t>transmitter.</a:t>
                </a:r>
              </a:p>
              <a:p>
                <a:pPr algn="just">
                  <a:buFont typeface="Wingdings" pitchFamily="2" charset="2"/>
                  <a:buChar char="Ø"/>
                </a:pPr>
                <a:r>
                  <a:rPr lang="en-US" sz="2000" dirty="0">
                    <a:latin typeface="Times New Roman" pitchFamily="18" charset="0"/>
                    <a:cs typeface="Times New Roman" pitchFamily="18" charset="0"/>
                  </a:rPr>
                  <a:t>Consider two </a:t>
                </a:r>
                <a:r>
                  <a:rPr lang="en-US" sz="2000" dirty="0" smtClean="0">
                    <a:latin typeface="Times New Roman" pitchFamily="18" charset="0"/>
                    <a:cs typeface="Times New Roman" pitchFamily="18" charset="0"/>
                  </a:rPr>
                  <a:t>symbols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𝑥</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𝑥</m:t>
                        </m:r>
                      </m:e>
                      <m:sub>
                        <m:r>
                          <a:rPr lang="en-US" sz="2000" b="0" i="1" smtClean="0">
                            <a:latin typeface="Cambria Math"/>
                            <a:cs typeface="Times New Roman" pitchFamily="18" charset="0"/>
                          </a:rPr>
                          <m:t>2</m:t>
                        </m:r>
                      </m:sub>
                    </m:sSub>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 an </a:t>
                </a:r>
                <a:r>
                  <a:rPr lang="en-US" sz="2000" dirty="0" err="1">
                    <a:latin typeface="Times New Roman" pitchFamily="18" charset="0"/>
                    <a:cs typeface="Times New Roman" pitchFamily="18" charset="0"/>
                  </a:rPr>
                  <a:t>Alamouti</a:t>
                </a:r>
                <a:r>
                  <a:rPr lang="en-US" sz="2000" dirty="0">
                    <a:latin typeface="Times New Roman" pitchFamily="18" charset="0"/>
                    <a:cs typeface="Times New Roman" pitchFamily="18" charset="0"/>
                  </a:rPr>
                  <a:t>-coded system, in the first transmit instant, the symbol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𝑥</m:t>
                        </m:r>
                      </m:e>
                      <m:sub>
                        <m:r>
                          <a:rPr lang="en-US" sz="2000" b="0" i="1" smtClean="0">
                            <a:latin typeface="Cambria Math"/>
                            <a:cs typeface="Times New Roman" pitchFamily="18" charset="0"/>
                          </a:rPr>
                          <m:t>1</m:t>
                        </m:r>
                      </m:sub>
                    </m:sSub>
                  </m:oMath>
                </a14:m>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transmitted from the transmit antenna 1, while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𝑥</m:t>
                        </m:r>
                      </m:e>
                      <m:sub>
                        <m:r>
                          <a:rPr lang="en-US" sz="2000" b="0" i="1" smtClean="0">
                            <a:latin typeface="Cambria Math"/>
                            <a:cs typeface="Times New Roman" pitchFamily="18" charset="0"/>
                          </a:rPr>
                          <m:t>2</m:t>
                        </m:r>
                      </m:sub>
                    </m:sSub>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transmitted from the transmit antenna 2. Therefore, the transmit symbol vector in the first time instant is given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d>
                        <m:dPr>
                          <m:begChr m:val="["/>
                          <m:endChr m:val="]"/>
                          <m:ctrlPr>
                            <a:rPr lang="en-IN" sz="2000" i="1" smtClean="0">
                              <a:latin typeface="Cambria Math"/>
                              <a:cs typeface="Times New Roman" pitchFamily="18" charset="0"/>
                            </a:rPr>
                          </m:ctrlPr>
                        </m:dPr>
                        <m:e>
                          <m:m>
                            <m:mPr>
                              <m:mcs>
                                <m:mc>
                                  <m:mcPr>
                                    <m:count m:val="1"/>
                                    <m:mcJc m:val="center"/>
                                  </m:mcPr>
                                </m:mc>
                              </m:mcs>
                              <m:ctrlPr>
                                <a:rPr lang="en-IN" sz="2000" i="1" smtClean="0">
                                  <a:latin typeface="Cambria Math"/>
                                  <a:cs typeface="Times New Roman" pitchFamily="18" charset="0"/>
                                </a:rPr>
                              </m:ctrlPr>
                            </m:mPr>
                            <m:mr>
                              <m:e>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𝑥</m:t>
                                    </m:r>
                                  </m:e>
                                  <m:sub>
                                    <m:r>
                                      <a:rPr lang="en-US" sz="2000" b="0" i="1" smtClean="0">
                                        <a:latin typeface="Cambria Math"/>
                                        <a:cs typeface="Times New Roman" pitchFamily="18" charset="0"/>
                                      </a:rPr>
                                      <m:t>1</m:t>
                                    </m:r>
                                  </m:sub>
                                </m:sSub>
                              </m:e>
                            </m:mr>
                            <m:mr>
                              <m:e>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𝑥</m:t>
                                    </m:r>
                                  </m:e>
                                  <m:sub>
                                    <m:r>
                                      <a:rPr lang="en-US" sz="2000" b="0" i="1" smtClean="0">
                                        <a:latin typeface="Cambria Math"/>
                                        <a:cs typeface="Times New Roman" pitchFamily="18" charset="0"/>
                                      </a:rPr>
                                      <m:t>2</m:t>
                                    </m:r>
                                  </m:sub>
                                </m:sSub>
                              </m:e>
                            </m:mr>
                          </m:m>
                        </m:e>
                      </m:d>
                    </m:oMath>
                  </m:oMathPara>
                </a14:m>
                <a:endParaRPr lang="en-IN" sz="2000"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Further, the received symbol </a:t>
                </a:r>
                <a14:m>
                  <m:oMath xmlns:m="http://schemas.openxmlformats.org/officeDocument/2006/math">
                    <m:r>
                      <a:rPr lang="en-US" sz="2000" b="0" i="1" smtClean="0">
                        <a:latin typeface="Cambria Math"/>
                        <a:cs typeface="Times New Roman" pitchFamily="18" charset="0"/>
                      </a:rPr>
                      <m:t>𝑦</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1</m:t>
                        </m:r>
                      </m:e>
                    </m:d>
                  </m:oMath>
                </a14:m>
                <a:r>
                  <a:rPr lang="en-US" sz="2000" dirty="0" smtClean="0">
                    <a:latin typeface="Times New Roman" pitchFamily="18" charset="0"/>
                    <a:cs typeface="Times New Roman" pitchFamily="18" charset="0"/>
                  </a:rPr>
                  <a:t> at </a:t>
                </a:r>
                <a:r>
                  <a:rPr lang="en-US" sz="2000" dirty="0">
                    <a:latin typeface="Times New Roman" pitchFamily="18" charset="0"/>
                    <a:cs typeface="Times New Roman" pitchFamily="18" charset="0"/>
                  </a:rPr>
                  <a:t>the receiver corresponding to this transmission is given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𝑦</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1</m:t>
                          </m:r>
                        </m:e>
                      </m:d>
                      <m:r>
                        <a:rPr lang="en-US" sz="2000" b="0" i="1" smtClean="0">
                          <a:latin typeface="Cambria Math"/>
                          <a:cs typeface="Times New Roman" pitchFamily="18" charset="0"/>
                        </a:rPr>
                        <m:t>=</m:t>
                      </m:r>
                      <m:d>
                        <m:dPr>
                          <m:begChr m:val="["/>
                          <m:endChr m:val="]"/>
                          <m:ctrlPr>
                            <a:rPr lang="en-US" sz="2000" b="0" i="1" smtClean="0">
                              <a:latin typeface="Cambria Math"/>
                              <a:cs typeface="Times New Roman" pitchFamily="18" charset="0"/>
                            </a:rPr>
                          </m:ctrlPr>
                        </m:dPr>
                        <m:e>
                          <m:m>
                            <m:mPr>
                              <m:mcs>
                                <m:mc>
                                  <m:mcPr>
                                    <m:count m:val="2"/>
                                    <m:mcJc m:val="center"/>
                                  </m:mcPr>
                                </m:mc>
                              </m:mcs>
                              <m:ctrlPr>
                                <a:rPr lang="en-US" sz="2000" b="0" i="1" smtClean="0">
                                  <a:latin typeface="Cambria Math"/>
                                  <a:cs typeface="Times New Roman" pitchFamily="18" charset="0"/>
                                </a:rPr>
                              </m:ctrlPr>
                            </m:mPr>
                            <m:m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h</m:t>
                                    </m:r>
                                  </m:e>
                                  <m:sub>
                                    <m:r>
                                      <a:rPr lang="en-US" sz="2000" b="0" i="1" smtClean="0">
                                        <a:latin typeface="Cambria Math"/>
                                        <a:cs typeface="Times New Roman" pitchFamily="18" charset="0"/>
                                      </a:rPr>
                                      <m:t>1</m:t>
                                    </m:r>
                                  </m:sub>
                                </m:sSub>
                              </m:e>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h</m:t>
                                    </m:r>
                                  </m:e>
                                  <m:sub>
                                    <m:r>
                                      <a:rPr lang="en-US" sz="2000" b="0" i="1" smtClean="0">
                                        <a:latin typeface="Cambria Math"/>
                                        <a:cs typeface="Times New Roman" pitchFamily="18" charset="0"/>
                                      </a:rPr>
                                      <m:t>2</m:t>
                                    </m:r>
                                  </m:sub>
                                </m:sSub>
                              </m:e>
                            </m:mr>
                          </m:m>
                        </m:e>
                      </m:d>
                      <m:d>
                        <m:dPr>
                          <m:begChr m:val="["/>
                          <m:endChr m:val="]"/>
                          <m:ctrlPr>
                            <a:rPr lang="en-US" sz="2000" b="0" i="1" smtClean="0">
                              <a:latin typeface="Cambria Math"/>
                              <a:cs typeface="Times New Roman" pitchFamily="18" charset="0"/>
                            </a:rPr>
                          </m:ctrlPr>
                        </m:dPr>
                        <m:e>
                          <m:m>
                            <m:mPr>
                              <m:mcs>
                                <m:mc>
                                  <m:mcPr>
                                    <m:count m:val="1"/>
                                    <m:mcJc m:val="center"/>
                                  </m:mcPr>
                                </m:mc>
                              </m:mcs>
                              <m:ctrlPr>
                                <a:rPr lang="en-US" sz="2000" b="0" i="1" smtClean="0">
                                  <a:latin typeface="Cambria Math"/>
                                  <a:cs typeface="Times New Roman" pitchFamily="18" charset="0"/>
                                </a:rPr>
                              </m:ctrlPr>
                            </m:mPr>
                            <m:m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𝑥</m:t>
                                    </m:r>
                                  </m:e>
                                  <m:sub>
                                    <m:r>
                                      <a:rPr lang="en-US" sz="2000" b="0" i="1" smtClean="0">
                                        <a:latin typeface="Cambria Math"/>
                                        <a:cs typeface="Times New Roman" pitchFamily="18" charset="0"/>
                                      </a:rPr>
                                      <m:t>1</m:t>
                                    </m:r>
                                  </m:sub>
                                </m:sSub>
                              </m:e>
                            </m:mr>
                            <m:m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𝑥</m:t>
                                    </m:r>
                                  </m:e>
                                  <m:sub>
                                    <m:r>
                                      <a:rPr lang="en-US" sz="2000" b="0" i="1" smtClean="0">
                                        <a:latin typeface="Cambria Math"/>
                                        <a:cs typeface="Times New Roman" pitchFamily="18" charset="0"/>
                                      </a:rPr>
                                      <m:t>2</m:t>
                                    </m:r>
                                  </m:sub>
                                </m:sSub>
                              </m:e>
                            </m:mr>
                          </m:m>
                        </m:e>
                      </m:d>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𝑛</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e>
                      </m:d>
                      <m:r>
                        <a:rPr lang="en-US" sz="2000" b="0" i="1" smtClean="0">
                          <a:latin typeface="Cambria Math"/>
                          <a:ea typeface="Cambria Math"/>
                          <a:cs typeface="Times New Roman" pitchFamily="18" charset="0"/>
                        </a:rPr>
                        <m:t>−−−11</m:t>
                      </m:r>
                    </m:oMath>
                  </m:oMathPara>
                </a14:m>
                <a:endParaRPr lang="en-IN" sz="2000"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In the second time instant, the symbol </a:t>
                </a:r>
                <a14:m>
                  <m:oMath xmlns:m="http://schemas.openxmlformats.org/officeDocument/2006/math">
                    <m:r>
                      <a:rPr lang="en-US" sz="2000" i="1" smtClean="0">
                        <a:latin typeface="Cambria Math"/>
                        <a:ea typeface="Cambria Math"/>
                        <a:cs typeface="Times New Roman" pitchFamily="18" charset="0"/>
                      </a:rPr>
                      <m:t>−</m:t>
                    </m:r>
                    <m:sSubSup>
                      <m:sSubSupPr>
                        <m:ctrlPr>
                          <a:rPr lang="en-US" sz="2000" i="1" smtClean="0">
                            <a:latin typeface="Cambria Math"/>
                            <a:ea typeface="Cambria Math"/>
                            <a:cs typeface="Times New Roman" pitchFamily="18" charset="0"/>
                          </a:rPr>
                        </m:ctrlPr>
                      </m:sSubSupPr>
                      <m:e>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𝑥</m:t>
                            </m:r>
                          </m:e>
                          <m:sub>
                            <m:r>
                              <a:rPr lang="en-US" sz="2000" b="0" i="1" smtClean="0">
                                <a:latin typeface="Cambria Math"/>
                                <a:ea typeface="Cambria Math"/>
                                <a:cs typeface="Times New Roman" pitchFamily="18" charset="0"/>
                              </a:rPr>
                              <m:t>2</m:t>
                            </m:r>
                          </m:sub>
                        </m:sSub>
                      </m:e>
                      <m:sub/>
                      <m:sup>
                        <m:r>
                          <a:rPr lang="en-US" sz="2000" i="1" smtClean="0">
                            <a:latin typeface="Cambria Math"/>
                            <a:ea typeface="Cambria Math"/>
                            <a:cs typeface="Times New Roman" pitchFamily="18" charset="0"/>
                          </a:rPr>
                          <m:t>∗</m:t>
                        </m:r>
                      </m:sup>
                    </m:sSubSup>
                  </m:oMath>
                </a14:m>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transmitted from the first transmit antenna, while </a:t>
                </a:r>
                <a14:m>
                  <m:oMath xmlns:m="http://schemas.openxmlformats.org/officeDocument/2006/math">
                    <m:sSubSup>
                      <m:sSubSupPr>
                        <m:ctrlPr>
                          <a:rPr lang="en-US" sz="2000" i="1" smtClean="0">
                            <a:latin typeface="Cambria Math"/>
                            <a:cs typeface="Times New Roman" pitchFamily="18" charset="0"/>
                          </a:rPr>
                        </m:ctrlPr>
                      </m:sSubSupPr>
                      <m:e>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𝑥</m:t>
                            </m:r>
                          </m:e>
                          <m:sub>
                            <m:r>
                              <a:rPr lang="en-US" sz="2000" b="0" i="1" smtClean="0">
                                <a:latin typeface="Cambria Math"/>
                                <a:cs typeface="Times New Roman" pitchFamily="18" charset="0"/>
                              </a:rPr>
                              <m:t>1</m:t>
                            </m:r>
                          </m:sub>
                        </m:sSub>
                      </m:e>
                      <m:sub/>
                      <m:sup>
                        <m:r>
                          <a:rPr lang="en-US" sz="2000" i="1" smtClean="0">
                            <a:latin typeface="Cambria Math"/>
                            <a:ea typeface="Cambria Math"/>
                            <a:cs typeface="Times New Roman" pitchFamily="18" charset="0"/>
                          </a:rPr>
                          <m:t>∗</m:t>
                        </m:r>
                      </m:sup>
                    </m:sSubSup>
                  </m:oMath>
                </a14:m>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transmitted from the second transmit anten</a:t>
                </a:r>
                <a:r>
                  <a:rPr lang="en-US" sz="2000" dirty="0"/>
                  <a:t>na. </a:t>
                </a:r>
                <a:r>
                  <a:rPr lang="en-US" sz="2000" dirty="0">
                    <a:latin typeface="Times New Roman" pitchFamily="18" charset="0"/>
                    <a:cs typeface="Times New Roman" pitchFamily="18" charset="0"/>
                  </a:rPr>
                  <a:t>Therefore, the transmit symbol vector in the second time instant is given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d>
                        <m:dPr>
                          <m:begChr m:val="["/>
                          <m:endChr m:val="]"/>
                          <m:ctrlPr>
                            <a:rPr lang="en-IN" sz="2000" i="1" smtClean="0">
                              <a:latin typeface="Cambria Math"/>
                              <a:cs typeface="Times New Roman" pitchFamily="18" charset="0"/>
                            </a:rPr>
                          </m:ctrlPr>
                        </m:dPr>
                        <m:e>
                          <m:m>
                            <m:mPr>
                              <m:mcs>
                                <m:mc>
                                  <m:mcPr>
                                    <m:count m:val="1"/>
                                    <m:mcJc m:val="center"/>
                                  </m:mcPr>
                                </m:mc>
                              </m:mcs>
                              <m:ctrlPr>
                                <a:rPr lang="en-IN" sz="2000" i="1" smtClean="0">
                                  <a:latin typeface="Cambria Math"/>
                                  <a:cs typeface="Times New Roman" pitchFamily="18" charset="0"/>
                                </a:rPr>
                              </m:ctrlPr>
                            </m:mPr>
                            <m:mr>
                              <m:e>
                                <m:r>
                                  <a:rPr lang="en-US" sz="2000" i="1">
                                    <a:latin typeface="Cambria Math"/>
                                    <a:ea typeface="Cambria Math"/>
                                    <a:cs typeface="Times New Roman" pitchFamily="18" charset="0"/>
                                  </a:rPr>
                                  <m:t>−</m:t>
                                </m:r>
                                <m:sSubSup>
                                  <m:sSubSupPr>
                                    <m:ctrlPr>
                                      <a:rPr lang="en-US" sz="2000" i="1">
                                        <a:latin typeface="Cambria Math"/>
                                        <a:ea typeface="Cambria Math"/>
                                        <a:cs typeface="Times New Roman" pitchFamily="18" charset="0"/>
                                      </a:rPr>
                                    </m:ctrlPr>
                                  </m:sSubSupPr>
                                  <m:e>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𝑥</m:t>
                                        </m:r>
                                      </m:e>
                                      <m:sub>
                                        <m:r>
                                          <a:rPr lang="en-US" sz="2000" i="1">
                                            <a:latin typeface="Cambria Math"/>
                                            <a:ea typeface="Cambria Math"/>
                                            <a:cs typeface="Times New Roman" pitchFamily="18" charset="0"/>
                                          </a:rPr>
                                          <m:t>2</m:t>
                                        </m:r>
                                      </m:sub>
                                    </m:sSub>
                                  </m:e>
                                  <m:sub/>
                                  <m:sup>
                                    <m:r>
                                      <a:rPr lang="en-US" sz="2000" i="1">
                                        <a:latin typeface="Cambria Math"/>
                                        <a:ea typeface="Cambria Math"/>
                                        <a:cs typeface="Times New Roman" pitchFamily="18" charset="0"/>
                                      </a:rPr>
                                      <m:t>∗</m:t>
                                    </m:r>
                                  </m:sup>
                                </m:sSubSup>
                              </m:e>
                            </m:mr>
                            <m:mr>
                              <m:e>
                                <m:sSubSup>
                                  <m:sSubSupPr>
                                    <m:ctrlPr>
                                      <a:rPr lang="en-US" sz="2000" i="1">
                                        <a:latin typeface="Cambria Math"/>
                                        <a:cs typeface="Times New Roman" pitchFamily="18" charset="0"/>
                                      </a:rPr>
                                    </m:ctrlPr>
                                  </m:sSubSupPr>
                                  <m:e>
                                    <m:sSub>
                                      <m:sSubPr>
                                        <m:ctrlPr>
                                          <a:rPr lang="en-US" sz="2000" i="1">
                                            <a:latin typeface="Cambria Math"/>
                                            <a:cs typeface="Times New Roman" pitchFamily="18" charset="0"/>
                                          </a:rPr>
                                        </m:ctrlPr>
                                      </m:sSubPr>
                                      <m:e>
                                        <m:r>
                                          <a:rPr lang="en-US" sz="2000" i="1">
                                            <a:latin typeface="Cambria Math"/>
                                            <a:cs typeface="Times New Roman" pitchFamily="18" charset="0"/>
                                          </a:rPr>
                                          <m:t>𝑥</m:t>
                                        </m:r>
                                      </m:e>
                                      <m:sub>
                                        <m:r>
                                          <a:rPr lang="en-US" sz="2000" i="1">
                                            <a:latin typeface="Cambria Math"/>
                                            <a:cs typeface="Times New Roman" pitchFamily="18" charset="0"/>
                                          </a:rPr>
                                          <m:t>1</m:t>
                                        </m:r>
                                      </m:sub>
                                    </m:sSub>
                                  </m:e>
                                  <m:sub/>
                                  <m:sup>
                                    <m:r>
                                      <a:rPr lang="en-US" sz="2000" i="1">
                                        <a:latin typeface="Cambria Math"/>
                                        <a:ea typeface="Cambria Math"/>
                                        <a:cs typeface="Times New Roman" pitchFamily="18" charset="0"/>
                                      </a:rPr>
                                      <m:t>∗</m:t>
                                    </m:r>
                                  </m:sup>
                                </m:sSubSup>
                              </m:e>
                            </m:mr>
                          </m:m>
                        </m:e>
                      </m:d>
                    </m:oMath>
                  </m:oMathPara>
                </a14:m>
                <a:endParaRPr lang="en-IN" sz="2000" dirty="0" smtClean="0">
                  <a:latin typeface="Times New Roman" pitchFamily="18" charset="0"/>
                  <a:cs typeface="Times New Roman" pitchFamily="18" charset="0"/>
                </a:endParaRPr>
              </a:p>
              <a:p>
                <a:pPr marL="0" indent="0" algn="just">
                  <a:buNone/>
                </a:pPr>
                <a:endParaRPr lang="en-IN" sz="2400" u="sng"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8" y="885824"/>
                <a:ext cx="11511402" cy="5235575"/>
              </a:xfrm>
              <a:blipFill rotWithShape="1">
                <a:blip r:embed="rId4"/>
                <a:stretch>
                  <a:fillRect l="-847" t="-1630" r="-530"/>
                </a:stretch>
              </a:blipFill>
            </p:spPr>
            <p:txBody>
              <a:bodyPr/>
              <a:lstStyle/>
              <a:p>
                <a:r>
                  <a:rPr lang="en-IN">
                    <a:noFill/>
                  </a:rPr>
                  <a:t> </a:t>
                </a:r>
              </a:p>
            </p:txBody>
          </p:sp>
        </mc:Fallback>
      </mc:AlternateContent>
    </p:spTree>
    <p:extLst>
      <p:ext uri="{BB962C8B-B14F-4D97-AF65-F5344CB8AC3E}">
        <p14:creationId xmlns:p14="http://schemas.microsoft.com/office/powerpoint/2010/main" val="4008900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31/58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7" y="1000124"/>
                <a:ext cx="11614727" cy="5146675"/>
              </a:xfrm>
            </p:spPr>
            <p:txBody>
              <a:bodyPr>
                <a:normAutofit/>
              </a:bodyPr>
              <a:lstStyle/>
              <a:p>
                <a:pPr marL="0" indent="0">
                  <a:buNone/>
                </a:pPr>
                <a:r>
                  <a:rPr lang="en-US" sz="2000" dirty="0" smtClean="0">
                    <a:latin typeface="Times New Roman" pitchFamily="18" charset="0"/>
                    <a:cs typeface="Times New Roman" pitchFamily="18" charset="0"/>
                  </a:rPr>
                  <a:t>Further, the received symbol </a:t>
                </a:r>
                <a14:m>
                  <m:oMath xmlns:m="http://schemas.openxmlformats.org/officeDocument/2006/math">
                    <m:r>
                      <a:rPr lang="en-US" sz="2000" b="0" i="1" smtClean="0">
                        <a:latin typeface="Cambria Math"/>
                        <a:cs typeface="Times New Roman" pitchFamily="18" charset="0"/>
                      </a:rPr>
                      <m:t>𝑦</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2</m:t>
                        </m:r>
                      </m:e>
                    </m:d>
                  </m:oMath>
                </a14:m>
                <a:r>
                  <a:rPr lang="en-US" sz="2000" dirty="0" smtClean="0">
                    <a:latin typeface="Times New Roman" pitchFamily="18" charset="0"/>
                    <a:cs typeface="Times New Roman" pitchFamily="18" charset="0"/>
                  </a:rPr>
                  <a:t>can </a:t>
                </a:r>
                <a:r>
                  <a:rPr lang="en-US" sz="2000" dirty="0">
                    <a:latin typeface="Times New Roman" pitchFamily="18" charset="0"/>
                    <a:cs typeface="Times New Roman" pitchFamily="18" charset="0"/>
                  </a:rPr>
                  <a:t>be expressed </a:t>
                </a:r>
                <a:r>
                  <a:rPr lang="en-US" sz="20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r>
                        <a:rPr lang="en-US" sz="2000" i="1">
                          <a:latin typeface="Cambria Math"/>
                          <a:cs typeface="Times New Roman" pitchFamily="18" charset="0"/>
                        </a:rPr>
                        <m:t>𝑦</m:t>
                      </m:r>
                      <m:d>
                        <m:dPr>
                          <m:ctrlPr>
                            <a:rPr lang="en-US" sz="2000" i="1">
                              <a:latin typeface="Cambria Math"/>
                              <a:cs typeface="Times New Roman" pitchFamily="18" charset="0"/>
                            </a:rPr>
                          </m:ctrlPr>
                        </m:dPr>
                        <m:e>
                          <m:r>
                            <a:rPr lang="en-US" sz="2000" b="0" i="1" smtClean="0">
                              <a:latin typeface="Cambria Math"/>
                              <a:cs typeface="Times New Roman" pitchFamily="18" charset="0"/>
                            </a:rPr>
                            <m:t>2</m:t>
                          </m:r>
                        </m:e>
                      </m:d>
                      <m:r>
                        <a:rPr lang="en-US" sz="2000" i="1">
                          <a:latin typeface="Cambria Math"/>
                          <a:cs typeface="Times New Roman" pitchFamily="18" charset="0"/>
                        </a:rPr>
                        <m:t>=</m:t>
                      </m:r>
                      <m:d>
                        <m:dPr>
                          <m:begChr m:val="["/>
                          <m:endChr m:val="]"/>
                          <m:ctrlPr>
                            <a:rPr lang="en-US" sz="2000" i="1">
                              <a:latin typeface="Cambria Math"/>
                              <a:cs typeface="Times New Roman" pitchFamily="18" charset="0"/>
                            </a:rPr>
                          </m:ctrlPr>
                        </m:dPr>
                        <m:e>
                          <m:m>
                            <m:mPr>
                              <m:mcs>
                                <m:mc>
                                  <m:mcPr>
                                    <m:count m:val="2"/>
                                    <m:mcJc m:val="center"/>
                                  </m:mcPr>
                                </m:mc>
                              </m:mcs>
                              <m:ctrlPr>
                                <a:rPr lang="en-US" sz="2000" i="1">
                                  <a:latin typeface="Cambria Math"/>
                                  <a:cs typeface="Times New Roman" pitchFamily="18" charset="0"/>
                                </a:rPr>
                              </m:ctrlPr>
                            </m:mPr>
                            <m:mr>
                              <m:e>
                                <m:sSub>
                                  <m:sSubPr>
                                    <m:ctrlPr>
                                      <a:rPr lang="en-US" sz="2000" i="1">
                                        <a:latin typeface="Cambria Math"/>
                                        <a:cs typeface="Times New Roman" pitchFamily="18" charset="0"/>
                                      </a:rPr>
                                    </m:ctrlPr>
                                  </m:sSubPr>
                                  <m:e>
                                    <m:r>
                                      <a:rPr lang="en-US" sz="2000" i="1">
                                        <a:latin typeface="Cambria Math"/>
                                        <a:cs typeface="Times New Roman" pitchFamily="18" charset="0"/>
                                      </a:rPr>
                                      <m:t>h</m:t>
                                    </m:r>
                                  </m:e>
                                  <m:sub>
                                    <m:r>
                                      <a:rPr lang="en-US" sz="2000" i="1">
                                        <a:latin typeface="Cambria Math"/>
                                        <a:cs typeface="Times New Roman" pitchFamily="18" charset="0"/>
                                      </a:rPr>
                                      <m:t>1</m:t>
                                    </m:r>
                                  </m:sub>
                                </m:sSub>
                              </m:e>
                              <m:e>
                                <m:sSub>
                                  <m:sSubPr>
                                    <m:ctrlPr>
                                      <a:rPr lang="en-US" sz="2000" i="1">
                                        <a:latin typeface="Cambria Math"/>
                                        <a:cs typeface="Times New Roman" pitchFamily="18" charset="0"/>
                                      </a:rPr>
                                    </m:ctrlPr>
                                  </m:sSubPr>
                                  <m:e>
                                    <m:r>
                                      <a:rPr lang="en-US" sz="2000" i="1">
                                        <a:latin typeface="Cambria Math"/>
                                        <a:cs typeface="Times New Roman" pitchFamily="18" charset="0"/>
                                      </a:rPr>
                                      <m:t>h</m:t>
                                    </m:r>
                                  </m:e>
                                  <m:sub>
                                    <m:r>
                                      <a:rPr lang="en-US" sz="2000" i="1">
                                        <a:latin typeface="Cambria Math"/>
                                        <a:cs typeface="Times New Roman" pitchFamily="18" charset="0"/>
                                      </a:rPr>
                                      <m:t>2</m:t>
                                    </m:r>
                                  </m:sub>
                                </m:sSub>
                              </m:e>
                            </m:mr>
                          </m:m>
                        </m:e>
                      </m:d>
                      <m:d>
                        <m:dPr>
                          <m:begChr m:val="["/>
                          <m:endChr m:val="]"/>
                          <m:ctrlPr>
                            <a:rPr lang="en-US" sz="2000" i="1">
                              <a:latin typeface="Cambria Math"/>
                              <a:cs typeface="Times New Roman" pitchFamily="18" charset="0"/>
                            </a:rPr>
                          </m:ctrlPr>
                        </m:dPr>
                        <m:e>
                          <m:m>
                            <m:mPr>
                              <m:mcs>
                                <m:mc>
                                  <m:mcPr>
                                    <m:count m:val="1"/>
                                    <m:mcJc m:val="center"/>
                                  </m:mcPr>
                                </m:mc>
                              </m:mcs>
                              <m:ctrlPr>
                                <a:rPr lang="en-US" sz="2000" i="1">
                                  <a:latin typeface="Cambria Math"/>
                                  <a:cs typeface="Times New Roman" pitchFamily="18" charset="0"/>
                                </a:rPr>
                              </m:ctrlPr>
                            </m:mPr>
                            <m:mr>
                              <m:e>
                                <m:sSub>
                                  <m:sSubPr>
                                    <m:ctrlPr>
                                      <a:rPr lang="en-US" sz="2000" i="1">
                                        <a:latin typeface="Cambria Math"/>
                                        <a:cs typeface="Times New Roman" pitchFamily="18" charset="0"/>
                                      </a:rPr>
                                    </m:ctrlPr>
                                  </m:sSubPr>
                                  <m:e>
                                    <m:r>
                                      <a:rPr lang="en-US" sz="2000" i="1">
                                        <a:latin typeface="Cambria Math"/>
                                        <a:cs typeface="Times New Roman" pitchFamily="18" charset="0"/>
                                      </a:rPr>
                                      <m:t>𝑥</m:t>
                                    </m:r>
                                  </m:e>
                                  <m:sub>
                                    <m:r>
                                      <a:rPr lang="en-US" sz="2000" i="1">
                                        <a:latin typeface="Cambria Math"/>
                                        <a:cs typeface="Times New Roman" pitchFamily="18" charset="0"/>
                                      </a:rPr>
                                      <m:t>1</m:t>
                                    </m:r>
                                  </m:sub>
                                </m:sSub>
                              </m:e>
                            </m:mr>
                            <m:mr>
                              <m:e>
                                <m:sSub>
                                  <m:sSubPr>
                                    <m:ctrlPr>
                                      <a:rPr lang="en-US" sz="2000" i="1">
                                        <a:latin typeface="Cambria Math"/>
                                        <a:cs typeface="Times New Roman" pitchFamily="18" charset="0"/>
                                      </a:rPr>
                                    </m:ctrlPr>
                                  </m:sSubPr>
                                  <m:e>
                                    <m:r>
                                      <a:rPr lang="en-US" sz="2000" i="1">
                                        <a:latin typeface="Cambria Math"/>
                                        <a:cs typeface="Times New Roman" pitchFamily="18" charset="0"/>
                                      </a:rPr>
                                      <m:t>𝑥</m:t>
                                    </m:r>
                                  </m:e>
                                  <m:sub>
                                    <m:r>
                                      <a:rPr lang="en-US" sz="2000" i="1">
                                        <a:latin typeface="Cambria Math"/>
                                        <a:cs typeface="Times New Roman" pitchFamily="18" charset="0"/>
                                      </a:rPr>
                                      <m:t>2</m:t>
                                    </m:r>
                                  </m:sub>
                                </m:sSub>
                              </m:e>
                            </m:mr>
                          </m:m>
                        </m:e>
                      </m:d>
                      <m:r>
                        <a:rPr lang="en-US" sz="2000" i="1">
                          <a:latin typeface="Cambria Math"/>
                          <a:ea typeface="Cambria Math"/>
                          <a:cs typeface="Times New Roman" pitchFamily="18" charset="0"/>
                        </a:rPr>
                        <m:t>+</m:t>
                      </m:r>
                      <m:r>
                        <a:rPr lang="en-US" sz="2000" i="1">
                          <a:latin typeface="Cambria Math"/>
                          <a:ea typeface="Cambria Math"/>
                          <a:cs typeface="Times New Roman" pitchFamily="18" charset="0"/>
                        </a:rPr>
                        <m:t>𝑛</m:t>
                      </m:r>
                      <m:d>
                        <m:dPr>
                          <m:ctrlPr>
                            <a:rPr lang="en-US" sz="2000" i="1">
                              <a:latin typeface="Cambria Math"/>
                              <a:ea typeface="Cambria Math"/>
                              <a:cs typeface="Times New Roman" pitchFamily="18" charset="0"/>
                            </a:rPr>
                          </m:ctrlPr>
                        </m:dPr>
                        <m:e>
                          <m:r>
                            <a:rPr lang="en-US" sz="2000" b="0" i="1" smtClean="0">
                              <a:latin typeface="Cambria Math"/>
                              <a:ea typeface="Cambria Math"/>
                              <a:cs typeface="Times New Roman" pitchFamily="18" charset="0"/>
                            </a:rPr>
                            <m:t>2</m:t>
                          </m:r>
                        </m:e>
                      </m:d>
                      <m:r>
                        <a:rPr lang="en-US" sz="2000" b="0" i="1" smtClean="0">
                          <a:latin typeface="Cambria Math"/>
                          <a:ea typeface="Cambria Math"/>
                          <a:cs typeface="Times New Roman" pitchFamily="18" charset="0"/>
                        </a:rPr>
                        <m:t>−−−12</m:t>
                      </m:r>
                    </m:oMath>
                  </m:oMathPara>
                </a14:m>
                <a:endParaRPr lang="en-IN" sz="2000" dirty="0" smtClean="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Consider the conjugate </a:t>
                </a:r>
                <a:r>
                  <a:rPr lang="en-US" sz="2000" dirty="0" smtClean="0">
                    <a:latin typeface="Times New Roman" pitchFamily="18" charset="0"/>
                    <a:cs typeface="Times New Roman" pitchFamily="18" charset="0"/>
                  </a:rPr>
                  <a:t>of </a:t>
                </a:r>
                <a14:m>
                  <m:oMath xmlns:m="http://schemas.openxmlformats.org/officeDocument/2006/math">
                    <m:r>
                      <a:rPr lang="en-US" sz="2000" i="1">
                        <a:latin typeface="Cambria Math"/>
                        <a:cs typeface="Times New Roman" pitchFamily="18" charset="0"/>
                      </a:rPr>
                      <m:t>𝑦</m:t>
                    </m:r>
                    <m:d>
                      <m:dPr>
                        <m:ctrlPr>
                          <a:rPr lang="en-US" sz="2000" i="1">
                            <a:latin typeface="Cambria Math"/>
                            <a:cs typeface="Times New Roman" pitchFamily="18" charset="0"/>
                          </a:rPr>
                        </m:ctrlPr>
                      </m:dPr>
                      <m:e>
                        <m:r>
                          <a:rPr lang="en-US" sz="2000" i="1">
                            <a:latin typeface="Cambria Math"/>
                            <a:cs typeface="Times New Roman" pitchFamily="18" charset="0"/>
                          </a:rPr>
                          <m:t>2</m:t>
                        </m:r>
                      </m:e>
                    </m:d>
                  </m:oMath>
                </a14:m>
                <a:r>
                  <a:rPr lang="en-US" sz="2000" dirty="0" smtClean="0">
                    <a:latin typeface="Times New Roman" pitchFamily="18" charset="0"/>
                    <a:cs typeface="Times New Roman" pitchFamily="18" charset="0"/>
                  </a:rPr>
                  <a:t> at </a:t>
                </a:r>
                <a:r>
                  <a:rPr lang="en-US" sz="2000" dirty="0">
                    <a:latin typeface="Times New Roman" pitchFamily="18" charset="0"/>
                    <a:cs typeface="Times New Roman" pitchFamily="18" charset="0"/>
                  </a:rPr>
                  <a:t>the receiver, the above equation can be simplified </a:t>
                </a:r>
                <a:r>
                  <a:rPr lang="en-US" sz="20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sSup>
                        <m:sSupPr>
                          <m:ctrlPr>
                            <a:rPr lang="en-IN" sz="2000" i="1" smtClean="0">
                              <a:latin typeface="Cambria Math"/>
                              <a:cs typeface="Times New Roman" pitchFamily="18" charset="0"/>
                            </a:rPr>
                          </m:ctrlPr>
                        </m:sSupPr>
                        <m:e>
                          <m:r>
                            <a:rPr lang="en-US" sz="2000" b="0" i="1" smtClean="0">
                              <a:latin typeface="Cambria Math"/>
                              <a:cs typeface="Times New Roman" pitchFamily="18" charset="0"/>
                            </a:rPr>
                            <m:t>𝑦</m:t>
                          </m:r>
                        </m:e>
                        <m:sup>
                          <m:r>
                            <a:rPr lang="en-IN" sz="2000" i="1" smtClean="0">
                              <a:latin typeface="Cambria Math"/>
                              <a:ea typeface="Cambria Math"/>
                              <a:cs typeface="Times New Roman" pitchFamily="18" charset="0"/>
                            </a:rPr>
                            <m:t>∗</m:t>
                          </m:r>
                        </m:sup>
                      </m:sSup>
                      <m:d>
                        <m:dPr>
                          <m:ctrlPr>
                            <a:rPr lang="en-IN" sz="2000" i="1" smtClean="0">
                              <a:latin typeface="Cambria Math"/>
                              <a:cs typeface="Times New Roman" pitchFamily="18" charset="0"/>
                            </a:rPr>
                          </m:ctrlPr>
                        </m:dPr>
                        <m:e>
                          <m:r>
                            <a:rPr lang="en-IN" sz="2000" b="0" i="1" smtClean="0">
                              <a:latin typeface="Cambria Math"/>
                              <a:cs typeface="Times New Roman" pitchFamily="18" charset="0"/>
                            </a:rPr>
                            <m:t>2</m:t>
                          </m:r>
                        </m:e>
                      </m:d>
                      <m:r>
                        <a:rPr lang="en-US" sz="2000" b="0" i="1" smtClean="0">
                          <a:latin typeface="Cambria Math"/>
                          <a:cs typeface="Times New Roman" pitchFamily="18" charset="0"/>
                        </a:rPr>
                        <m:t>=</m:t>
                      </m:r>
                      <m:d>
                        <m:dPr>
                          <m:begChr m:val="["/>
                          <m:endChr m:val="]"/>
                          <m:ctrlPr>
                            <a:rPr lang="en-US" sz="2000" b="0" i="1" smtClean="0">
                              <a:latin typeface="Cambria Math"/>
                              <a:cs typeface="Times New Roman" pitchFamily="18" charset="0"/>
                            </a:rPr>
                          </m:ctrlPr>
                        </m:dPr>
                        <m:e>
                          <m:m>
                            <m:mPr>
                              <m:mcs>
                                <m:mc>
                                  <m:mcPr>
                                    <m:count m:val="2"/>
                                    <m:mcJc m:val="center"/>
                                  </m:mcPr>
                                </m:mc>
                              </m:mcs>
                              <m:ctrlPr>
                                <a:rPr lang="en-US" sz="2000" b="0" i="1" smtClean="0">
                                  <a:latin typeface="Cambria Math"/>
                                  <a:cs typeface="Times New Roman" pitchFamily="18" charset="0"/>
                                </a:rPr>
                              </m:ctrlPr>
                            </m:mPr>
                            <m:mr>
                              <m:e>
                                <m:sSubSup>
                                  <m:sSubSupPr>
                                    <m:ctrlPr>
                                      <a:rPr lang="en-US" sz="2000" b="0" i="1" smtClean="0">
                                        <a:latin typeface="Cambria Math"/>
                                        <a:cs typeface="Times New Roman" pitchFamily="18" charset="0"/>
                                      </a:rPr>
                                    </m:ctrlPr>
                                  </m:sSubSupPr>
                                  <m:e>
                                    <m:sSub>
                                      <m:sSubPr>
                                        <m:ctrlPr>
                                          <a:rPr lang="en-US" sz="2000" b="0" i="1" smtClean="0">
                                            <a:latin typeface="Cambria Math"/>
                                            <a:cs typeface="Times New Roman" pitchFamily="18" charset="0"/>
                                          </a:rPr>
                                        </m:ctrlPr>
                                      </m:sSubPr>
                                      <m:e>
                                        <m:r>
                                          <a:rPr lang="en-IN" sz="2000" b="0" i="1" smtClean="0">
                                            <a:latin typeface="Cambria Math"/>
                                            <a:cs typeface="Times New Roman" pitchFamily="18" charset="0"/>
                                          </a:rPr>
                                          <m:t>h</m:t>
                                        </m:r>
                                      </m:e>
                                      <m:sub>
                                        <m:r>
                                          <a:rPr lang="en-IN" sz="2000" b="0" i="1" smtClean="0">
                                            <a:latin typeface="Cambria Math"/>
                                            <a:cs typeface="Times New Roman" pitchFamily="18" charset="0"/>
                                          </a:rPr>
                                          <m:t>1</m:t>
                                        </m:r>
                                      </m:sub>
                                    </m:sSub>
                                  </m:e>
                                  <m:sub/>
                                  <m:sup>
                                    <m:r>
                                      <a:rPr lang="en-US" sz="2000" b="0" i="1" smtClean="0">
                                        <a:latin typeface="Cambria Math"/>
                                        <a:ea typeface="Cambria Math"/>
                                        <a:cs typeface="Times New Roman" pitchFamily="18" charset="0"/>
                                      </a:rPr>
                                      <m:t>∗</m:t>
                                    </m:r>
                                  </m:sup>
                                </m:sSubSup>
                              </m:e>
                              <m:e>
                                <m:sSubSup>
                                  <m:sSubSupPr>
                                    <m:ctrlPr>
                                      <a:rPr lang="en-US" sz="2000" b="0" i="1" smtClean="0">
                                        <a:latin typeface="Cambria Math"/>
                                        <a:cs typeface="Times New Roman" pitchFamily="18" charset="0"/>
                                      </a:rPr>
                                    </m:ctrlPr>
                                  </m:sSubSupPr>
                                  <m:e>
                                    <m:sSub>
                                      <m:sSubPr>
                                        <m:ctrlPr>
                                          <a:rPr lang="en-US" sz="2000" b="0" i="1" smtClean="0">
                                            <a:latin typeface="Cambria Math"/>
                                            <a:cs typeface="Times New Roman" pitchFamily="18" charset="0"/>
                                          </a:rPr>
                                        </m:ctrlPr>
                                      </m:sSubPr>
                                      <m:e>
                                        <m:r>
                                          <a:rPr lang="en-IN" sz="2000" b="0" i="1" smtClean="0">
                                            <a:latin typeface="Cambria Math"/>
                                            <a:cs typeface="Times New Roman" pitchFamily="18" charset="0"/>
                                          </a:rPr>
                                          <m:t>h</m:t>
                                        </m:r>
                                      </m:e>
                                      <m:sub>
                                        <m:r>
                                          <a:rPr lang="en-IN" sz="2000" b="0" i="1" smtClean="0">
                                            <a:latin typeface="Cambria Math"/>
                                            <a:cs typeface="Times New Roman" pitchFamily="18" charset="0"/>
                                          </a:rPr>
                                          <m:t>2</m:t>
                                        </m:r>
                                      </m:sub>
                                    </m:sSub>
                                  </m:e>
                                  <m:sub/>
                                  <m:sup>
                                    <m:r>
                                      <a:rPr lang="en-US" sz="2000" b="0" i="1" smtClean="0">
                                        <a:latin typeface="Cambria Math"/>
                                        <a:ea typeface="Cambria Math"/>
                                        <a:cs typeface="Times New Roman" pitchFamily="18" charset="0"/>
                                      </a:rPr>
                                      <m:t>∗</m:t>
                                    </m:r>
                                  </m:sup>
                                </m:sSubSup>
                              </m:e>
                            </m:mr>
                          </m:m>
                        </m:e>
                      </m:d>
                      <m:r>
                        <a:rPr lang="en-IN" sz="2000" b="0" i="1" smtClean="0">
                          <a:latin typeface="Cambria Math"/>
                          <a:cs typeface="Times New Roman" pitchFamily="18" charset="0"/>
                        </a:rPr>
                        <m:t>+</m:t>
                      </m:r>
                      <m:sSubSup>
                        <m:sSubSupPr>
                          <m:ctrlPr>
                            <a:rPr lang="en-IN" sz="2000" b="0" i="1" smtClean="0">
                              <a:latin typeface="Cambria Math"/>
                              <a:cs typeface="Times New Roman" pitchFamily="18" charset="0"/>
                            </a:rPr>
                          </m:ctrlPr>
                        </m:sSubSupPr>
                        <m:e>
                          <m:r>
                            <a:rPr lang="en-IN" sz="2000" b="0" i="1" smtClean="0">
                              <a:latin typeface="Cambria Math"/>
                              <a:cs typeface="Times New Roman" pitchFamily="18" charset="0"/>
                            </a:rPr>
                            <m:t>𝑛</m:t>
                          </m:r>
                        </m:e>
                        <m:sub/>
                        <m:sup>
                          <m:r>
                            <a:rPr lang="en-IN" sz="2000" b="0" i="1" smtClean="0">
                              <a:latin typeface="Cambria Math"/>
                              <a:ea typeface="Cambria Math"/>
                              <a:cs typeface="Times New Roman" pitchFamily="18" charset="0"/>
                            </a:rPr>
                            <m:t>∗</m:t>
                          </m:r>
                        </m:sup>
                      </m:sSubSup>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2</m:t>
                          </m:r>
                        </m:e>
                      </m:d>
                    </m:oMath>
                  </m:oMathPara>
                </a14:m>
                <a:endParaRPr lang="en-IN" sz="2000" b="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d>
                        <m:dPr>
                          <m:begChr m:val="["/>
                          <m:endChr m:val="]"/>
                          <m:ctrlPr>
                            <a:rPr lang="en-IN" sz="2000" i="1" smtClean="0">
                              <a:latin typeface="Cambria Math"/>
                              <a:ea typeface="Cambria Math"/>
                              <a:cs typeface="Times New Roman" pitchFamily="18" charset="0"/>
                            </a:rPr>
                          </m:ctrlPr>
                        </m:dPr>
                        <m:e>
                          <m:m>
                            <m:mPr>
                              <m:mcs>
                                <m:mc>
                                  <m:mcPr>
                                    <m:count m:val="2"/>
                                    <m:mcJc m:val="center"/>
                                  </m:mcPr>
                                </m:mc>
                              </m:mcs>
                              <m:ctrlPr>
                                <a:rPr lang="en-US" sz="2000" i="1">
                                  <a:latin typeface="Cambria Math"/>
                                  <a:cs typeface="Times New Roman" pitchFamily="18" charset="0"/>
                                </a:rPr>
                              </m:ctrlPr>
                            </m:mPr>
                            <m:mr>
                              <m:e>
                                <m:sSubSup>
                                  <m:sSubSupPr>
                                    <m:ctrlPr>
                                      <a:rPr lang="en-US" sz="2000" i="1">
                                        <a:latin typeface="Cambria Math"/>
                                        <a:cs typeface="Times New Roman" pitchFamily="18" charset="0"/>
                                      </a:rPr>
                                    </m:ctrlPr>
                                  </m:sSubSupPr>
                                  <m:e>
                                    <m:sSub>
                                      <m:sSubPr>
                                        <m:ctrlPr>
                                          <a:rPr lang="en-US" sz="2000" i="1">
                                            <a:latin typeface="Cambria Math"/>
                                            <a:cs typeface="Times New Roman" pitchFamily="18" charset="0"/>
                                          </a:rPr>
                                        </m:ctrlPr>
                                      </m:sSubPr>
                                      <m:e>
                                        <m:r>
                                          <a:rPr lang="en-IN" sz="2000" b="0" i="1" smtClean="0">
                                            <a:latin typeface="Cambria Math"/>
                                            <a:cs typeface="Times New Roman" pitchFamily="18" charset="0"/>
                                          </a:rPr>
                                          <m:t>−</m:t>
                                        </m:r>
                                        <m:r>
                                          <a:rPr lang="en-IN" sz="2000" i="1">
                                            <a:latin typeface="Cambria Math"/>
                                            <a:cs typeface="Times New Roman" pitchFamily="18" charset="0"/>
                                          </a:rPr>
                                          <m:t>h</m:t>
                                        </m:r>
                                      </m:e>
                                      <m:sub>
                                        <m:r>
                                          <a:rPr lang="en-IN" sz="2000" i="1">
                                            <a:latin typeface="Cambria Math"/>
                                            <a:cs typeface="Times New Roman" pitchFamily="18" charset="0"/>
                                          </a:rPr>
                                          <m:t>1</m:t>
                                        </m:r>
                                      </m:sub>
                                    </m:sSub>
                                  </m:e>
                                  <m:sub/>
                                  <m:sup>
                                    <m:r>
                                      <a:rPr lang="en-US" sz="2000" i="1">
                                        <a:latin typeface="Cambria Math"/>
                                        <a:ea typeface="Cambria Math"/>
                                        <a:cs typeface="Times New Roman" pitchFamily="18" charset="0"/>
                                      </a:rPr>
                                      <m:t>∗</m:t>
                                    </m:r>
                                  </m:sup>
                                </m:sSubSup>
                              </m:e>
                              <m:e>
                                <m:sSubSup>
                                  <m:sSubSupPr>
                                    <m:ctrlPr>
                                      <a:rPr lang="en-US" sz="2000" i="1">
                                        <a:latin typeface="Cambria Math"/>
                                        <a:cs typeface="Times New Roman" pitchFamily="18" charset="0"/>
                                      </a:rPr>
                                    </m:ctrlPr>
                                  </m:sSubSupPr>
                                  <m:e>
                                    <m:sSub>
                                      <m:sSubPr>
                                        <m:ctrlPr>
                                          <a:rPr lang="en-US" sz="2000" i="1">
                                            <a:latin typeface="Cambria Math"/>
                                            <a:cs typeface="Times New Roman" pitchFamily="18" charset="0"/>
                                          </a:rPr>
                                        </m:ctrlPr>
                                      </m:sSubPr>
                                      <m:e>
                                        <m:r>
                                          <a:rPr lang="en-IN" sz="2000" i="1">
                                            <a:latin typeface="Cambria Math"/>
                                            <a:cs typeface="Times New Roman" pitchFamily="18" charset="0"/>
                                          </a:rPr>
                                          <m:t>h</m:t>
                                        </m:r>
                                      </m:e>
                                      <m:sub>
                                        <m:r>
                                          <a:rPr lang="en-IN" sz="2000" i="1">
                                            <a:latin typeface="Cambria Math"/>
                                            <a:cs typeface="Times New Roman" pitchFamily="18" charset="0"/>
                                          </a:rPr>
                                          <m:t>2</m:t>
                                        </m:r>
                                      </m:sub>
                                    </m:sSub>
                                  </m:e>
                                  <m:sub/>
                                  <m:sup>
                                    <m:r>
                                      <a:rPr lang="en-US" sz="2000" i="1">
                                        <a:latin typeface="Cambria Math"/>
                                        <a:ea typeface="Cambria Math"/>
                                        <a:cs typeface="Times New Roman" pitchFamily="18" charset="0"/>
                                      </a:rPr>
                                      <m:t>∗</m:t>
                                    </m:r>
                                  </m:sup>
                                </m:sSubSup>
                              </m:e>
                            </m:mr>
                          </m:m>
                        </m:e>
                      </m:d>
                      <m:r>
                        <a:rPr lang="en-IN" sz="2000" b="0" i="1" smtClean="0">
                          <a:latin typeface="Cambria Math"/>
                          <a:ea typeface="Cambria Math"/>
                          <a:cs typeface="Times New Roman" pitchFamily="18" charset="0"/>
                        </a:rPr>
                        <m:t>+</m:t>
                      </m:r>
                      <m:sSubSup>
                        <m:sSubSupPr>
                          <m:ctrlPr>
                            <a:rPr lang="en-IN" sz="2000" i="1">
                              <a:latin typeface="Cambria Math"/>
                              <a:cs typeface="Times New Roman" pitchFamily="18" charset="0"/>
                            </a:rPr>
                          </m:ctrlPr>
                        </m:sSubSupPr>
                        <m:e>
                          <m:r>
                            <a:rPr lang="en-IN" sz="2000" i="1">
                              <a:latin typeface="Cambria Math"/>
                              <a:cs typeface="Times New Roman" pitchFamily="18" charset="0"/>
                            </a:rPr>
                            <m:t>𝑛</m:t>
                          </m:r>
                        </m:e>
                        <m:sub/>
                        <m:sup>
                          <m:r>
                            <a:rPr lang="en-IN" sz="2000" i="1">
                              <a:latin typeface="Cambria Math"/>
                              <a:ea typeface="Cambria Math"/>
                              <a:cs typeface="Times New Roman" pitchFamily="18" charset="0"/>
                            </a:rPr>
                            <m:t>∗</m:t>
                          </m:r>
                        </m:sup>
                      </m:sSubSup>
                      <m:d>
                        <m:dPr>
                          <m:ctrlPr>
                            <a:rPr lang="en-IN" sz="2000" i="1">
                              <a:latin typeface="Cambria Math"/>
                              <a:cs typeface="Times New Roman" pitchFamily="18" charset="0"/>
                            </a:rPr>
                          </m:ctrlPr>
                        </m:dPr>
                        <m:e>
                          <m:r>
                            <a:rPr lang="en-IN" sz="2000" i="1">
                              <a:latin typeface="Cambria Math"/>
                              <a:cs typeface="Times New Roman" pitchFamily="18" charset="0"/>
                            </a:rPr>
                            <m:t>2</m:t>
                          </m:r>
                        </m:e>
                      </m:d>
                    </m:oMath>
                  </m:oMathPara>
                </a14:m>
                <a:endParaRPr lang="en-IN"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d>
                        <m:dPr>
                          <m:begChr m:val="["/>
                          <m:endChr m:val="]"/>
                          <m:ctrlPr>
                            <a:rPr lang="en-IN" sz="2000" i="1" smtClean="0">
                              <a:latin typeface="Cambria Math"/>
                              <a:ea typeface="Cambria Math"/>
                              <a:cs typeface="Times New Roman" pitchFamily="18" charset="0"/>
                            </a:rPr>
                          </m:ctrlPr>
                        </m:dPr>
                        <m:e>
                          <m:m>
                            <m:mPr>
                              <m:mcs>
                                <m:mc>
                                  <m:mcPr>
                                    <m:count m:val="2"/>
                                    <m:mcJc m:val="center"/>
                                  </m:mcPr>
                                </m:mc>
                              </m:mcs>
                              <m:ctrlPr>
                                <a:rPr lang="en-US" sz="2000" i="1">
                                  <a:latin typeface="Cambria Math"/>
                                  <a:cs typeface="Times New Roman" pitchFamily="18" charset="0"/>
                                </a:rPr>
                              </m:ctrlPr>
                            </m:mPr>
                            <m:mr>
                              <m:e>
                                <m:sSubSup>
                                  <m:sSubSupPr>
                                    <m:ctrlPr>
                                      <a:rPr lang="en-US" sz="2000" i="1">
                                        <a:latin typeface="Cambria Math"/>
                                        <a:cs typeface="Times New Roman" pitchFamily="18" charset="0"/>
                                      </a:rPr>
                                    </m:ctrlPr>
                                  </m:sSubSupPr>
                                  <m:e>
                                    <m:sSub>
                                      <m:sSubPr>
                                        <m:ctrlPr>
                                          <a:rPr lang="en-US" sz="2000" i="1">
                                            <a:latin typeface="Cambria Math"/>
                                            <a:cs typeface="Times New Roman" pitchFamily="18" charset="0"/>
                                          </a:rPr>
                                        </m:ctrlPr>
                                      </m:sSubPr>
                                      <m:e>
                                        <m:r>
                                          <a:rPr lang="en-IN" sz="2000" i="1">
                                            <a:latin typeface="Cambria Math"/>
                                            <a:cs typeface="Times New Roman" pitchFamily="18" charset="0"/>
                                          </a:rPr>
                                          <m:t>h</m:t>
                                        </m:r>
                                      </m:e>
                                      <m:sub>
                                        <m:r>
                                          <a:rPr lang="en-IN" sz="2000" i="1">
                                            <a:latin typeface="Cambria Math"/>
                                            <a:cs typeface="Times New Roman" pitchFamily="18" charset="0"/>
                                          </a:rPr>
                                          <m:t>1</m:t>
                                        </m:r>
                                      </m:sub>
                                    </m:sSub>
                                  </m:e>
                                  <m:sub/>
                                  <m:sup>
                                    <m:r>
                                      <a:rPr lang="en-US" sz="2000" i="1">
                                        <a:latin typeface="Cambria Math"/>
                                        <a:ea typeface="Cambria Math"/>
                                        <a:cs typeface="Times New Roman" pitchFamily="18" charset="0"/>
                                      </a:rPr>
                                      <m:t>∗</m:t>
                                    </m:r>
                                  </m:sup>
                                </m:sSubSup>
                              </m:e>
                              <m:e>
                                <m:sSubSup>
                                  <m:sSubSupPr>
                                    <m:ctrlPr>
                                      <a:rPr lang="en-US" sz="2000" i="1">
                                        <a:latin typeface="Cambria Math"/>
                                        <a:cs typeface="Times New Roman" pitchFamily="18" charset="0"/>
                                      </a:rPr>
                                    </m:ctrlPr>
                                  </m:sSubSupPr>
                                  <m:e>
                                    <m:sSub>
                                      <m:sSubPr>
                                        <m:ctrlPr>
                                          <a:rPr lang="en-US" sz="2000" i="1">
                                            <a:latin typeface="Cambria Math"/>
                                            <a:cs typeface="Times New Roman" pitchFamily="18" charset="0"/>
                                          </a:rPr>
                                        </m:ctrlPr>
                                      </m:sSubPr>
                                      <m:e>
                                        <m:r>
                                          <a:rPr lang="en-IN" sz="2000" b="0" i="1" smtClean="0">
                                            <a:latin typeface="Cambria Math"/>
                                            <a:cs typeface="Times New Roman" pitchFamily="18" charset="0"/>
                                          </a:rPr>
                                          <m:t>−</m:t>
                                        </m:r>
                                        <m:r>
                                          <a:rPr lang="en-IN" sz="2000" i="1">
                                            <a:latin typeface="Cambria Math"/>
                                            <a:cs typeface="Times New Roman" pitchFamily="18" charset="0"/>
                                          </a:rPr>
                                          <m:t>h</m:t>
                                        </m:r>
                                      </m:e>
                                      <m:sub>
                                        <m:r>
                                          <a:rPr lang="en-IN" sz="2000" i="1">
                                            <a:latin typeface="Cambria Math"/>
                                            <a:cs typeface="Times New Roman" pitchFamily="18" charset="0"/>
                                          </a:rPr>
                                          <m:t>2</m:t>
                                        </m:r>
                                      </m:sub>
                                    </m:sSub>
                                  </m:e>
                                  <m:sub/>
                                  <m:sup>
                                    <m:r>
                                      <a:rPr lang="en-US" sz="2000" i="1">
                                        <a:latin typeface="Cambria Math"/>
                                        <a:ea typeface="Cambria Math"/>
                                        <a:cs typeface="Times New Roman" pitchFamily="18" charset="0"/>
                                      </a:rPr>
                                      <m:t>∗</m:t>
                                    </m:r>
                                  </m:sup>
                                </m:sSubSup>
                              </m:e>
                            </m:mr>
                          </m:m>
                        </m:e>
                      </m:d>
                      <m:r>
                        <a:rPr lang="en-IN" sz="2000" b="0" i="1" smtClean="0">
                          <a:latin typeface="Cambria Math"/>
                          <a:ea typeface="Cambria Math"/>
                          <a:cs typeface="Times New Roman" pitchFamily="18" charset="0"/>
                        </a:rPr>
                        <m:t>+</m:t>
                      </m:r>
                      <m:sSubSup>
                        <m:sSubSupPr>
                          <m:ctrlPr>
                            <a:rPr lang="en-IN" sz="2000" i="1">
                              <a:latin typeface="Cambria Math"/>
                              <a:cs typeface="Times New Roman" pitchFamily="18" charset="0"/>
                            </a:rPr>
                          </m:ctrlPr>
                        </m:sSubSupPr>
                        <m:e>
                          <m:r>
                            <a:rPr lang="en-IN" sz="2000" i="1">
                              <a:latin typeface="Cambria Math"/>
                              <a:cs typeface="Times New Roman" pitchFamily="18" charset="0"/>
                            </a:rPr>
                            <m:t>𝑛</m:t>
                          </m:r>
                        </m:e>
                        <m:sub/>
                        <m:sup>
                          <m:r>
                            <a:rPr lang="en-IN" sz="2000" i="1">
                              <a:latin typeface="Cambria Math"/>
                              <a:ea typeface="Cambria Math"/>
                              <a:cs typeface="Times New Roman" pitchFamily="18" charset="0"/>
                            </a:rPr>
                            <m:t>∗</m:t>
                          </m:r>
                        </m:sup>
                      </m:sSubSup>
                      <m:d>
                        <m:dPr>
                          <m:ctrlPr>
                            <a:rPr lang="en-IN" sz="2000" i="1">
                              <a:latin typeface="Cambria Math"/>
                              <a:cs typeface="Times New Roman" pitchFamily="18" charset="0"/>
                            </a:rPr>
                          </m:ctrlPr>
                        </m:dPr>
                        <m:e>
                          <m:r>
                            <a:rPr lang="en-IN" sz="2000" i="1">
                              <a:latin typeface="Cambria Math"/>
                              <a:cs typeface="Times New Roman" pitchFamily="18" charset="0"/>
                            </a:rPr>
                            <m:t>2</m:t>
                          </m:r>
                        </m:e>
                      </m:d>
                      <m:r>
                        <a:rPr lang="en-IN" sz="2000" b="0" i="1" smtClean="0">
                          <a:latin typeface="Cambria Math"/>
                          <a:cs typeface="Times New Roman" pitchFamily="18" charset="0"/>
                        </a:rPr>
                        <m:t>−−−−−13</m:t>
                      </m:r>
                    </m:oMath>
                  </m:oMathPara>
                </a14:m>
                <a:endParaRPr lang="en-IN" sz="2000"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Now, the received symbols </a:t>
                </a:r>
                <a14:m>
                  <m:oMath xmlns:m="http://schemas.openxmlformats.org/officeDocument/2006/math">
                    <m:r>
                      <a:rPr lang="en-IN" sz="2000" b="0" i="1" smtClean="0">
                        <a:latin typeface="Cambria Math"/>
                        <a:cs typeface="Times New Roman" pitchFamily="18" charset="0"/>
                      </a:rPr>
                      <m:t>𝑦</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1</m:t>
                        </m:r>
                      </m:e>
                    </m:d>
                    <m:r>
                      <a:rPr lang="en-IN"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and </a:t>
                </a:r>
                <a14:m>
                  <m:oMath xmlns:m="http://schemas.openxmlformats.org/officeDocument/2006/math">
                    <m:sSup>
                      <m:sSupPr>
                        <m:ctrlPr>
                          <a:rPr lang="en-US" sz="2000" i="1" smtClean="0">
                            <a:latin typeface="Cambria Math"/>
                            <a:cs typeface="Times New Roman" pitchFamily="18" charset="0"/>
                          </a:rPr>
                        </m:ctrlPr>
                      </m:sSupPr>
                      <m:e>
                        <m:r>
                          <a:rPr lang="en-IN" sz="2000" b="0" i="1" smtClean="0">
                            <a:latin typeface="Cambria Math"/>
                            <a:cs typeface="Times New Roman" pitchFamily="18" charset="0"/>
                          </a:rPr>
                          <m:t>𝑦</m:t>
                        </m:r>
                      </m:e>
                      <m:sup>
                        <m:r>
                          <a:rPr lang="en-US" sz="2000" i="1" smtClean="0">
                            <a:latin typeface="Cambria Math"/>
                            <a:ea typeface="Cambria Math"/>
                            <a:cs typeface="Times New Roman" pitchFamily="18" charset="0"/>
                          </a:rPr>
                          <m:t>∗</m:t>
                        </m:r>
                      </m:sup>
                    </m:sSup>
                    <m:d>
                      <m:dPr>
                        <m:ctrlPr>
                          <a:rPr lang="en-US" sz="2000" i="1" smtClean="0">
                            <a:latin typeface="Cambria Math"/>
                            <a:cs typeface="Times New Roman" pitchFamily="18" charset="0"/>
                          </a:rPr>
                        </m:ctrlPr>
                      </m:dPr>
                      <m:e>
                        <m:r>
                          <a:rPr lang="en-IN" sz="2000" b="0" i="1" smtClean="0">
                            <a:latin typeface="Cambria Math"/>
                            <a:cs typeface="Times New Roman" pitchFamily="18" charset="0"/>
                          </a:rPr>
                          <m:t>2</m:t>
                        </m:r>
                      </m:e>
                    </m:d>
                  </m:oMath>
                </a14:m>
                <a:r>
                  <a:rPr lang="en-US" sz="2000" dirty="0" smtClean="0">
                    <a:latin typeface="Times New Roman" pitchFamily="18" charset="0"/>
                    <a:cs typeface="Times New Roman" pitchFamily="18" charset="0"/>
                  </a:rPr>
                  <a:t>from </a:t>
                </a:r>
                <a:r>
                  <a:rPr lang="en-US" sz="2000" dirty="0">
                    <a:latin typeface="Times New Roman" pitchFamily="18" charset="0"/>
                    <a:cs typeface="Times New Roman" pitchFamily="18" charset="0"/>
                  </a:rPr>
                  <a:t>equations </a:t>
                </a:r>
                <a:r>
                  <a:rPr lang="en-US" sz="2000" dirty="0" smtClean="0">
                    <a:latin typeface="Times New Roman" pitchFamily="18" charset="0"/>
                    <a:cs typeface="Times New Roman" pitchFamily="18" charset="0"/>
                  </a:rPr>
                  <a:t>(11) </a:t>
                </a:r>
                <a:r>
                  <a:rPr lang="en-US" sz="2000" dirty="0">
                    <a:latin typeface="Times New Roman" pitchFamily="18" charset="0"/>
                    <a:cs typeface="Times New Roman" pitchFamily="18" charset="0"/>
                  </a:rPr>
                  <a:t>and </a:t>
                </a:r>
                <a:r>
                  <a:rPr lang="en-US" sz="2000" dirty="0" smtClean="0">
                    <a:latin typeface="Times New Roman" pitchFamily="18" charset="0"/>
                    <a:cs typeface="Times New Roman" pitchFamily="18" charset="0"/>
                  </a:rPr>
                  <a:t>(13) </a:t>
                </a:r>
                <a:r>
                  <a:rPr lang="en-US" sz="2000" dirty="0">
                    <a:latin typeface="Times New Roman" pitchFamily="18" charset="0"/>
                    <a:cs typeface="Times New Roman" pitchFamily="18" charset="0"/>
                  </a:rPr>
                  <a:t>above can be stacked to write the combined system model for the first and second time instants in the </a:t>
                </a:r>
                <a:r>
                  <a:rPr lang="en-US" sz="2000" dirty="0" err="1">
                    <a:latin typeface="Times New Roman" pitchFamily="18" charset="0"/>
                    <a:cs typeface="Times New Roman" pitchFamily="18" charset="0"/>
                  </a:rPr>
                  <a:t>Alamouti</a:t>
                </a:r>
                <a:r>
                  <a:rPr lang="en-US" sz="2000" dirty="0">
                    <a:latin typeface="Times New Roman" pitchFamily="18" charset="0"/>
                    <a:cs typeface="Times New Roman" pitchFamily="18" charset="0"/>
                  </a:rPr>
                  <a:t> code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d>
                        <m:dPr>
                          <m:begChr m:val="["/>
                          <m:endChr m:val="]"/>
                          <m:ctrlPr>
                            <a:rPr lang="en-IN" sz="2000" i="1" smtClean="0">
                              <a:latin typeface="Cambria Math"/>
                              <a:cs typeface="Times New Roman" pitchFamily="18" charset="0"/>
                            </a:rPr>
                          </m:ctrlPr>
                        </m:dPr>
                        <m:e>
                          <m:m>
                            <m:mPr>
                              <m:mcs>
                                <m:mc>
                                  <m:mcPr>
                                    <m:count m:val="1"/>
                                    <m:mcJc m:val="center"/>
                                  </m:mcPr>
                                </m:mc>
                              </m:mcs>
                              <m:ctrlPr>
                                <a:rPr lang="en-IN" sz="2000" i="1" smtClean="0">
                                  <a:latin typeface="Cambria Math"/>
                                  <a:cs typeface="Times New Roman" pitchFamily="18" charset="0"/>
                                </a:rPr>
                              </m:ctrlPr>
                            </m:mPr>
                            <m:mr>
                              <m:e>
                                <m:r>
                                  <m:rPr>
                                    <m:brk m:alnAt="7"/>
                                  </m:rPr>
                                  <a:rPr lang="en-IN" sz="2000" b="0" i="1" smtClean="0">
                                    <a:latin typeface="Cambria Math"/>
                                    <a:cs typeface="Times New Roman" pitchFamily="18" charset="0"/>
                                  </a:rPr>
                                  <m:t>𝑦</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1</m:t>
                                    </m:r>
                                  </m:e>
                                </m:d>
                              </m:e>
                            </m:mr>
                            <m:mr>
                              <m:e>
                                <m:sSup>
                                  <m:sSupPr>
                                    <m:ctrlPr>
                                      <a:rPr lang="en-IN" sz="2000" i="1" smtClean="0">
                                        <a:latin typeface="Cambria Math"/>
                                        <a:cs typeface="Times New Roman" pitchFamily="18" charset="0"/>
                                      </a:rPr>
                                    </m:ctrlPr>
                                  </m:sSupPr>
                                  <m:e>
                                    <m:r>
                                      <a:rPr lang="en-IN" sz="2000" b="0" i="1" smtClean="0">
                                        <a:latin typeface="Cambria Math"/>
                                        <a:cs typeface="Times New Roman" pitchFamily="18" charset="0"/>
                                      </a:rPr>
                                      <m:t>𝑦</m:t>
                                    </m:r>
                                  </m:e>
                                  <m:sup>
                                    <m:r>
                                      <a:rPr lang="en-IN" sz="2000" i="1" smtClean="0">
                                        <a:latin typeface="Cambria Math"/>
                                        <a:ea typeface="Cambria Math"/>
                                        <a:cs typeface="Times New Roman" pitchFamily="18" charset="0"/>
                                      </a:rPr>
                                      <m:t>∗</m:t>
                                    </m:r>
                                  </m:sup>
                                </m:sSup>
                                <m:d>
                                  <m:dPr>
                                    <m:ctrlPr>
                                      <a:rPr lang="en-IN" sz="2000" i="1" smtClean="0">
                                        <a:latin typeface="Cambria Math"/>
                                        <a:cs typeface="Times New Roman" pitchFamily="18" charset="0"/>
                                      </a:rPr>
                                    </m:ctrlPr>
                                  </m:dPr>
                                  <m:e>
                                    <m:r>
                                      <a:rPr lang="en-IN" sz="2000" b="0" i="1" smtClean="0">
                                        <a:latin typeface="Cambria Math"/>
                                        <a:cs typeface="Times New Roman" pitchFamily="18" charset="0"/>
                                      </a:rPr>
                                      <m:t>2</m:t>
                                    </m:r>
                                  </m:e>
                                </m:d>
                              </m:e>
                            </m:mr>
                          </m:m>
                        </m:e>
                      </m:d>
                      <m:r>
                        <a:rPr lang="en-IN" sz="2000" b="0" i="1" smtClean="0">
                          <a:latin typeface="Cambria Math"/>
                          <a:cs typeface="Times New Roman" pitchFamily="18" charset="0"/>
                        </a:rPr>
                        <m:t>=</m:t>
                      </m:r>
                      <m:d>
                        <m:dPr>
                          <m:begChr m:val="["/>
                          <m:endChr m:val="]"/>
                          <m:ctrlPr>
                            <a:rPr lang="en-IN" sz="2000" b="0" i="1" smtClean="0">
                              <a:latin typeface="Cambria Math"/>
                              <a:cs typeface="Times New Roman" pitchFamily="18" charset="0"/>
                            </a:rPr>
                          </m:ctrlPr>
                        </m:dPr>
                        <m:e>
                          <m:m>
                            <m:mPr>
                              <m:mcs>
                                <m:mc>
                                  <m:mcPr>
                                    <m:count m:val="2"/>
                                    <m:mcJc m:val="center"/>
                                  </m:mcPr>
                                </m:mc>
                              </m:mcs>
                              <m:ctrlPr>
                                <a:rPr lang="en-IN" sz="2000" b="0" i="1" smtClean="0">
                                  <a:latin typeface="Cambria Math"/>
                                  <a:cs typeface="Times New Roman" pitchFamily="18" charset="0"/>
                                </a:rPr>
                              </m:ctrlPr>
                            </m:mPr>
                            <m:mr>
                              <m:e>
                                <m:sSub>
                                  <m:sSubPr>
                                    <m:ctrlPr>
                                      <a:rPr lang="en-IN" sz="2000" b="0" i="1" smtClean="0">
                                        <a:latin typeface="Cambria Math"/>
                                        <a:cs typeface="Times New Roman" pitchFamily="18" charset="0"/>
                                      </a:rPr>
                                    </m:ctrlPr>
                                  </m:sSubPr>
                                  <m:e>
                                    <m:r>
                                      <a:rPr lang="en-IN" sz="2000" b="0" i="1" smtClean="0">
                                        <a:latin typeface="Cambria Math"/>
                                        <a:cs typeface="Times New Roman" pitchFamily="18" charset="0"/>
                                      </a:rPr>
                                      <m:t>h</m:t>
                                    </m:r>
                                  </m:e>
                                  <m:sub>
                                    <m:r>
                                      <a:rPr lang="en-IN" sz="2000" b="0" i="1" smtClean="0">
                                        <a:latin typeface="Cambria Math"/>
                                        <a:cs typeface="Times New Roman" pitchFamily="18" charset="0"/>
                                      </a:rPr>
                                      <m:t>1</m:t>
                                    </m:r>
                                  </m:sub>
                                </m:sSub>
                              </m:e>
                              <m:e>
                                <m:sSub>
                                  <m:sSubPr>
                                    <m:ctrlPr>
                                      <a:rPr lang="en-IN" sz="2000" b="0" i="1" smtClean="0">
                                        <a:latin typeface="Cambria Math"/>
                                        <a:cs typeface="Times New Roman" pitchFamily="18" charset="0"/>
                                      </a:rPr>
                                    </m:ctrlPr>
                                  </m:sSubPr>
                                  <m:e>
                                    <m:r>
                                      <a:rPr lang="en-IN" sz="2000" b="0" i="1" smtClean="0">
                                        <a:latin typeface="Cambria Math"/>
                                        <a:cs typeface="Times New Roman" pitchFamily="18" charset="0"/>
                                      </a:rPr>
                                      <m:t>h</m:t>
                                    </m:r>
                                  </m:e>
                                  <m:sub>
                                    <m:r>
                                      <a:rPr lang="en-IN" sz="2000" b="0" i="1" smtClean="0">
                                        <a:latin typeface="Cambria Math"/>
                                        <a:cs typeface="Times New Roman" pitchFamily="18" charset="0"/>
                                      </a:rPr>
                                      <m:t>2</m:t>
                                    </m:r>
                                  </m:sub>
                                </m:sSub>
                              </m:e>
                            </m:mr>
                            <m:mr>
                              <m:e>
                                <m:sSubSup>
                                  <m:sSubSupPr>
                                    <m:ctrlPr>
                                      <a:rPr lang="en-IN" sz="2000" b="0" i="1" smtClean="0">
                                        <a:latin typeface="Cambria Math"/>
                                        <a:cs typeface="Times New Roman" pitchFamily="18" charset="0"/>
                                      </a:rPr>
                                    </m:ctrlPr>
                                  </m:sSubSupPr>
                                  <m:e>
                                    <m:sSub>
                                      <m:sSubPr>
                                        <m:ctrlPr>
                                          <a:rPr lang="en-IN" sz="2000" b="0" i="1" smtClean="0">
                                            <a:latin typeface="Cambria Math"/>
                                            <a:cs typeface="Times New Roman" pitchFamily="18" charset="0"/>
                                          </a:rPr>
                                        </m:ctrlPr>
                                      </m:sSubPr>
                                      <m:e>
                                        <m:r>
                                          <a:rPr lang="en-IN" sz="2000" b="0" i="1" smtClean="0">
                                            <a:latin typeface="Cambria Math"/>
                                            <a:cs typeface="Times New Roman" pitchFamily="18" charset="0"/>
                                          </a:rPr>
                                          <m:t>h</m:t>
                                        </m:r>
                                      </m:e>
                                      <m:sub>
                                        <m:r>
                                          <a:rPr lang="en-IN" sz="2000" b="0" i="1" smtClean="0">
                                            <a:latin typeface="Cambria Math"/>
                                            <a:cs typeface="Times New Roman" pitchFamily="18" charset="0"/>
                                          </a:rPr>
                                          <m:t>2</m:t>
                                        </m:r>
                                      </m:sub>
                                    </m:sSub>
                                  </m:e>
                                  <m:sub/>
                                  <m:sup>
                                    <m:r>
                                      <a:rPr lang="en-IN" sz="2000" b="0" i="1" smtClean="0">
                                        <a:latin typeface="Cambria Math"/>
                                        <a:ea typeface="Cambria Math"/>
                                        <a:cs typeface="Times New Roman" pitchFamily="18" charset="0"/>
                                      </a:rPr>
                                      <m:t>∗</m:t>
                                    </m:r>
                                  </m:sup>
                                </m:sSubSup>
                              </m:e>
                              <m:e>
                                <m:r>
                                  <a:rPr lang="en-IN" sz="2000" b="0" i="1" smtClean="0">
                                    <a:latin typeface="Cambria Math"/>
                                    <a:ea typeface="Cambria Math"/>
                                    <a:cs typeface="Times New Roman" pitchFamily="18" charset="0"/>
                                  </a:rPr>
                                  <m:t>−</m:t>
                                </m:r>
                                <m:sSubSup>
                                  <m:sSubSupPr>
                                    <m:ctrlPr>
                                      <a:rPr lang="en-IN" sz="2000" b="0" i="1" smtClean="0">
                                        <a:latin typeface="Cambria Math"/>
                                        <a:ea typeface="Cambria Math"/>
                                        <a:cs typeface="Times New Roman" pitchFamily="18" charset="0"/>
                                      </a:rPr>
                                    </m:ctrlPr>
                                  </m:sSubSupPr>
                                  <m:e>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h</m:t>
                                        </m:r>
                                      </m:e>
                                      <m:sub>
                                        <m:r>
                                          <a:rPr lang="en-IN" sz="2000" b="0" i="1" smtClean="0">
                                            <a:latin typeface="Cambria Math"/>
                                            <a:ea typeface="Cambria Math"/>
                                            <a:cs typeface="Times New Roman" pitchFamily="18" charset="0"/>
                                          </a:rPr>
                                          <m:t>1</m:t>
                                        </m:r>
                                      </m:sub>
                                    </m:sSub>
                                  </m:e>
                                  <m:sub/>
                                  <m:sup>
                                    <m:r>
                                      <a:rPr lang="en-IN" sz="2000" b="0" i="1" smtClean="0">
                                        <a:latin typeface="Cambria Math"/>
                                        <a:ea typeface="Cambria Math"/>
                                        <a:cs typeface="Times New Roman" pitchFamily="18" charset="0"/>
                                      </a:rPr>
                                      <m:t>∗</m:t>
                                    </m:r>
                                  </m:sup>
                                </m:sSubSup>
                              </m:e>
                            </m:mr>
                          </m:m>
                        </m:e>
                      </m:d>
                      <m:d>
                        <m:dPr>
                          <m:begChr m:val="["/>
                          <m:endChr m:val="]"/>
                          <m:ctrlPr>
                            <a:rPr lang="en-IN" sz="2000" b="0" i="1" smtClean="0">
                              <a:latin typeface="Cambria Math"/>
                              <a:cs typeface="Times New Roman" pitchFamily="18" charset="0"/>
                            </a:rPr>
                          </m:ctrlPr>
                        </m:dPr>
                        <m:e>
                          <m:m>
                            <m:mPr>
                              <m:mcs>
                                <m:mc>
                                  <m:mcPr>
                                    <m:count m:val="1"/>
                                    <m:mcJc m:val="center"/>
                                  </m:mcPr>
                                </m:mc>
                              </m:mcs>
                              <m:ctrlPr>
                                <a:rPr lang="en-IN" sz="2000" b="0" i="1" smtClean="0">
                                  <a:latin typeface="Cambria Math"/>
                                  <a:cs typeface="Times New Roman" pitchFamily="18" charset="0"/>
                                </a:rPr>
                              </m:ctrlPr>
                            </m:mPr>
                            <m:mr>
                              <m:e>
                                <m:sSub>
                                  <m:sSubPr>
                                    <m:ctrlPr>
                                      <a:rPr lang="en-IN" sz="2000" b="0" i="1" smtClean="0">
                                        <a:latin typeface="Cambria Math"/>
                                        <a:cs typeface="Times New Roman" pitchFamily="18" charset="0"/>
                                      </a:rPr>
                                    </m:ctrlPr>
                                  </m:sSubPr>
                                  <m:e>
                                    <m:r>
                                      <a:rPr lang="en-IN" sz="2000" b="0" i="1" smtClean="0">
                                        <a:latin typeface="Cambria Math"/>
                                        <a:cs typeface="Times New Roman" pitchFamily="18" charset="0"/>
                                      </a:rPr>
                                      <m:t>𝑥</m:t>
                                    </m:r>
                                  </m:e>
                                  <m:sub>
                                    <m:r>
                                      <a:rPr lang="en-IN" sz="2000" b="0" i="1" smtClean="0">
                                        <a:latin typeface="Cambria Math"/>
                                        <a:cs typeface="Times New Roman" pitchFamily="18" charset="0"/>
                                      </a:rPr>
                                      <m:t>1</m:t>
                                    </m:r>
                                  </m:sub>
                                </m:sSub>
                              </m:e>
                            </m:mr>
                            <m:mr>
                              <m:e>
                                <m:sSub>
                                  <m:sSubPr>
                                    <m:ctrlPr>
                                      <a:rPr lang="en-IN" sz="2000" b="0" i="1" smtClean="0">
                                        <a:latin typeface="Cambria Math"/>
                                        <a:cs typeface="Times New Roman" pitchFamily="18" charset="0"/>
                                      </a:rPr>
                                    </m:ctrlPr>
                                  </m:sSubPr>
                                  <m:e>
                                    <m:r>
                                      <a:rPr lang="en-IN" sz="2000" b="0" i="1" smtClean="0">
                                        <a:latin typeface="Cambria Math"/>
                                        <a:cs typeface="Times New Roman" pitchFamily="18" charset="0"/>
                                      </a:rPr>
                                      <m:t>𝑥</m:t>
                                    </m:r>
                                  </m:e>
                                  <m:sub>
                                    <m:r>
                                      <a:rPr lang="en-IN" sz="2000" b="0" i="1" smtClean="0">
                                        <a:latin typeface="Cambria Math"/>
                                        <a:cs typeface="Times New Roman" pitchFamily="18" charset="0"/>
                                      </a:rPr>
                                      <m:t>2</m:t>
                                    </m:r>
                                  </m:sub>
                                </m:sSub>
                              </m:e>
                            </m:mr>
                          </m:m>
                        </m:e>
                      </m:d>
                      <m:r>
                        <a:rPr lang="en-IN" sz="2000" b="0" i="1" smtClean="0">
                          <a:latin typeface="Cambria Math"/>
                          <a:cs typeface="Times New Roman" pitchFamily="18" charset="0"/>
                        </a:rPr>
                        <m:t>+</m:t>
                      </m:r>
                      <m:d>
                        <m:dPr>
                          <m:begChr m:val="["/>
                          <m:endChr m:val="]"/>
                          <m:ctrlPr>
                            <a:rPr lang="en-IN" sz="2000" b="0" i="1" smtClean="0">
                              <a:latin typeface="Cambria Math"/>
                              <a:cs typeface="Times New Roman" pitchFamily="18" charset="0"/>
                            </a:rPr>
                          </m:ctrlPr>
                        </m:dPr>
                        <m:e>
                          <m:m>
                            <m:mPr>
                              <m:mcs>
                                <m:mc>
                                  <m:mcPr>
                                    <m:count m:val="1"/>
                                    <m:mcJc m:val="center"/>
                                  </m:mcPr>
                                </m:mc>
                              </m:mcs>
                              <m:ctrlPr>
                                <a:rPr lang="en-IN" sz="2000" b="0" i="1" smtClean="0">
                                  <a:latin typeface="Cambria Math"/>
                                  <a:cs typeface="Times New Roman" pitchFamily="18" charset="0"/>
                                </a:rPr>
                              </m:ctrlPr>
                            </m:mPr>
                            <m:mr>
                              <m:e>
                                <m:r>
                                  <m:rPr>
                                    <m:brk m:alnAt="7"/>
                                  </m:rPr>
                                  <a:rPr lang="en-IN" sz="2000" b="0" i="1" smtClean="0">
                                    <a:latin typeface="Cambria Math"/>
                                    <a:cs typeface="Times New Roman" pitchFamily="18" charset="0"/>
                                  </a:rPr>
                                  <m:t>𝑛</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1</m:t>
                                    </m:r>
                                  </m:e>
                                </m:d>
                              </m:e>
                            </m:mr>
                            <m:mr>
                              <m:e>
                                <m:sSubSup>
                                  <m:sSubSupPr>
                                    <m:ctrlPr>
                                      <a:rPr lang="en-IN" sz="2000" b="0" i="1" smtClean="0">
                                        <a:latin typeface="Cambria Math"/>
                                        <a:cs typeface="Times New Roman" pitchFamily="18" charset="0"/>
                                      </a:rPr>
                                    </m:ctrlPr>
                                  </m:sSubSupPr>
                                  <m:e>
                                    <m:r>
                                      <a:rPr lang="en-IN" sz="2000" b="0" i="1" smtClean="0">
                                        <a:latin typeface="Cambria Math"/>
                                        <a:cs typeface="Times New Roman" pitchFamily="18" charset="0"/>
                                      </a:rPr>
                                      <m:t>𝑛</m:t>
                                    </m:r>
                                  </m:e>
                                  <m:sub/>
                                  <m:sup>
                                    <m:r>
                                      <a:rPr lang="en-IN" sz="2000" b="0" i="1" smtClean="0">
                                        <a:latin typeface="Cambria Math"/>
                                        <a:ea typeface="Cambria Math"/>
                                        <a:cs typeface="Times New Roman" pitchFamily="18" charset="0"/>
                                      </a:rPr>
                                      <m:t>∗</m:t>
                                    </m:r>
                                  </m:sup>
                                </m:sSubSup>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2</m:t>
                                    </m:r>
                                  </m:e>
                                </m:d>
                              </m:e>
                            </m:mr>
                          </m:m>
                        </m:e>
                      </m:d>
                      <m:r>
                        <a:rPr lang="en-IN" sz="2000" b="0" i="1" smtClean="0">
                          <a:latin typeface="Cambria Math"/>
                          <a:cs typeface="Times New Roman" pitchFamily="18" charset="0"/>
                        </a:rPr>
                        <m:t>−−−−14</m:t>
                      </m:r>
                    </m:oMath>
                  </m:oMathPara>
                </a14:m>
                <a:endParaRPr lang="en-IN" sz="2000" b="0"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Thus, both the symbols have been stacked which effectively converts the </a:t>
                </a:r>
                <a:r>
                  <a:rPr lang="en-US" sz="2000" dirty="0" err="1">
                    <a:latin typeface="Times New Roman" pitchFamily="18" charset="0"/>
                    <a:cs typeface="Times New Roman" pitchFamily="18" charset="0"/>
                  </a:rPr>
                  <a:t>Alamouti</a:t>
                </a:r>
                <a:r>
                  <a:rPr lang="en-US" sz="2000" dirty="0">
                    <a:latin typeface="Times New Roman" pitchFamily="18" charset="0"/>
                    <a:cs typeface="Times New Roman" pitchFamily="18" charset="0"/>
                  </a:rPr>
                  <a:t> coded system into a </a:t>
                </a:r>
                <a:r>
                  <a:rPr lang="en-US" sz="2000" i="1" dirty="0">
                    <a:latin typeface="Times New Roman" pitchFamily="18" charset="0"/>
                    <a:cs typeface="Times New Roman" pitchFamily="18" charset="0"/>
                  </a:rPr>
                  <a:t>2 × 2 </a:t>
                </a:r>
                <a:r>
                  <a:rPr lang="en-US" sz="2000" dirty="0">
                    <a:latin typeface="Times New Roman" pitchFamily="18" charset="0"/>
                    <a:cs typeface="Times New Roman" pitchFamily="18" charset="0"/>
                  </a:rPr>
                  <a:t>MIMO system, with the channel matrix</a:t>
                </a:r>
                <a:endParaRPr lang="en-IN"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d>
                        <m:dPr>
                          <m:begChr m:val="["/>
                          <m:endChr m:val="]"/>
                          <m:ctrlPr>
                            <a:rPr lang="en-IN" sz="2000" i="1">
                              <a:latin typeface="Cambria Math"/>
                              <a:cs typeface="Times New Roman" pitchFamily="18" charset="0"/>
                            </a:rPr>
                          </m:ctrlPr>
                        </m:dPr>
                        <m:e>
                          <m:m>
                            <m:mPr>
                              <m:mcs>
                                <m:mc>
                                  <m:mcPr>
                                    <m:count m:val="2"/>
                                    <m:mcJc m:val="center"/>
                                  </m:mcPr>
                                </m:mc>
                              </m:mcs>
                              <m:ctrlPr>
                                <a:rPr lang="en-IN" sz="2000" i="1">
                                  <a:latin typeface="Cambria Math"/>
                                  <a:cs typeface="Times New Roman" pitchFamily="18" charset="0"/>
                                </a:rPr>
                              </m:ctrlPr>
                            </m:mPr>
                            <m:mr>
                              <m:e>
                                <m:sSub>
                                  <m:sSubPr>
                                    <m:ctrlPr>
                                      <a:rPr lang="en-IN" sz="2000" i="1">
                                        <a:latin typeface="Cambria Math"/>
                                        <a:cs typeface="Times New Roman" pitchFamily="18" charset="0"/>
                                      </a:rPr>
                                    </m:ctrlPr>
                                  </m:sSubPr>
                                  <m:e>
                                    <m:r>
                                      <a:rPr lang="en-IN" sz="2000" i="1">
                                        <a:latin typeface="Cambria Math"/>
                                        <a:cs typeface="Times New Roman" pitchFamily="18" charset="0"/>
                                      </a:rPr>
                                      <m:t>h</m:t>
                                    </m:r>
                                  </m:e>
                                  <m:sub>
                                    <m:r>
                                      <a:rPr lang="en-IN" sz="2000" i="1">
                                        <a:latin typeface="Cambria Math"/>
                                        <a:cs typeface="Times New Roman" pitchFamily="18" charset="0"/>
                                      </a:rPr>
                                      <m:t>1</m:t>
                                    </m:r>
                                  </m:sub>
                                </m:sSub>
                              </m:e>
                              <m:e>
                                <m:sSub>
                                  <m:sSubPr>
                                    <m:ctrlPr>
                                      <a:rPr lang="en-IN" sz="2000" i="1">
                                        <a:latin typeface="Cambria Math"/>
                                        <a:cs typeface="Times New Roman" pitchFamily="18" charset="0"/>
                                      </a:rPr>
                                    </m:ctrlPr>
                                  </m:sSubPr>
                                  <m:e>
                                    <m:r>
                                      <a:rPr lang="en-IN" sz="2000" i="1">
                                        <a:latin typeface="Cambria Math"/>
                                        <a:cs typeface="Times New Roman" pitchFamily="18" charset="0"/>
                                      </a:rPr>
                                      <m:t>h</m:t>
                                    </m:r>
                                  </m:e>
                                  <m:sub>
                                    <m:r>
                                      <a:rPr lang="en-IN" sz="2000" i="1">
                                        <a:latin typeface="Cambria Math"/>
                                        <a:cs typeface="Times New Roman" pitchFamily="18" charset="0"/>
                                      </a:rPr>
                                      <m:t>2</m:t>
                                    </m:r>
                                  </m:sub>
                                </m:sSub>
                              </m:e>
                            </m:mr>
                            <m:mr>
                              <m:e>
                                <m:sSubSup>
                                  <m:sSubSupPr>
                                    <m:ctrlPr>
                                      <a:rPr lang="en-IN" sz="2000" i="1">
                                        <a:latin typeface="Cambria Math"/>
                                        <a:cs typeface="Times New Roman" pitchFamily="18" charset="0"/>
                                      </a:rPr>
                                    </m:ctrlPr>
                                  </m:sSubSupPr>
                                  <m:e>
                                    <m:sSub>
                                      <m:sSubPr>
                                        <m:ctrlPr>
                                          <a:rPr lang="en-IN" sz="2000" i="1">
                                            <a:latin typeface="Cambria Math"/>
                                            <a:cs typeface="Times New Roman" pitchFamily="18" charset="0"/>
                                          </a:rPr>
                                        </m:ctrlPr>
                                      </m:sSubPr>
                                      <m:e>
                                        <m:r>
                                          <a:rPr lang="en-IN" sz="2000" i="1">
                                            <a:latin typeface="Cambria Math"/>
                                            <a:cs typeface="Times New Roman" pitchFamily="18" charset="0"/>
                                          </a:rPr>
                                          <m:t>h</m:t>
                                        </m:r>
                                      </m:e>
                                      <m:sub>
                                        <m:r>
                                          <a:rPr lang="en-IN" sz="2000" i="1">
                                            <a:latin typeface="Cambria Math"/>
                                            <a:cs typeface="Times New Roman" pitchFamily="18" charset="0"/>
                                          </a:rPr>
                                          <m:t>2</m:t>
                                        </m:r>
                                      </m:sub>
                                    </m:sSub>
                                  </m:e>
                                  <m:sub/>
                                  <m:sup>
                                    <m:r>
                                      <a:rPr lang="en-IN" sz="2000" i="1">
                                        <a:latin typeface="Cambria Math"/>
                                        <a:ea typeface="Cambria Math"/>
                                        <a:cs typeface="Times New Roman" pitchFamily="18" charset="0"/>
                                      </a:rPr>
                                      <m:t>∗</m:t>
                                    </m:r>
                                  </m:sup>
                                </m:sSubSup>
                              </m:e>
                              <m:e>
                                <m:r>
                                  <a:rPr lang="en-IN" sz="2000" i="1">
                                    <a:latin typeface="Cambria Math"/>
                                    <a:ea typeface="Cambria Math"/>
                                    <a:cs typeface="Times New Roman" pitchFamily="18" charset="0"/>
                                  </a:rPr>
                                  <m:t>−</m:t>
                                </m:r>
                                <m:sSubSup>
                                  <m:sSubSupPr>
                                    <m:ctrlPr>
                                      <a:rPr lang="en-IN" sz="2000" i="1">
                                        <a:latin typeface="Cambria Math"/>
                                        <a:ea typeface="Cambria Math"/>
                                        <a:cs typeface="Times New Roman" pitchFamily="18" charset="0"/>
                                      </a:rPr>
                                    </m:ctrlPr>
                                  </m:sSubSupPr>
                                  <m:e>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h</m:t>
                                        </m:r>
                                      </m:e>
                                      <m:sub>
                                        <m:r>
                                          <a:rPr lang="en-IN" sz="2000" i="1">
                                            <a:latin typeface="Cambria Math"/>
                                            <a:ea typeface="Cambria Math"/>
                                            <a:cs typeface="Times New Roman" pitchFamily="18" charset="0"/>
                                          </a:rPr>
                                          <m:t>1</m:t>
                                        </m:r>
                                      </m:sub>
                                    </m:sSub>
                                  </m:e>
                                  <m:sub/>
                                  <m:sup>
                                    <m:r>
                                      <a:rPr lang="en-IN" sz="2000" i="1">
                                        <a:latin typeface="Cambria Math"/>
                                        <a:ea typeface="Cambria Math"/>
                                        <a:cs typeface="Times New Roman" pitchFamily="18" charset="0"/>
                                      </a:rPr>
                                      <m:t>∗</m:t>
                                    </m:r>
                                  </m:sup>
                                </m:sSubSup>
                              </m:e>
                            </m:mr>
                          </m:m>
                        </m:e>
                      </m:d>
                      <m:r>
                        <a:rPr lang="en-IN" sz="2000" b="0" i="1" smtClean="0">
                          <a:latin typeface="Cambria Math"/>
                          <a:ea typeface="Cambria Math"/>
                          <a:cs typeface="Times New Roman" pitchFamily="18" charset="0"/>
                        </a:rPr>
                        <m:t>−−−15</m:t>
                      </m:r>
                    </m:oMath>
                  </m:oMathPara>
                </a14:m>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7" y="1000124"/>
                <a:ext cx="11614727" cy="5146675"/>
              </a:xfrm>
              <a:blipFill rotWithShape="1">
                <a:blip r:embed="rId3"/>
                <a:stretch>
                  <a:fillRect l="-577" t="-1185" r="-525"/>
                </a:stretch>
              </a:blipFill>
            </p:spPr>
            <p:txBody>
              <a:bodyPr/>
              <a:lstStyle/>
              <a:p>
                <a:r>
                  <a:rPr lang="en-IN">
                    <a:noFill/>
                  </a:rPr>
                  <a:t> </a:t>
                </a:r>
              </a:p>
            </p:txBody>
          </p:sp>
        </mc:Fallback>
      </mc:AlternateContent>
    </p:spTree>
    <p:extLst>
      <p:ext uri="{BB962C8B-B14F-4D97-AF65-F5344CB8AC3E}">
        <p14:creationId xmlns:p14="http://schemas.microsoft.com/office/powerpoint/2010/main" val="1253186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32/58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64391" y="923924"/>
                <a:ext cx="11699133" cy="5210175"/>
              </a:xfrm>
            </p:spPr>
            <p:txBody>
              <a:bodyPr>
                <a:normAutofit/>
              </a:bodyPr>
              <a:lstStyle/>
              <a:p>
                <a:pPr algn="just">
                  <a:buFont typeface="Wingdings" pitchFamily="2" charset="2"/>
                  <a:buChar char="Ø"/>
                </a:pPr>
                <a:r>
                  <a:rPr lang="en-US" sz="2000" dirty="0" smtClean="0">
                    <a:latin typeface="Times New Roman" pitchFamily="18" charset="0"/>
                    <a:cs typeface="Times New Roman" pitchFamily="18" charset="0"/>
                  </a:rPr>
                  <a:t>Moreover, observe a very important property of the </a:t>
                </a:r>
                <a:r>
                  <a:rPr lang="en-US" sz="2000" dirty="0" err="1">
                    <a:latin typeface="Times New Roman" pitchFamily="18" charset="0"/>
                    <a:cs typeface="Times New Roman" pitchFamily="18" charset="0"/>
                  </a:rPr>
                  <a:t>Alamouti</a:t>
                </a:r>
                <a:r>
                  <a:rPr lang="en-US" sz="2000" dirty="0">
                    <a:latin typeface="Times New Roman" pitchFamily="18" charset="0"/>
                    <a:cs typeface="Times New Roman" pitchFamily="18" charset="0"/>
                  </a:rPr>
                  <a:t> channel matrix. Consider the columns </a:t>
                </a:r>
                <a14:m>
                  <m:oMath xmlns:m="http://schemas.openxmlformats.org/officeDocument/2006/math">
                    <m:sSub>
                      <m:sSubPr>
                        <m:ctrlPr>
                          <a:rPr lang="en-US" sz="2000" i="1" smtClean="0">
                            <a:latin typeface="Cambria Math"/>
                            <a:cs typeface="Times New Roman" pitchFamily="18" charset="0"/>
                          </a:rPr>
                        </m:ctrlPr>
                      </m:sSubPr>
                      <m:e>
                        <m:r>
                          <a:rPr lang="en-IN" sz="2000" b="0" i="1" smtClean="0">
                            <a:latin typeface="Cambria Math"/>
                            <a:cs typeface="Times New Roman" pitchFamily="18" charset="0"/>
                          </a:rPr>
                          <m:t>𝐶</m:t>
                        </m:r>
                      </m:e>
                      <m:sub>
                        <m:r>
                          <a:rPr lang="en-IN" sz="2000" b="0" i="1" smtClean="0">
                            <a:latin typeface="Cambria Math"/>
                            <a:cs typeface="Times New Roman" pitchFamily="18" charset="0"/>
                          </a:rPr>
                          <m:t>1</m:t>
                        </m:r>
                      </m:sub>
                    </m:sSub>
                    <m:r>
                      <a:rPr lang="en-IN" sz="2000" b="0" i="1" smtClean="0">
                        <a:latin typeface="Cambria Math"/>
                        <a:cs typeface="Times New Roman" pitchFamily="18" charset="0"/>
                      </a:rPr>
                      <m:t>,</m:t>
                    </m:r>
                    <m:sSub>
                      <m:sSubPr>
                        <m:ctrlPr>
                          <a:rPr lang="en-IN" sz="2000" b="0" i="1" smtClean="0">
                            <a:latin typeface="Cambria Math"/>
                            <a:cs typeface="Times New Roman" pitchFamily="18" charset="0"/>
                          </a:rPr>
                        </m:ctrlPr>
                      </m:sSubPr>
                      <m:e>
                        <m:r>
                          <a:rPr lang="en-IN" sz="2000" b="0" i="1" smtClean="0">
                            <a:latin typeface="Cambria Math"/>
                            <a:cs typeface="Times New Roman" pitchFamily="18" charset="0"/>
                          </a:rPr>
                          <m:t>𝐶</m:t>
                        </m:r>
                      </m:e>
                      <m:sub>
                        <m:r>
                          <a:rPr lang="en-IN" sz="2000" b="0" i="1" smtClean="0">
                            <a:latin typeface="Cambria Math"/>
                            <a:cs typeface="Times New Roman" pitchFamily="18" charset="0"/>
                          </a:rPr>
                          <m:t>2</m:t>
                        </m:r>
                      </m:sub>
                    </m:sSub>
                  </m:oMath>
                </a14:m>
                <a:r>
                  <a:rPr lang="en-US" sz="2000" dirty="0" smtClean="0">
                    <a:latin typeface="Times New Roman" pitchFamily="18" charset="0"/>
                    <a:cs typeface="Times New Roman" pitchFamily="18" charset="0"/>
                  </a:rPr>
                  <a:t>of </a:t>
                </a:r>
                <a:r>
                  <a:rPr lang="en-US" sz="2000" dirty="0">
                    <a:latin typeface="Times New Roman" pitchFamily="18" charset="0"/>
                    <a:cs typeface="Times New Roman" pitchFamily="18" charset="0"/>
                  </a:rPr>
                  <a:t>the channel matrix given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IN" sz="2000" b="0" i="1" smtClean="0">
                              <a:latin typeface="Cambria Math"/>
                              <a:cs typeface="Times New Roman" pitchFamily="18" charset="0"/>
                            </a:rPr>
                            <m:t>𝐶</m:t>
                          </m:r>
                        </m:e>
                        <m:sub>
                          <m:r>
                            <a:rPr lang="en-IN" sz="2000" b="0" i="1" smtClean="0">
                              <a:latin typeface="Cambria Math"/>
                              <a:cs typeface="Times New Roman" pitchFamily="18" charset="0"/>
                            </a:rPr>
                            <m:t>1</m:t>
                          </m:r>
                        </m:sub>
                      </m:sSub>
                      <m:r>
                        <a:rPr lang="en-IN" sz="2000" i="1" smtClean="0">
                          <a:latin typeface="Cambria Math"/>
                          <a:ea typeface="Cambria Math"/>
                          <a:cs typeface="Times New Roman" pitchFamily="18" charset="0"/>
                        </a:rPr>
                        <m:t>=</m:t>
                      </m:r>
                      <m:d>
                        <m:dPr>
                          <m:begChr m:val="["/>
                          <m:endChr m:val="]"/>
                          <m:ctrlPr>
                            <a:rPr lang="en-IN" sz="2000" i="1" smtClean="0">
                              <a:latin typeface="Cambria Math"/>
                              <a:ea typeface="Cambria Math"/>
                              <a:cs typeface="Times New Roman" pitchFamily="18" charset="0"/>
                            </a:rPr>
                          </m:ctrlPr>
                        </m:dPr>
                        <m:e>
                          <m:m>
                            <m:mPr>
                              <m:mcs>
                                <m:mc>
                                  <m:mcPr>
                                    <m:count m:val="1"/>
                                    <m:mcJc m:val="center"/>
                                  </m:mcPr>
                                </m:mc>
                              </m:mcs>
                              <m:ctrlPr>
                                <a:rPr lang="en-IN" sz="2000" i="1" smtClean="0">
                                  <a:latin typeface="Cambria Math"/>
                                  <a:ea typeface="Cambria Math"/>
                                  <a:cs typeface="Times New Roman" pitchFamily="18" charset="0"/>
                                </a:rPr>
                              </m:ctrlPr>
                            </m:mPr>
                            <m:mr>
                              <m:e>
                                <m:sSub>
                                  <m:sSubPr>
                                    <m:ctrlPr>
                                      <a:rPr lang="en-IN" sz="200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h</m:t>
                                    </m:r>
                                  </m:e>
                                  <m:sub>
                                    <m:r>
                                      <a:rPr lang="en-IN" sz="2000" b="0" i="1" smtClean="0">
                                        <a:latin typeface="Cambria Math"/>
                                        <a:ea typeface="Cambria Math"/>
                                        <a:cs typeface="Times New Roman" pitchFamily="18" charset="0"/>
                                      </a:rPr>
                                      <m:t>1</m:t>
                                    </m:r>
                                  </m:sub>
                                </m:sSub>
                              </m:e>
                            </m:mr>
                            <m:mr>
                              <m:e>
                                <m:sSubSup>
                                  <m:sSubSupPr>
                                    <m:ctrlPr>
                                      <a:rPr lang="en-IN" sz="2000" i="1" smtClean="0">
                                        <a:latin typeface="Cambria Math"/>
                                        <a:ea typeface="Cambria Math"/>
                                        <a:cs typeface="Times New Roman" pitchFamily="18" charset="0"/>
                                      </a:rPr>
                                    </m:ctrlPr>
                                  </m:sSubSupPr>
                                  <m:e>
                                    <m:sSub>
                                      <m:sSubPr>
                                        <m:ctrlPr>
                                          <a:rPr lang="en-IN" sz="200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h</m:t>
                                        </m:r>
                                      </m:e>
                                      <m:sub>
                                        <m:r>
                                          <a:rPr lang="en-IN" sz="2000" b="0" i="1" smtClean="0">
                                            <a:latin typeface="Cambria Math"/>
                                            <a:ea typeface="Cambria Math"/>
                                            <a:cs typeface="Times New Roman" pitchFamily="18" charset="0"/>
                                          </a:rPr>
                                          <m:t>2</m:t>
                                        </m:r>
                                      </m:sub>
                                    </m:sSub>
                                  </m:e>
                                  <m:sub/>
                                  <m:sup>
                                    <m:r>
                                      <a:rPr lang="en-IN" sz="2000" i="1" smtClean="0">
                                        <a:latin typeface="Cambria Math"/>
                                        <a:ea typeface="Cambria Math"/>
                                        <a:cs typeface="Times New Roman" pitchFamily="18" charset="0"/>
                                      </a:rPr>
                                      <m:t>∗</m:t>
                                    </m:r>
                                  </m:sup>
                                </m:sSubSup>
                              </m:e>
                            </m:mr>
                          </m:m>
                        </m:e>
                      </m:d>
                      <m:r>
                        <a:rPr lang="en-IN" sz="2000" b="0" i="1" smtClean="0">
                          <a:latin typeface="Cambria Math"/>
                          <a:ea typeface="Cambria Math"/>
                          <a:cs typeface="Times New Roman" pitchFamily="18" charset="0"/>
                        </a:rPr>
                        <m:t> </m:t>
                      </m:r>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𝐶</m:t>
                          </m:r>
                        </m:e>
                        <m:sub>
                          <m:r>
                            <a:rPr lang="en-IN" sz="2000" b="0" i="1" smtClean="0">
                              <a:latin typeface="Cambria Math"/>
                              <a:ea typeface="Cambria Math"/>
                              <a:cs typeface="Times New Roman" pitchFamily="18" charset="0"/>
                            </a:rPr>
                            <m:t>2</m:t>
                          </m:r>
                        </m:sub>
                      </m:sSub>
                      <m:r>
                        <a:rPr lang="en-IN" sz="2000" b="0" i="1" smtClean="0">
                          <a:latin typeface="Cambria Math"/>
                          <a:ea typeface="Cambria Math"/>
                          <a:cs typeface="Times New Roman" pitchFamily="18" charset="0"/>
                        </a:rPr>
                        <m:t>=</m:t>
                      </m:r>
                      <m:d>
                        <m:dPr>
                          <m:begChr m:val="["/>
                          <m:endChr m:val="]"/>
                          <m:ctrlPr>
                            <a:rPr lang="en-IN" sz="2000" b="0" i="1" smtClean="0">
                              <a:latin typeface="Cambria Math"/>
                              <a:ea typeface="Cambria Math"/>
                              <a:cs typeface="Times New Roman" pitchFamily="18" charset="0"/>
                            </a:rPr>
                          </m:ctrlPr>
                        </m:dPr>
                        <m:e>
                          <m:m>
                            <m:mPr>
                              <m:mcs>
                                <m:mc>
                                  <m:mcPr>
                                    <m:count m:val="1"/>
                                    <m:mcJc m:val="center"/>
                                  </m:mcPr>
                                </m:mc>
                              </m:mcs>
                              <m:ctrlPr>
                                <a:rPr lang="en-IN" sz="2000" b="0" i="1" smtClean="0">
                                  <a:latin typeface="Cambria Math"/>
                                  <a:ea typeface="Cambria Math"/>
                                  <a:cs typeface="Times New Roman" pitchFamily="18" charset="0"/>
                                </a:rPr>
                              </m:ctrlPr>
                            </m:mPr>
                            <m:mr>
                              <m:e>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h</m:t>
                                    </m:r>
                                  </m:e>
                                  <m:sub>
                                    <m:r>
                                      <a:rPr lang="en-IN" sz="2000" b="0" i="1" smtClean="0">
                                        <a:latin typeface="Cambria Math"/>
                                        <a:ea typeface="Cambria Math"/>
                                        <a:cs typeface="Times New Roman" pitchFamily="18" charset="0"/>
                                      </a:rPr>
                                      <m:t>2</m:t>
                                    </m:r>
                                  </m:sub>
                                </m:sSub>
                              </m:e>
                            </m:mr>
                            <m:mr>
                              <m:e>
                                <m:r>
                                  <a:rPr lang="en-IN" sz="2000" b="0" i="1" smtClean="0">
                                    <a:latin typeface="Cambria Math"/>
                                    <a:ea typeface="Cambria Math"/>
                                    <a:cs typeface="Times New Roman" pitchFamily="18" charset="0"/>
                                  </a:rPr>
                                  <m:t>−</m:t>
                                </m:r>
                                <m:sSubSup>
                                  <m:sSubSupPr>
                                    <m:ctrlPr>
                                      <a:rPr lang="en-IN" sz="2000" b="0" i="1" smtClean="0">
                                        <a:latin typeface="Cambria Math"/>
                                        <a:ea typeface="Cambria Math"/>
                                        <a:cs typeface="Times New Roman" pitchFamily="18" charset="0"/>
                                      </a:rPr>
                                    </m:ctrlPr>
                                  </m:sSubSupPr>
                                  <m:e>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h</m:t>
                                        </m:r>
                                      </m:e>
                                      <m:sub>
                                        <m:r>
                                          <a:rPr lang="en-IN" sz="2000" b="0" i="1" smtClean="0">
                                            <a:latin typeface="Cambria Math"/>
                                            <a:ea typeface="Cambria Math"/>
                                            <a:cs typeface="Times New Roman" pitchFamily="18" charset="0"/>
                                          </a:rPr>
                                          <m:t>1</m:t>
                                        </m:r>
                                      </m:sub>
                                    </m:sSub>
                                  </m:e>
                                  <m:sub/>
                                  <m:sup>
                                    <m:r>
                                      <a:rPr lang="en-IN" sz="2000" b="0" i="1" smtClean="0">
                                        <a:latin typeface="Cambria Math"/>
                                        <a:ea typeface="Cambria Math"/>
                                        <a:cs typeface="Times New Roman" pitchFamily="18" charset="0"/>
                                      </a:rPr>
                                      <m:t>∗</m:t>
                                    </m:r>
                                  </m:sup>
                                </m:sSubSup>
                              </m:e>
                            </m:mr>
                          </m:m>
                        </m:e>
                      </m:d>
                    </m:oMath>
                  </m:oMathPara>
                </a14:m>
                <a:endParaRPr lang="en-IN" sz="2000"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Then, we have, </a:t>
                </a:r>
                <a14:m>
                  <m:oMath xmlns:m="http://schemas.openxmlformats.org/officeDocument/2006/math">
                    <m:sSubSup>
                      <m:sSubSupPr>
                        <m:ctrlPr>
                          <a:rPr lang="en-US" sz="2000" i="1" smtClean="0">
                            <a:latin typeface="Cambria Math"/>
                            <a:cs typeface="Times New Roman" pitchFamily="18" charset="0"/>
                          </a:rPr>
                        </m:ctrlPr>
                      </m:sSubSupPr>
                      <m:e>
                        <m:sSub>
                          <m:sSubPr>
                            <m:ctrlPr>
                              <a:rPr lang="en-US" sz="2000" i="1" smtClean="0">
                                <a:latin typeface="Cambria Math"/>
                                <a:cs typeface="Times New Roman" pitchFamily="18" charset="0"/>
                              </a:rPr>
                            </m:ctrlPr>
                          </m:sSubPr>
                          <m:e>
                            <m:r>
                              <a:rPr lang="en-IN" sz="2000" b="0" i="1" smtClean="0">
                                <a:latin typeface="Cambria Math"/>
                                <a:cs typeface="Times New Roman" pitchFamily="18" charset="0"/>
                              </a:rPr>
                              <m:t>𝐶</m:t>
                            </m:r>
                          </m:e>
                          <m:sub>
                            <m:r>
                              <a:rPr lang="en-IN" sz="2000" b="0" i="1" smtClean="0">
                                <a:latin typeface="Cambria Math"/>
                                <a:cs typeface="Times New Roman" pitchFamily="18" charset="0"/>
                              </a:rPr>
                              <m:t>1</m:t>
                            </m:r>
                          </m:sub>
                        </m:sSub>
                      </m:e>
                      <m:sub/>
                      <m:sup>
                        <m:r>
                          <a:rPr lang="en-IN" sz="2000" b="0" i="1" smtClean="0">
                            <a:latin typeface="Cambria Math"/>
                            <a:cs typeface="Times New Roman" pitchFamily="18" charset="0"/>
                          </a:rPr>
                          <m:t>𝐻</m:t>
                        </m:r>
                      </m:sup>
                    </m:sSubSup>
                    <m:sSub>
                      <m:sSubPr>
                        <m:ctrlPr>
                          <a:rPr lang="en-US" sz="2000" i="1" smtClean="0">
                            <a:latin typeface="Cambria Math"/>
                            <a:cs typeface="Times New Roman" pitchFamily="18" charset="0"/>
                          </a:rPr>
                        </m:ctrlPr>
                      </m:sSubPr>
                      <m:e>
                        <m:r>
                          <a:rPr lang="en-IN" sz="2000" b="0" i="1" smtClean="0">
                            <a:latin typeface="Cambria Math"/>
                            <a:cs typeface="Times New Roman" pitchFamily="18" charset="0"/>
                          </a:rPr>
                          <m:t>𝐶</m:t>
                        </m:r>
                      </m:e>
                      <m:sub>
                        <m:r>
                          <a:rPr lang="en-IN" sz="2000" b="0" i="1" smtClean="0">
                            <a:latin typeface="Cambria Math"/>
                            <a:cs typeface="Times New Roman" pitchFamily="18" charset="0"/>
                          </a:rPr>
                          <m:t>2 </m:t>
                        </m:r>
                      </m:sub>
                    </m:sSub>
                  </m:oMath>
                </a14:m>
                <a:r>
                  <a:rPr lang="en-US" sz="2000" dirty="0" smtClean="0">
                    <a:latin typeface="Times New Roman" pitchFamily="18" charset="0"/>
                    <a:cs typeface="Times New Roman" pitchFamily="18" charset="0"/>
                  </a:rPr>
                  <a:t>given as</a:t>
                </a:r>
              </a:p>
              <a:p>
                <a:pPr marL="0" indent="0" algn="just">
                  <a:buNone/>
                </a:pPr>
                <a14:m>
                  <m:oMathPara xmlns:m="http://schemas.openxmlformats.org/officeDocument/2006/math">
                    <m:oMathParaPr>
                      <m:jc m:val="centerGroup"/>
                    </m:oMathParaPr>
                    <m:oMath xmlns:m="http://schemas.openxmlformats.org/officeDocument/2006/math">
                      <m:sSubSup>
                        <m:sSubSupPr>
                          <m:ctrlPr>
                            <a:rPr lang="en-US" sz="2000" i="1">
                              <a:latin typeface="Cambria Math"/>
                              <a:cs typeface="Times New Roman" pitchFamily="18" charset="0"/>
                            </a:rPr>
                          </m:ctrlPr>
                        </m:sSubSupPr>
                        <m:e>
                          <m:sSub>
                            <m:sSubPr>
                              <m:ctrlPr>
                                <a:rPr lang="en-US" sz="2000" i="1">
                                  <a:latin typeface="Cambria Math"/>
                                  <a:cs typeface="Times New Roman" pitchFamily="18" charset="0"/>
                                </a:rPr>
                              </m:ctrlPr>
                            </m:sSubPr>
                            <m:e>
                              <m:r>
                                <a:rPr lang="en-IN" sz="2000" i="1">
                                  <a:latin typeface="Cambria Math"/>
                                  <a:cs typeface="Times New Roman" pitchFamily="18" charset="0"/>
                                </a:rPr>
                                <m:t>𝐶</m:t>
                              </m:r>
                            </m:e>
                            <m:sub>
                              <m:r>
                                <a:rPr lang="en-IN" sz="2000" i="1">
                                  <a:latin typeface="Cambria Math"/>
                                  <a:cs typeface="Times New Roman" pitchFamily="18" charset="0"/>
                                </a:rPr>
                                <m:t>1</m:t>
                              </m:r>
                            </m:sub>
                          </m:sSub>
                        </m:e>
                        <m:sub/>
                        <m:sup>
                          <m:r>
                            <a:rPr lang="en-IN" sz="2000" i="1">
                              <a:latin typeface="Cambria Math"/>
                              <a:cs typeface="Times New Roman" pitchFamily="18" charset="0"/>
                            </a:rPr>
                            <m:t>𝐻</m:t>
                          </m:r>
                        </m:sup>
                      </m:sSubSup>
                      <m:sSub>
                        <m:sSubPr>
                          <m:ctrlPr>
                            <a:rPr lang="en-US" sz="2000" i="1">
                              <a:latin typeface="Cambria Math"/>
                              <a:cs typeface="Times New Roman" pitchFamily="18" charset="0"/>
                            </a:rPr>
                          </m:ctrlPr>
                        </m:sSubPr>
                        <m:e>
                          <m:r>
                            <a:rPr lang="en-IN" sz="2000" i="1">
                              <a:latin typeface="Cambria Math"/>
                              <a:cs typeface="Times New Roman" pitchFamily="18" charset="0"/>
                            </a:rPr>
                            <m:t>𝐶</m:t>
                          </m:r>
                        </m:e>
                        <m:sub>
                          <m:r>
                            <a:rPr lang="en-IN" sz="2000" i="1">
                              <a:latin typeface="Cambria Math"/>
                              <a:cs typeface="Times New Roman" pitchFamily="18" charset="0"/>
                            </a:rPr>
                            <m:t>2 </m:t>
                          </m:r>
                        </m:sub>
                      </m:sSub>
                      <m:r>
                        <a:rPr lang="en-IN" sz="2000" i="1" smtClean="0">
                          <a:latin typeface="Cambria Math"/>
                          <a:ea typeface="Cambria Math"/>
                          <a:cs typeface="Times New Roman" pitchFamily="18" charset="0"/>
                        </a:rPr>
                        <m:t>=</m:t>
                      </m:r>
                      <m:d>
                        <m:dPr>
                          <m:begChr m:val="["/>
                          <m:endChr m:val="]"/>
                          <m:ctrlPr>
                            <a:rPr lang="en-IN" sz="2000" i="1" smtClean="0">
                              <a:latin typeface="Cambria Math"/>
                              <a:ea typeface="Cambria Math"/>
                              <a:cs typeface="Times New Roman" pitchFamily="18" charset="0"/>
                            </a:rPr>
                          </m:ctrlPr>
                        </m:dPr>
                        <m:e>
                          <m:m>
                            <m:mPr>
                              <m:mcs>
                                <m:mc>
                                  <m:mcPr>
                                    <m:count m:val="2"/>
                                    <m:mcJc m:val="center"/>
                                  </m:mcPr>
                                </m:mc>
                              </m:mcs>
                              <m:ctrlPr>
                                <a:rPr lang="en-IN" sz="2000" i="1" smtClean="0">
                                  <a:latin typeface="Cambria Math"/>
                                  <a:ea typeface="Cambria Math"/>
                                  <a:cs typeface="Times New Roman" pitchFamily="18" charset="0"/>
                                </a:rPr>
                              </m:ctrlPr>
                            </m:mPr>
                            <m:mr>
                              <m:e>
                                <m:sSubSup>
                                  <m:sSubSupPr>
                                    <m:ctrlPr>
                                      <a:rPr lang="en-IN" sz="2000" i="1" smtClean="0">
                                        <a:latin typeface="Cambria Math"/>
                                        <a:ea typeface="Cambria Math"/>
                                        <a:cs typeface="Times New Roman" pitchFamily="18" charset="0"/>
                                      </a:rPr>
                                    </m:ctrlPr>
                                  </m:sSubSupPr>
                                  <m:e>
                                    <m:sSub>
                                      <m:sSubPr>
                                        <m:ctrlPr>
                                          <a:rPr lang="en-IN" sz="200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h</m:t>
                                        </m:r>
                                      </m:e>
                                      <m:sub>
                                        <m:r>
                                          <a:rPr lang="en-IN" sz="2000" b="0" i="1" smtClean="0">
                                            <a:latin typeface="Cambria Math"/>
                                            <a:ea typeface="Cambria Math"/>
                                            <a:cs typeface="Times New Roman" pitchFamily="18" charset="0"/>
                                          </a:rPr>
                                          <m:t>1</m:t>
                                        </m:r>
                                      </m:sub>
                                    </m:sSub>
                                  </m:e>
                                  <m:sub/>
                                  <m:sup>
                                    <m:r>
                                      <a:rPr lang="en-IN" sz="2000" i="1" smtClean="0">
                                        <a:latin typeface="Cambria Math"/>
                                        <a:ea typeface="Cambria Math"/>
                                        <a:cs typeface="Times New Roman" pitchFamily="18" charset="0"/>
                                      </a:rPr>
                                      <m:t>∗</m:t>
                                    </m:r>
                                  </m:sup>
                                </m:sSubSup>
                              </m:e>
                              <m:e>
                                <m:sSub>
                                  <m:sSubPr>
                                    <m:ctrlPr>
                                      <a:rPr lang="en-IN" sz="200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h</m:t>
                                    </m:r>
                                  </m:e>
                                  <m:sub>
                                    <m:r>
                                      <a:rPr lang="en-IN" sz="2000" b="0" i="1" smtClean="0">
                                        <a:latin typeface="Cambria Math"/>
                                        <a:ea typeface="Cambria Math"/>
                                        <a:cs typeface="Times New Roman" pitchFamily="18" charset="0"/>
                                      </a:rPr>
                                      <m:t>2</m:t>
                                    </m:r>
                                  </m:sub>
                                </m:sSub>
                              </m:e>
                            </m:mr>
                          </m:m>
                        </m:e>
                      </m:d>
                      <m:d>
                        <m:dPr>
                          <m:begChr m:val="["/>
                          <m:endChr m:val="]"/>
                          <m:ctrlPr>
                            <a:rPr lang="en-IN" sz="2000" i="1" smtClean="0">
                              <a:latin typeface="Cambria Math"/>
                              <a:ea typeface="Cambria Math"/>
                              <a:cs typeface="Times New Roman" pitchFamily="18" charset="0"/>
                            </a:rPr>
                          </m:ctrlPr>
                        </m:dPr>
                        <m:e>
                          <m:m>
                            <m:mPr>
                              <m:mcs>
                                <m:mc>
                                  <m:mcPr>
                                    <m:count m:val="1"/>
                                    <m:mcJc m:val="center"/>
                                  </m:mcPr>
                                </m:mc>
                              </m:mcs>
                              <m:ctrlPr>
                                <a:rPr lang="en-IN" sz="2000" i="1" smtClean="0">
                                  <a:latin typeface="Cambria Math"/>
                                  <a:ea typeface="Cambria Math"/>
                                  <a:cs typeface="Times New Roman" pitchFamily="18" charset="0"/>
                                </a:rPr>
                              </m:ctrlPr>
                            </m:mPr>
                            <m:mr>
                              <m:e>
                                <m:sSub>
                                  <m:sSubPr>
                                    <m:ctrlPr>
                                      <a:rPr lang="en-IN" sz="200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h</m:t>
                                    </m:r>
                                  </m:e>
                                  <m:sub>
                                    <m:r>
                                      <a:rPr lang="en-IN" sz="2000" b="0" i="1" smtClean="0">
                                        <a:latin typeface="Cambria Math"/>
                                        <a:ea typeface="Cambria Math"/>
                                        <a:cs typeface="Times New Roman" pitchFamily="18" charset="0"/>
                                      </a:rPr>
                                      <m:t>2</m:t>
                                    </m:r>
                                  </m:sub>
                                </m:sSub>
                              </m:e>
                            </m:mr>
                            <m:mr>
                              <m:e>
                                <m:r>
                                  <a:rPr lang="en-IN" sz="2000" i="1" smtClean="0">
                                    <a:latin typeface="Cambria Math"/>
                                    <a:ea typeface="Cambria Math"/>
                                    <a:cs typeface="Times New Roman" pitchFamily="18" charset="0"/>
                                  </a:rPr>
                                  <m:t>−</m:t>
                                </m:r>
                                <m:sSubSup>
                                  <m:sSubSupPr>
                                    <m:ctrlPr>
                                      <a:rPr lang="en-IN" sz="2000" i="1" smtClean="0">
                                        <a:latin typeface="Cambria Math"/>
                                        <a:ea typeface="Cambria Math"/>
                                        <a:cs typeface="Times New Roman" pitchFamily="18" charset="0"/>
                                      </a:rPr>
                                    </m:ctrlPr>
                                  </m:sSubSupPr>
                                  <m:e>
                                    <m:sSub>
                                      <m:sSubPr>
                                        <m:ctrlPr>
                                          <a:rPr lang="en-IN" sz="200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h</m:t>
                                        </m:r>
                                      </m:e>
                                      <m:sub>
                                        <m:r>
                                          <a:rPr lang="en-IN" sz="2000" b="0" i="1" smtClean="0">
                                            <a:latin typeface="Cambria Math"/>
                                            <a:ea typeface="Cambria Math"/>
                                            <a:cs typeface="Times New Roman" pitchFamily="18" charset="0"/>
                                          </a:rPr>
                                          <m:t>1</m:t>
                                        </m:r>
                                      </m:sub>
                                    </m:sSub>
                                  </m:e>
                                  <m:sub/>
                                  <m:sup>
                                    <m:r>
                                      <a:rPr lang="en-IN" sz="2000" i="1" smtClean="0">
                                        <a:latin typeface="Cambria Math"/>
                                        <a:ea typeface="Cambria Math"/>
                                        <a:cs typeface="Times New Roman" pitchFamily="18" charset="0"/>
                                      </a:rPr>
                                      <m:t>∗</m:t>
                                    </m:r>
                                  </m:sup>
                                </m:sSubSup>
                              </m:e>
                            </m:mr>
                          </m:m>
                        </m:e>
                      </m:d>
                      <m:r>
                        <a:rPr lang="en-IN" sz="2000" b="0" i="1" smtClean="0">
                          <a:latin typeface="Cambria Math"/>
                          <a:ea typeface="Cambria Math"/>
                          <a:cs typeface="Times New Roman" pitchFamily="18" charset="0"/>
                        </a:rPr>
                        <m:t>=0</m:t>
                      </m:r>
                    </m:oMath>
                  </m:oMathPara>
                </a14:m>
                <a:endParaRPr lang="en-IN" sz="2000"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Consider now </a:t>
                </a:r>
                <a:r>
                  <a:rPr lang="en-US" sz="2000" dirty="0" smtClean="0">
                    <a:latin typeface="Times New Roman" pitchFamily="18" charset="0"/>
                    <a:cs typeface="Times New Roman" pitchFamily="18" charset="0"/>
                  </a:rPr>
                  <a:t>beam-forming </a:t>
                </a:r>
                <a:r>
                  <a:rPr lang="en-US" sz="2000" dirty="0">
                    <a:latin typeface="Times New Roman" pitchFamily="18" charset="0"/>
                    <a:cs typeface="Times New Roman" pitchFamily="18" charset="0"/>
                  </a:rPr>
                  <a:t>using the vector </a:t>
                </a:r>
                <a14:m>
                  <m:oMath xmlns:m="http://schemas.openxmlformats.org/officeDocument/2006/math">
                    <m:sSub>
                      <m:sSubPr>
                        <m:ctrlPr>
                          <a:rPr lang="en-US" sz="2000" i="1" smtClean="0">
                            <a:latin typeface="Cambria Math"/>
                            <a:cs typeface="Times New Roman" pitchFamily="18" charset="0"/>
                          </a:rPr>
                        </m:ctrlPr>
                      </m:sSubPr>
                      <m:e>
                        <m:r>
                          <a:rPr lang="en-IN" sz="2000" b="0" i="1" smtClean="0">
                            <a:latin typeface="Cambria Math"/>
                            <a:cs typeface="Times New Roman" pitchFamily="18" charset="0"/>
                          </a:rPr>
                          <m:t>𝑤</m:t>
                        </m:r>
                      </m:e>
                      <m:sub>
                        <m:r>
                          <a:rPr lang="en-IN" sz="2000" b="0" i="1" smtClean="0">
                            <a:latin typeface="Cambria Math"/>
                            <a:cs typeface="Times New Roman" pitchFamily="18" charset="0"/>
                          </a:rPr>
                          <m:t>1</m:t>
                        </m:r>
                      </m:sub>
                    </m:sSub>
                  </m:oMath>
                </a14:m>
                <a:r>
                  <a:rPr lang="en-US" sz="2000" dirty="0" smtClean="0">
                    <a:latin typeface="Times New Roman" pitchFamily="18" charset="0"/>
                    <a:cs typeface="Times New Roman" pitchFamily="18" charset="0"/>
                  </a:rPr>
                  <a:t>defined </a:t>
                </a:r>
                <a:r>
                  <a:rPr lang="en-US" sz="2000" dirty="0">
                    <a:latin typeface="Times New Roman" pitchFamily="18" charset="0"/>
                    <a:cs typeface="Times New Roman" pitchFamily="18" charset="0"/>
                  </a:rPr>
                  <a:t>in terms of </a:t>
                </a:r>
                <a14:m>
                  <m:oMath xmlns:m="http://schemas.openxmlformats.org/officeDocument/2006/math">
                    <m:sSub>
                      <m:sSubPr>
                        <m:ctrlPr>
                          <a:rPr lang="en-US" sz="2000" i="1" smtClean="0">
                            <a:latin typeface="Cambria Math"/>
                            <a:cs typeface="Times New Roman" pitchFamily="18" charset="0"/>
                          </a:rPr>
                        </m:ctrlPr>
                      </m:sSubPr>
                      <m:e>
                        <m:r>
                          <a:rPr lang="en-IN" sz="2000" b="0" i="1" smtClean="0">
                            <a:latin typeface="Cambria Math"/>
                            <a:cs typeface="Times New Roman" pitchFamily="18" charset="0"/>
                          </a:rPr>
                          <m:t>𝐶</m:t>
                        </m:r>
                      </m:e>
                      <m:sub>
                        <m:r>
                          <a:rPr lang="en-IN" sz="2000" b="0" i="1" smtClean="0">
                            <a:latin typeface="Cambria Math"/>
                            <a:cs typeface="Times New Roman" pitchFamily="18" charset="0"/>
                          </a:rPr>
                          <m:t>1</m:t>
                        </m:r>
                      </m:sub>
                    </m:sSub>
                    <m:r>
                      <a:rPr lang="en-IN"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sSub>
                        <m:sSubPr>
                          <m:ctrlPr>
                            <a:rPr lang="en-US" sz="2000" i="1">
                              <a:latin typeface="Cambria Math"/>
                              <a:cs typeface="Times New Roman" pitchFamily="18" charset="0"/>
                            </a:rPr>
                          </m:ctrlPr>
                        </m:sSubPr>
                        <m:e>
                          <m:r>
                            <a:rPr lang="en-IN" sz="2000" i="1">
                              <a:latin typeface="Cambria Math"/>
                              <a:cs typeface="Times New Roman" pitchFamily="18" charset="0"/>
                            </a:rPr>
                            <m:t>𝑤</m:t>
                          </m:r>
                        </m:e>
                        <m:sub>
                          <m:r>
                            <a:rPr lang="en-IN" sz="2000" i="1">
                              <a:latin typeface="Cambria Math"/>
                              <a:cs typeface="Times New Roman" pitchFamily="18" charset="0"/>
                            </a:rPr>
                            <m:t>1</m:t>
                          </m:r>
                        </m:sub>
                      </m:sSub>
                      <m:r>
                        <a:rPr lang="en-IN" sz="2000" b="0" i="1" smtClean="0">
                          <a:latin typeface="Cambria Math"/>
                          <a:cs typeface="Times New Roman" pitchFamily="18" charset="0"/>
                        </a:rPr>
                        <m:t>=</m:t>
                      </m:r>
                      <m:f>
                        <m:fPr>
                          <m:ctrlPr>
                            <a:rPr lang="en-IN" sz="2000" b="0" i="1" smtClean="0">
                              <a:latin typeface="Cambria Math"/>
                              <a:cs typeface="Times New Roman" pitchFamily="18" charset="0"/>
                            </a:rPr>
                          </m:ctrlPr>
                        </m:fPr>
                        <m:num>
                          <m:r>
                            <a:rPr lang="en-IN" sz="2000" b="0" i="1" smtClean="0">
                              <a:latin typeface="Cambria Math"/>
                              <a:cs typeface="Times New Roman" pitchFamily="18" charset="0"/>
                            </a:rPr>
                            <m:t>1</m:t>
                          </m:r>
                        </m:num>
                        <m:den>
                          <m:d>
                            <m:dPr>
                              <m:begChr m:val="‖"/>
                              <m:endChr m:val="‖"/>
                              <m:ctrlPr>
                                <a:rPr lang="en-IN" sz="2000" b="0" i="1" smtClean="0">
                                  <a:latin typeface="Cambria Math"/>
                                  <a:cs typeface="Times New Roman" pitchFamily="18" charset="0"/>
                                </a:rPr>
                              </m:ctrlPr>
                            </m:dPr>
                            <m:e>
                              <m:sSub>
                                <m:sSubPr>
                                  <m:ctrlPr>
                                    <a:rPr lang="en-US" sz="2000" i="1">
                                      <a:latin typeface="Cambria Math"/>
                                      <a:cs typeface="Times New Roman" pitchFamily="18" charset="0"/>
                                    </a:rPr>
                                  </m:ctrlPr>
                                </m:sSubPr>
                                <m:e>
                                  <m:r>
                                    <a:rPr lang="en-IN" sz="2000" i="1">
                                      <a:latin typeface="Cambria Math"/>
                                      <a:cs typeface="Times New Roman" pitchFamily="18" charset="0"/>
                                    </a:rPr>
                                    <m:t>𝐶</m:t>
                                  </m:r>
                                </m:e>
                                <m:sub>
                                  <m:r>
                                    <a:rPr lang="en-IN" sz="2000" i="1">
                                      <a:latin typeface="Cambria Math"/>
                                      <a:cs typeface="Times New Roman" pitchFamily="18" charset="0"/>
                                    </a:rPr>
                                    <m:t>1</m:t>
                                  </m:r>
                                </m:sub>
                              </m:sSub>
                            </m:e>
                          </m:d>
                        </m:den>
                      </m:f>
                      <m:d>
                        <m:dPr>
                          <m:begChr m:val="["/>
                          <m:endChr m:val="]"/>
                          <m:ctrlPr>
                            <a:rPr lang="en-IN" sz="2000" b="0" i="1" smtClean="0">
                              <a:latin typeface="Cambria Math"/>
                              <a:cs typeface="Times New Roman" pitchFamily="18" charset="0"/>
                            </a:rPr>
                          </m:ctrlPr>
                        </m:dPr>
                        <m:e>
                          <m:m>
                            <m:mPr>
                              <m:mcs>
                                <m:mc>
                                  <m:mcPr>
                                    <m:count m:val="1"/>
                                    <m:mcJc m:val="center"/>
                                  </m:mcPr>
                                </m:mc>
                              </m:mcs>
                              <m:ctrlPr>
                                <a:rPr lang="en-IN" sz="2000" i="1">
                                  <a:latin typeface="Cambria Math"/>
                                  <a:ea typeface="Cambria Math"/>
                                  <a:cs typeface="Times New Roman" pitchFamily="18" charset="0"/>
                                </a:rPr>
                              </m:ctrlPr>
                            </m:mPr>
                            <m:mr>
                              <m:e>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h</m:t>
                                    </m:r>
                                  </m:e>
                                  <m:sub>
                                    <m:r>
                                      <a:rPr lang="en-IN" sz="2000" i="1">
                                        <a:latin typeface="Cambria Math"/>
                                        <a:ea typeface="Cambria Math"/>
                                        <a:cs typeface="Times New Roman" pitchFamily="18" charset="0"/>
                                      </a:rPr>
                                      <m:t>1</m:t>
                                    </m:r>
                                  </m:sub>
                                </m:sSub>
                              </m:e>
                            </m:mr>
                            <m:mr>
                              <m:e>
                                <m:sSubSup>
                                  <m:sSubSupPr>
                                    <m:ctrlPr>
                                      <a:rPr lang="en-IN" sz="2000" i="1">
                                        <a:latin typeface="Cambria Math"/>
                                        <a:ea typeface="Cambria Math"/>
                                        <a:cs typeface="Times New Roman" pitchFamily="18" charset="0"/>
                                      </a:rPr>
                                    </m:ctrlPr>
                                  </m:sSubSupPr>
                                  <m:e>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h</m:t>
                                        </m:r>
                                      </m:e>
                                      <m:sub>
                                        <m:r>
                                          <a:rPr lang="en-IN" sz="2000" i="1">
                                            <a:latin typeface="Cambria Math"/>
                                            <a:ea typeface="Cambria Math"/>
                                            <a:cs typeface="Times New Roman" pitchFamily="18" charset="0"/>
                                          </a:rPr>
                                          <m:t>2</m:t>
                                        </m:r>
                                      </m:sub>
                                    </m:sSub>
                                  </m:e>
                                  <m:sub/>
                                  <m:sup>
                                    <m:r>
                                      <a:rPr lang="en-IN" sz="2000" i="1">
                                        <a:latin typeface="Cambria Math"/>
                                        <a:ea typeface="Cambria Math"/>
                                        <a:cs typeface="Times New Roman" pitchFamily="18" charset="0"/>
                                      </a:rPr>
                                      <m:t>∗</m:t>
                                    </m:r>
                                  </m:sup>
                                </m:sSubSup>
                              </m:e>
                            </m:mr>
                          </m:m>
                        </m:e>
                      </m:d>
                      <m:r>
                        <a:rPr lang="en-IN" sz="2000" b="0" i="1" smtClean="0">
                          <a:latin typeface="Cambria Math"/>
                          <a:cs typeface="Times New Roman" pitchFamily="18" charset="0"/>
                        </a:rPr>
                        <m:t>=</m:t>
                      </m:r>
                      <m:f>
                        <m:fPr>
                          <m:ctrlPr>
                            <a:rPr lang="en-IN" sz="2000" i="1">
                              <a:latin typeface="Cambria Math"/>
                              <a:cs typeface="Times New Roman" pitchFamily="18" charset="0"/>
                            </a:rPr>
                          </m:ctrlPr>
                        </m:fPr>
                        <m:num>
                          <m:r>
                            <a:rPr lang="en-IN" sz="2000" i="1">
                              <a:latin typeface="Cambria Math"/>
                              <a:cs typeface="Times New Roman" pitchFamily="18" charset="0"/>
                            </a:rPr>
                            <m:t>1</m:t>
                          </m:r>
                        </m:num>
                        <m:den>
                          <m:r>
                            <a:rPr lang="en-IN" sz="2000" b="0" i="1" smtClean="0">
                              <a:latin typeface="Cambria Math"/>
                              <a:cs typeface="Times New Roman" pitchFamily="18" charset="0"/>
                            </a:rPr>
                            <m:t>h</m:t>
                          </m:r>
                        </m:den>
                      </m:f>
                      <m:d>
                        <m:dPr>
                          <m:begChr m:val="["/>
                          <m:endChr m:val="]"/>
                          <m:ctrlPr>
                            <a:rPr lang="en-IN" sz="2000" i="1">
                              <a:latin typeface="Cambria Math"/>
                              <a:cs typeface="Times New Roman" pitchFamily="18" charset="0"/>
                            </a:rPr>
                          </m:ctrlPr>
                        </m:dPr>
                        <m:e>
                          <m:m>
                            <m:mPr>
                              <m:mcs>
                                <m:mc>
                                  <m:mcPr>
                                    <m:count m:val="1"/>
                                    <m:mcJc m:val="center"/>
                                  </m:mcPr>
                                </m:mc>
                              </m:mcs>
                              <m:ctrlPr>
                                <a:rPr lang="en-IN" sz="2000" i="1">
                                  <a:latin typeface="Cambria Math"/>
                                  <a:ea typeface="Cambria Math"/>
                                  <a:cs typeface="Times New Roman" pitchFamily="18" charset="0"/>
                                </a:rPr>
                              </m:ctrlPr>
                            </m:mPr>
                            <m:mr>
                              <m:e>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h</m:t>
                                    </m:r>
                                  </m:e>
                                  <m:sub>
                                    <m:r>
                                      <a:rPr lang="en-IN" sz="2000" i="1">
                                        <a:latin typeface="Cambria Math"/>
                                        <a:ea typeface="Cambria Math"/>
                                        <a:cs typeface="Times New Roman" pitchFamily="18" charset="0"/>
                                      </a:rPr>
                                      <m:t>1</m:t>
                                    </m:r>
                                  </m:sub>
                                </m:sSub>
                              </m:e>
                            </m:mr>
                            <m:mr>
                              <m:e>
                                <m:sSubSup>
                                  <m:sSubSupPr>
                                    <m:ctrlPr>
                                      <a:rPr lang="en-IN" sz="2000" i="1">
                                        <a:latin typeface="Cambria Math"/>
                                        <a:ea typeface="Cambria Math"/>
                                        <a:cs typeface="Times New Roman" pitchFamily="18" charset="0"/>
                                      </a:rPr>
                                    </m:ctrlPr>
                                  </m:sSubSupPr>
                                  <m:e>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h</m:t>
                                        </m:r>
                                      </m:e>
                                      <m:sub>
                                        <m:r>
                                          <a:rPr lang="en-IN" sz="2000" i="1">
                                            <a:latin typeface="Cambria Math"/>
                                            <a:ea typeface="Cambria Math"/>
                                            <a:cs typeface="Times New Roman" pitchFamily="18" charset="0"/>
                                          </a:rPr>
                                          <m:t>2</m:t>
                                        </m:r>
                                      </m:sub>
                                    </m:sSub>
                                  </m:e>
                                  <m:sub/>
                                  <m:sup>
                                    <m:r>
                                      <a:rPr lang="en-IN" sz="2000" i="1">
                                        <a:latin typeface="Cambria Math"/>
                                        <a:ea typeface="Cambria Math"/>
                                        <a:cs typeface="Times New Roman" pitchFamily="18" charset="0"/>
                                      </a:rPr>
                                      <m:t>∗</m:t>
                                    </m:r>
                                  </m:sup>
                                </m:sSubSup>
                              </m:e>
                            </m:mr>
                          </m:m>
                        </m:e>
                      </m:d>
                    </m:oMath>
                  </m:oMathPara>
                </a14:m>
                <a:endParaRPr lang="en-IN" sz="2000"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One can now employ this as a receive </a:t>
                </a:r>
                <a:r>
                  <a:rPr lang="en-US" sz="2000" dirty="0" smtClean="0">
                    <a:latin typeface="Times New Roman" pitchFamily="18" charset="0"/>
                    <a:cs typeface="Times New Roman" pitchFamily="18" charset="0"/>
                  </a:rPr>
                  <a:t>beam former </a:t>
                </a:r>
                <a:r>
                  <a:rPr lang="en-US" sz="2000" dirty="0">
                    <a:latin typeface="Times New Roman" pitchFamily="18" charset="0"/>
                    <a:cs typeface="Times New Roman" pitchFamily="18" charset="0"/>
                  </a:rPr>
                  <a:t>to derive the processed symbol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sSubSup>
                        <m:sSubSupPr>
                          <m:ctrlPr>
                            <a:rPr lang="en-IN" sz="2000" i="1" smtClean="0">
                              <a:latin typeface="Cambria Math"/>
                              <a:cs typeface="Times New Roman" pitchFamily="18" charset="0"/>
                            </a:rPr>
                          </m:ctrlPr>
                        </m:sSubSupPr>
                        <m:e>
                          <m:sSub>
                            <m:sSubPr>
                              <m:ctrlPr>
                                <a:rPr lang="en-IN" sz="2000" i="1" smtClean="0">
                                  <a:latin typeface="Cambria Math"/>
                                  <a:cs typeface="Times New Roman" pitchFamily="18" charset="0"/>
                                </a:rPr>
                              </m:ctrlPr>
                            </m:sSubPr>
                            <m:e>
                              <m:r>
                                <a:rPr lang="en-IN" sz="2000" b="0" i="1" smtClean="0">
                                  <a:latin typeface="Cambria Math"/>
                                  <a:cs typeface="Times New Roman" pitchFamily="18" charset="0"/>
                                </a:rPr>
                                <m:t>𝑤</m:t>
                              </m:r>
                            </m:e>
                            <m:sub>
                              <m:r>
                                <a:rPr lang="en-IN" sz="2000" b="0" i="1" smtClean="0">
                                  <a:latin typeface="Cambria Math"/>
                                  <a:cs typeface="Times New Roman" pitchFamily="18" charset="0"/>
                                </a:rPr>
                                <m:t>1</m:t>
                              </m:r>
                            </m:sub>
                          </m:sSub>
                        </m:e>
                        <m:sub/>
                        <m:sup>
                          <m:r>
                            <a:rPr lang="en-IN" sz="2000" b="0" i="1" smtClean="0">
                              <a:latin typeface="Cambria Math"/>
                              <a:cs typeface="Times New Roman" pitchFamily="18" charset="0"/>
                            </a:rPr>
                            <m:t>𝐻</m:t>
                          </m:r>
                        </m:sup>
                      </m:sSubSup>
                      <m:r>
                        <a:rPr lang="en-IN" sz="2000" b="0" i="1" smtClean="0">
                          <a:latin typeface="Cambria Math"/>
                          <a:cs typeface="Times New Roman" pitchFamily="18" charset="0"/>
                        </a:rPr>
                        <m:t>𝑦</m:t>
                      </m:r>
                      <m:r>
                        <a:rPr lang="en-IN" sz="2000" b="0" i="1" smtClean="0">
                          <a:latin typeface="Cambria Math"/>
                          <a:cs typeface="Times New Roman" pitchFamily="18" charset="0"/>
                        </a:rPr>
                        <m:t>=</m:t>
                      </m:r>
                      <m:d>
                        <m:dPr>
                          <m:begChr m:val="["/>
                          <m:endChr m:val="]"/>
                          <m:ctrlPr>
                            <a:rPr lang="en-IN" sz="2000" b="0" i="1" smtClean="0">
                              <a:latin typeface="Cambria Math"/>
                              <a:cs typeface="Times New Roman" pitchFamily="18" charset="0"/>
                            </a:rPr>
                          </m:ctrlPr>
                        </m:dPr>
                        <m:e>
                          <m:m>
                            <m:mPr>
                              <m:mcs>
                                <m:mc>
                                  <m:mcPr>
                                    <m:count m:val="2"/>
                                    <m:mcJc m:val="center"/>
                                  </m:mcPr>
                                </m:mc>
                              </m:mcs>
                              <m:ctrlPr>
                                <a:rPr lang="en-IN" sz="2000" b="0" i="1" smtClean="0">
                                  <a:latin typeface="Cambria Math"/>
                                  <a:cs typeface="Times New Roman" pitchFamily="18" charset="0"/>
                                </a:rPr>
                              </m:ctrlPr>
                            </m:mPr>
                            <m:mr>
                              <m:e>
                                <m:f>
                                  <m:fPr>
                                    <m:ctrlPr>
                                      <a:rPr lang="en-IN" sz="2000" b="0" i="1" smtClean="0">
                                        <a:latin typeface="Cambria Math"/>
                                        <a:cs typeface="Times New Roman" pitchFamily="18" charset="0"/>
                                      </a:rPr>
                                    </m:ctrlPr>
                                  </m:fPr>
                                  <m:num>
                                    <m:sSubSup>
                                      <m:sSubSupPr>
                                        <m:ctrlPr>
                                          <a:rPr lang="en-IN" sz="2000" b="0" i="1" smtClean="0">
                                            <a:latin typeface="Cambria Math"/>
                                            <a:cs typeface="Times New Roman" pitchFamily="18" charset="0"/>
                                          </a:rPr>
                                        </m:ctrlPr>
                                      </m:sSubSupPr>
                                      <m:e>
                                        <m:sSub>
                                          <m:sSubPr>
                                            <m:ctrlPr>
                                              <a:rPr lang="en-IN" sz="2000" b="0" i="1" smtClean="0">
                                                <a:latin typeface="Cambria Math"/>
                                                <a:cs typeface="Times New Roman" pitchFamily="18" charset="0"/>
                                              </a:rPr>
                                            </m:ctrlPr>
                                          </m:sSubPr>
                                          <m:e>
                                            <m:r>
                                              <a:rPr lang="en-IN" sz="2000" b="0" i="1" smtClean="0">
                                                <a:latin typeface="Cambria Math"/>
                                                <a:cs typeface="Times New Roman" pitchFamily="18" charset="0"/>
                                              </a:rPr>
                                              <m:t>h</m:t>
                                            </m:r>
                                          </m:e>
                                          <m:sub>
                                            <m:r>
                                              <a:rPr lang="en-IN" sz="2000" b="0" i="1" smtClean="0">
                                                <a:latin typeface="Cambria Math"/>
                                                <a:cs typeface="Times New Roman" pitchFamily="18" charset="0"/>
                                              </a:rPr>
                                              <m:t>1</m:t>
                                            </m:r>
                                          </m:sub>
                                        </m:sSub>
                                      </m:e>
                                      <m:sub/>
                                      <m:sup>
                                        <m:r>
                                          <a:rPr lang="en-IN" sz="2000" b="0" i="1" smtClean="0">
                                            <a:latin typeface="Cambria Math"/>
                                            <a:ea typeface="Cambria Math"/>
                                            <a:cs typeface="Times New Roman" pitchFamily="18" charset="0"/>
                                          </a:rPr>
                                          <m:t>∗</m:t>
                                        </m:r>
                                      </m:sup>
                                    </m:sSubSup>
                                  </m:num>
                                  <m:den>
                                    <m:d>
                                      <m:dPr>
                                        <m:begChr m:val="‖"/>
                                        <m:endChr m:val="‖"/>
                                        <m:ctrlPr>
                                          <a:rPr lang="en-IN" sz="2000" b="0" i="1" smtClean="0">
                                            <a:latin typeface="Cambria Math"/>
                                            <a:cs typeface="Times New Roman" pitchFamily="18" charset="0"/>
                                          </a:rPr>
                                        </m:ctrlPr>
                                      </m:dPr>
                                      <m:e>
                                        <m:r>
                                          <a:rPr lang="en-IN" sz="2000" b="0" i="1" smtClean="0">
                                            <a:latin typeface="Cambria Math"/>
                                            <a:cs typeface="Times New Roman" pitchFamily="18" charset="0"/>
                                          </a:rPr>
                                          <m:t>h</m:t>
                                        </m:r>
                                      </m:e>
                                    </m:d>
                                  </m:den>
                                </m:f>
                              </m:e>
                              <m:e>
                                <m:f>
                                  <m:fPr>
                                    <m:ctrlPr>
                                      <a:rPr lang="en-IN" sz="2000" b="0" i="1" smtClean="0">
                                        <a:latin typeface="Cambria Math"/>
                                        <a:cs typeface="Times New Roman" pitchFamily="18" charset="0"/>
                                      </a:rPr>
                                    </m:ctrlPr>
                                  </m:fPr>
                                  <m:num>
                                    <m:sSub>
                                      <m:sSubPr>
                                        <m:ctrlPr>
                                          <a:rPr lang="en-IN" sz="2000" b="0" i="1" smtClean="0">
                                            <a:latin typeface="Cambria Math"/>
                                            <a:cs typeface="Times New Roman" pitchFamily="18" charset="0"/>
                                          </a:rPr>
                                        </m:ctrlPr>
                                      </m:sSubPr>
                                      <m:e>
                                        <m:r>
                                          <a:rPr lang="en-IN" sz="2000" b="0" i="1" smtClean="0">
                                            <a:latin typeface="Cambria Math"/>
                                            <a:cs typeface="Times New Roman" pitchFamily="18" charset="0"/>
                                          </a:rPr>
                                          <m:t>h</m:t>
                                        </m:r>
                                      </m:e>
                                      <m:sub>
                                        <m:r>
                                          <a:rPr lang="en-IN" sz="2000" b="0" i="1" smtClean="0">
                                            <a:latin typeface="Cambria Math"/>
                                            <a:cs typeface="Times New Roman" pitchFamily="18" charset="0"/>
                                          </a:rPr>
                                          <m:t>2</m:t>
                                        </m:r>
                                      </m:sub>
                                    </m:sSub>
                                  </m:num>
                                  <m:den>
                                    <m:d>
                                      <m:dPr>
                                        <m:begChr m:val="‖"/>
                                        <m:endChr m:val="‖"/>
                                        <m:ctrlPr>
                                          <a:rPr lang="en-IN" sz="2000" b="0" i="1" smtClean="0">
                                            <a:latin typeface="Cambria Math"/>
                                            <a:cs typeface="Times New Roman" pitchFamily="18" charset="0"/>
                                          </a:rPr>
                                        </m:ctrlPr>
                                      </m:dPr>
                                      <m:e>
                                        <m:r>
                                          <a:rPr lang="en-IN" sz="2000" b="0" i="1" smtClean="0">
                                            <a:latin typeface="Cambria Math"/>
                                            <a:cs typeface="Times New Roman" pitchFamily="18" charset="0"/>
                                          </a:rPr>
                                          <m:t>h</m:t>
                                        </m:r>
                                      </m:e>
                                    </m:d>
                                  </m:den>
                                </m:f>
                              </m:e>
                            </m:mr>
                          </m:m>
                        </m:e>
                      </m:d>
                      <m:d>
                        <m:dPr>
                          <m:begChr m:val="["/>
                          <m:endChr m:val="]"/>
                          <m:ctrlPr>
                            <a:rPr lang="en-IN" sz="2000" i="1">
                              <a:latin typeface="Cambria Math"/>
                              <a:cs typeface="Times New Roman" pitchFamily="18" charset="0"/>
                            </a:rPr>
                          </m:ctrlPr>
                        </m:dPr>
                        <m:e>
                          <m:m>
                            <m:mPr>
                              <m:mcs>
                                <m:mc>
                                  <m:mcPr>
                                    <m:count m:val="2"/>
                                    <m:mcJc m:val="center"/>
                                  </m:mcPr>
                                </m:mc>
                              </m:mcs>
                              <m:ctrlPr>
                                <a:rPr lang="en-IN" sz="2000" i="1">
                                  <a:latin typeface="Cambria Math"/>
                                  <a:cs typeface="Times New Roman" pitchFamily="18" charset="0"/>
                                </a:rPr>
                              </m:ctrlPr>
                            </m:mPr>
                            <m:mr>
                              <m:e>
                                <m:sSub>
                                  <m:sSubPr>
                                    <m:ctrlPr>
                                      <a:rPr lang="en-IN" sz="2000" i="1">
                                        <a:latin typeface="Cambria Math"/>
                                        <a:cs typeface="Times New Roman" pitchFamily="18" charset="0"/>
                                      </a:rPr>
                                    </m:ctrlPr>
                                  </m:sSubPr>
                                  <m:e>
                                    <m:r>
                                      <a:rPr lang="en-IN" sz="2000" i="1">
                                        <a:latin typeface="Cambria Math"/>
                                        <a:cs typeface="Times New Roman" pitchFamily="18" charset="0"/>
                                      </a:rPr>
                                      <m:t>h</m:t>
                                    </m:r>
                                  </m:e>
                                  <m:sub>
                                    <m:r>
                                      <a:rPr lang="en-IN" sz="2000" i="1">
                                        <a:latin typeface="Cambria Math"/>
                                        <a:cs typeface="Times New Roman" pitchFamily="18" charset="0"/>
                                      </a:rPr>
                                      <m:t>1</m:t>
                                    </m:r>
                                  </m:sub>
                                </m:sSub>
                              </m:e>
                              <m:e>
                                <m:sSub>
                                  <m:sSubPr>
                                    <m:ctrlPr>
                                      <a:rPr lang="en-IN" sz="2000" i="1">
                                        <a:latin typeface="Cambria Math"/>
                                        <a:cs typeface="Times New Roman" pitchFamily="18" charset="0"/>
                                      </a:rPr>
                                    </m:ctrlPr>
                                  </m:sSubPr>
                                  <m:e>
                                    <m:r>
                                      <a:rPr lang="en-IN" sz="2000" i="1">
                                        <a:latin typeface="Cambria Math"/>
                                        <a:cs typeface="Times New Roman" pitchFamily="18" charset="0"/>
                                      </a:rPr>
                                      <m:t>h</m:t>
                                    </m:r>
                                  </m:e>
                                  <m:sub>
                                    <m:r>
                                      <a:rPr lang="en-IN" sz="2000" i="1">
                                        <a:latin typeface="Cambria Math"/>
                                        <a:cs typeface="Times New Roman" pitchFamily="18" charset="0"/>
                                      </a:rPr>
                                      <m:t>2</m:t>
                                    </m:r>
                                  </m:sub>
                                </m:sSub>
                              </m:e>
                            </m:mr>
                            <m:mr>
                              <m:e>
                                <m:sSubSup>
                                  <m:sSubSupPr>
                                    <m:ctrlPr>
                                      <a:rPr lang="en-IN" sz="2000" i="1">
                                        <a:latin typeface="Cambria Math"/>
                                        <a:cs typeface="Times New Roman" pitchFamily="18" charset="0"/>
                                      </a:rPr>
                                    </m:ctrlPr>
                                  </m:sSubSupPr>
                                  <m:e>
                                    <m:sSub>
                                      <m:sSubPr>
                                        <m:ctrlPr>
                                          <a:rPr lang="en-IN" sz="2000" i="1">
                                            <a:latin typeface="Cambria Math"/>
                                            <a:cs typeface="Times New Roman" pitchFamily="18" charset="0"/>
                                          </a:rPr>
                                        </m:ctrlPr>
                                      </m:sSubPr>
                                      <m:e>
                                        <m:r>
                                          <a:rPr lang="en-IN" sz="2000" i="1">
                                            <a:latin typeface="Cambria Math"/>
                                            <a:cs typeface="Times New Roman" pitchFamily="18" charset="0"/>
                                          </a:rPr>
                                          <m:t>h</m:t>
                                        </m:r>
                                      </m:e>
                                      <m:sub>
                                        <m:r>
                                          <a:rPr lang="en-IN" sz="2000" i="1">
                                            <a:latin typeface="Cambria Math"/>
                                            <a:cs typeface="Times New Roman" pitchFamily="18" charset="0"/>
                                          </a:rPr>
                                          <m:t>2</m:t>
                                        </m:r>
                                      </m:sub>
                                    </m:sSub>
                                  </m:e>
                                  <m:sub/>
                                  <m:sup>
                                    <m:r>
                                      <a:rPr lang="en-IN" sz="2000" i="1">
                                        <a:latin typeface="Cambria Math"/>
                                        <a:ea typeface="Cambria Math"/>
                                        <a:cs typeface="Times New Roman" pitchFamily="18" charset="0"/>
                                      </a:rPr>
                                      <m:t>∗</m:t>
                                    </m:r>
                                  </m:sup>
                                </m:sSubSup>
                              </m:e>
                              <m:e>
                                <m:r>
                                  <a:rPr lang="en-IN" sz="2000" i="1">
                                    <a:latin typeface="Cambria Math"/>
                                    <a:ea typeface="Cambria Math"/>
                                    <a:cs typeface="Times New Roman" pitchFamily="18" charset="0"/>
                                  </a:rPr>
                                  <m:t>−</m:t>
                                </m:r>
                                <m:sSubSup>
                                  <m:sSubSupPr>
                                    <m:ctrlPr>
                                      <a:rPr lang="en-IN" sz="2000" i="1">
                                        <a:latin typeface="Cambria Math"/>
                                        <a:ea typeface="Cambria Math"/>
                                        <a:cs typeface="Times New Roman" pitchFamily="18" charset="0"/>
                                      </a:rPr>
                                    </m:ctrlPr>
                                  </m:sSubSupPr>
                                  <m:e>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h</m:t>
                                        </m:r>
                                      </m:e>
                                      <m:sub>
                                        <m:r>
                                          <a:rPr lang="en-IN" sz="2000" i="1">
                                            <a:latin typeface="Cambria Math"/>
                                            <a:ea typeface="Cambria Math"/>
                                            <a:cs typeface="Times New Roman" pitchFamily="18" charset="0"/>
                                          </a:rPr>
                                          <m:t>1</m:t>
                                        </m:r>
                                      </m:sub>
                                    </m:sSub>
                                  </m:e>
                                  <m:sub/>
                                  <m:sup>
                                    <m:r>
                                      <a:rPr lang="en-IN" sz="2000" i="1">
                                        <a:latin typeface="Cambria Math"/>
                                        <a:ea typeface="Cambria Math"/>
                                        <a:cs typeface="Times New Roman" pitchFamily="18" charset="0"/>
                                      </a:rPr>
                                      <m:t>∗</m:t>
                                    </m:r>
                                  </m:sup>
                                </m:sSubSup>
                              </m:e>
                            </m:mr>
                          </m:m>
                        </m:e>
                      </m:d>
                      <m:d>
                        <m:dPr>
                          <m:begChr m:val="["/>
                          <m:endChr m:val="]"/>
                          <m:ctrlPr>
                            <a:rPr lang="en-IN" sz="2000" i="1" smtClean="0">
                              <a:latin typeface="Cambria Math"/>
                              <a:ea typeface="Cambria Math"/>
                              <a:cs typeface="Times New Roman" pitchFamily="18" charset="0"/>
                            </a:rPr>
                          </m:ctrlPr>
                        </m:dPr>
                        <m:e>
                          <m:m>
                            <m:mPr>
                              <m:mcs>
                                <m:mc>
                                  <m:mcPr>
                                    <m:count m:val="1"/>
                                    <m:mcJc m:val="center"/>
                                  </m:mcPr>
                                </m:mc>
                              </m:mcs>
                              <m:ctrlPr>
                                <a:rPr lang="en-IN" sz="2000" i="1" smtClean="0">
                                  <a:latin typeface="Cambria Math"/>
                                  <a:ea typeface="Cambria Math"/>
                                  <a:cs typeface="Times New Roman" pitchFamily="18" charset="0"/>
                                </a:rPr>
                              </m:ctrlPr>
                            </m:mPr>
                            <m:mr>
                              <m:e>
                                <m:sSub>
                                  <m:sSubPr>
                                    <m:ctrlPr>
                                      <a:rPr lang="en-IN" sz="200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𝑥</m:t>
                                    </m:r>
                                  </m:e>
                                  <m:sub>
                                    <m:r>
                                      <a:rPr lang="en-IN" sz="2000" b="0" i="1" smtClean="0">
                                        <a:latin typeface="Cambria Math"/>
                                        <a:ea typeface="Cambria Math"/>
                                        <a:cs typeface="Times New Roman" pitchFamily="18" charset="0"/>
                                      </a:rPr>
                                      <m:t>1</m:t>
                                    </m:r>
                                  </m:sub>
                                </m:sSub>
                              </m:e>
                            </m:mr>
                            <m:mr>
                              <m:e>
                                <m:sSub>
                                  <m:sSubPr>
                                    <m:ctrlPr>
                                      <a:rPr lang="en-IN" sz="200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𝑥</m:t>
                                    </m:r>
                                  </m:e>
                                  <m:sub>
                                    <m:r>
                                      <a:rPr lang="en-IN" sz="2000" b="0" i="1" smtClean="0">
                                        <a:latin typeface="Cambria Math"/>
                                        <a:ea typeface="Cambria Math"/>
                                        <a:cs typeface="Times New Roman" pitchFamily="18" charset="0"/>
                                      </a:rPr>
                                      <m:t>2</m:t>
                                    </m:r>
                                  </m:sub>
                                </m:sSub>
                              </m:e>
                            </m:mr>
                          </m:m>
                        </m:e>
                      </m:d>
                      <m:r>
                        <a:rPr lang="en-IN" sz="2000" i="1" smtClean="0">
                          <a:latin typeface="Cambria Math"/>
                          <a:ea typeface="Cambria Math"/>
                          <a:cs typeface="Times New Roman" pitchFamily="18" charset="0"/>
                        </a:rPr>
                        <m:t>+</m:t>
                      </m:r>
                      <m:sSubSup>
                        <m:sSubSupPr>
                          <m:ctrlPr>
                            <a:rPr lang="en-IN" sz="2000" i="1" smtClean="0">
                              <a:latin typeface="Cambria Math"/>
                              <a:ea typeface="Cambria Math"/>
                              <a:cs typeface="Times New Roman" pitchFamily="18" charset="0"/>
                            </a:rPr>
                          </m:ctrlPr>
                        </m:sSubSupPr>
                        <m:e>
                          <m:sSub>
                            <m:sSubPr>
                              <m:ctrlPr>
                                <a:rPr lang="en-IN" sz="200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𝑤</m:t>
                              </m:r>
                            </m:e>
                            <m:sub>
                              <m:r>
                                <a:rPr lang="en-IN" sz="2000" b="0" i="1" smtClean="0">
                                  <a:latin typeface="Cambria Math"/>
                                  <a:ea typeface="Cambria Math"/>
                                  <a:cs typeface="Times New Roman" pitchFamily="18" charset="0"/>
                                </a:rPr>
                                <m:t>2</m:t>
                              </m:r>
                            </m:sub>
                          </m:sSub>
                        </m:e>
                        <m:sub/>
                        <m:sup>
                          <m:r>
                            <a:rPr lang="en-IN" sz="2000" b="0" i="1" smtClean="0">
                              <a:latin typeface="Cambria Math"/>
                              <a:ea typeface="Cambria Math"/>
                              <a:cs typeface="Times New Roman" pitchFamily="18" charset="0"/>
                            </a:rPr>
                            <m:t>𝐻</m:t>
                          </m:r>
                        </m:sup>
                      </m:sSubSup>
                      <m:r>
                        <a:rPr lang="en-IN" sz="2000" b="0" i="1" smtClean="0">
                          <a:latin typeface="Cambria Math"/>
                          <a:ea typeface="Cambria Math"/>
                          <a:cs typeface="Times New Roman" pitchFamily="18" charset="0"/>
                        </a:rPr>
                        <m:t>𝑛</m:t>
                      </m:r>
                    </m:oMath>
                  </m:oMathPara>
                </a14:m>
                <a:endParaRPr lang="en-IN"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d>
                        <m:dPr>
                          <m:begChr m:val="["/>
                          <m:endChr m:val="]"/>
                          <m:ctrlPr>
                            <a:rPr lang="en-IN" sz="2000" i="1" smtClean="0">
                              <a:latin typeface="Cambria Math"/>
                              <a:cs typeface="Times New Roman" pitchFamily="18" charset="0"/>
                            </a:rPr>
                          </m:ctrlPr>
                        </m:dPr>
                        <m:e>
                          <m:m>
                            <m:mPr>
                              <m:mcs>
                                <m:mc>
                                  <m:mcPr>
                                    <m:count m:val="2"/>
                                    <m:mcJc m:val="center"/>
                                  </m:mcPr>
                                </m:mc>
                              </m:mcs>
                              <m:ctrlPr>
                                <a:rPr lang="en-IN" sz="2000" i="1" smtClean="0">
                                  <a:latin typeface="Cambria Math"/>
                                  <a:cs typeface="Times New Roman" pitchFamily="18" charset="0"/>
                                </a:rPr>
                              </m:ctrlPr>
                            </m:mPr>
                            <m:mr>
                              <m:e>
                                <m:d>
                                  <m:dPr>
                                    <m:begChr m:val="‖"/>
                                    <m:endChr m:val="‖"/>
                                    <m:ctrlPr>
                                      <a:rPr lang="en-IN" sz="2000" i="1" smtClean="0">
                                        <a:latin typeface="Cambria Math"/>
                                        <a:cs typeface="Times New Roman" pitchFamily="18" charset="0"/>
                                      </a:rPr>
                                    </m:ctrlPr>
                                  </m:dPr>
                                  <m:e>
                                    <m:r>
                                      <a:rPr lang="en-IN" sz="2000" b="0" i="1" smtClean="0">
                                        <a:latin typeface="Cambria Math"/>
                                        <a:cs typeface="Times New Roman" pitchFamily="18" charset="0"/>
                                      </a:rPr>
                                      <m:t>h</m:t>
                                    </m:r>
                                  </m:e>
                                </m:d>
                              </m:e>
                              <m:e>
                                <m:r>
                                  <a:rPr lang="en-IN" sz="2000" b="0" i="1" smtClean="0">
                                    <a:latin typeface="Cambria Math"/>
                                    <a:cs typeface="Times New Roman" pitchFamily="18" charset="0"/>
                                  </a:rPr>
                                  <m:t>0</m:t>
                                </m:r>
                              </m:e>
                            </m:mr>
                          </m:m>
                        </m:e>
                      </m:d>
                      <m:d>
                        <m:dPr>
                          <m:begChr m:val="["/>
                          <m:endChr m:val="]"/>
                          <m:ctrlPr>
                            <a:rPr lang="en-IN" sz="2000" i="1" smtClean="0">
                              <a:latin typeface="Cambria Math"/>
                              <a:cs typeface="Times New Roman" pitchFamily="18" charset="0"/>
                            </a:rPr>
                          </m:ctrlPr>
                        </m:dPr>
                        <m:e>
                          <m:m>
                            <m:mPr>
                              <m:mcs>
                                <m:mc>
                                  <m:mcPr>
                                    <m:count m:val="1"/>
                                    <m:mcJc m:val="center"/>
                                  </m:mcPr>
                                </m:mc>
                              </m:mcs>
                              <m:ctrlPr>
                                <a:rPr lang="en-IN" sz="2000" i="1" smtClean="0">
                                  <a:latin typeface="Cambria Math"/>
                                  <a:cs typeface="Times New Roman" pitchFamily="18" charset="0"/>
                                </a:rPr>
                              </m:ctrlPr>
                            </m:mPr>
                            <m:mr>
                              <m:e>
                                <m:sSub>
                                  <m:sSubPr>
                                    <m:ctrlPr>
                                      <a:rPr lang="en-IN" sz="2000" i="1" smtClean="0">
                                        <a:latin typeface="Cambria Math"/>
                                        <a:cs typeface="Times New Roman" pitchFamily="18" charset="0"/>
                                      </a:rPr>
                                    </m:ctrlPr>
                                  </m:sSubPr>
                                  <m:e>
                                    <m:r>
                                      <a:rPr lang="en-IN" sz="2000" b="0" i="1" smtClean="0">
                                        <a:latin typeface="Cambria Math"/>
                                        <a:cs typeface="Times New Roman" pitchFamily="18" charset="0"/>
                                      </a:rPr>
                                      <m:t>𝑥</m:t>
                                    </m:r>
                                  </m:e>
                                  <m:sub>
                                    <m:r>
                                      <a:rPr lang="en-IN" sz="2000" b="0" i="1" smtClean="0">
                                        <a:latin typeface="Cambria Math"/>
                                        <a:cs typeface="Times New Roman" pitchFamily="18" charset="0"/>
                                      </a:rPr>
                                      <m:t>1</m:t>
                                    </m:r>
                                  </m:sub>
                                </m:sSub>
                              </m:e>
                            </m:mr>
                            <m:mr>
                              <m:e>
                                <m:sSub>
                                  <m:sSubPr>
                                    <m:ctrlPr>
                                      <a:rPr lang="en-IN" sz="2000" i="1" smtClean="0">
                                        <a:latin typeface="Cambria Math"/>
                                        <a:cs typeface="Times New Roman" pitchFamily="18" charset="0"/>
                                      </a:rPr>
                                    </m:ctrlPr>
                                  </m:sSubPr>
                                  <m:e>
                                    <m:r>
                                      <a:rPr lang="en-IN" sz="2000" b="0" i="1" smtClean="0">
                                        <a:latin typeface="Cambria Math"/>
                                        <a:cs typeface="Times New Roman" pitchFamily="18" charset="0"/>
                                      </a:rPr>
                                      <m:t>𝑥</m:t>
                                    </m:r>
                                  </m:e>
                                  <m:sub>
                                    <m:r>
                                      <a:rPr lang="en-IN" sz="2000" b="0" i="1" smtClean="0">
                                        <a:latin typeface="Cambria Math"/>
                                        <a:cs typeface="Times New Roman" pitchFamily="18" charset="0"/>
                                      </a:rPr>
                                      <m:t>2</m:t>
                                    </m:r>
                                  </m:sub>
                                </m:sSub>
                              </m:e>
                            </m:mr>
                          </m:m>
                        </m:e>
                      </m:d>
                      <m:r>
                        <a:rPr lang="en-IN" sz="2000" b="0" i="1" smtClean="0">
                          <a:latin typeface="Cambria Math"/>
                          <a:cs typeface="Times New Roman" pitchFamily="18" charset="0"/>
                        </a:rPr>
                        <m:t>+</m:t>
                      </m:r>
                      <m:acc>
                        <m:accPr>
                          <m:chr m:val="̅"/>
                          <m:ctrlPr>
                            <a:rPr lang="en-IN" sz="2000" b="0" i="1" smtClean="0">
                              <a:latin typeface="Cambria Math"/>
                              <a:cs typeface="Times New Roman" pitchFamily="18" charset="0"/>
                            </a:rPr>
                          </m:ctrlPr>
                        </m:accPr>
                        <m:e>
                          <m:sSub>
                            <m:sSubPr>
                              <m:ctrlPr>
                                <a:rPr lang="en-IN" sz="2000" b="0" i="1" smtClean="0">
                                  <a:latin typeface="Cambria Math"/>
                                  <a:cs typeface="Times New Roman" pitchFamily="18" charset="0"/>
                                </a:rPr>
                              </m:ctrlPr>
                            </m:sSubPr>
                            <m:e>
                              <m:r>
                                <a:rPr lang="en-IN" sz="2000" b="0" i="1" smtClean="0">
                                  <a:latin typeface="Cambria Math"/>
                                  <a:cs typeface="Times New Roman" pitchFamily="18" charset="0"/>
                                </a:rPr>
                                <m:t>𝑛</m:t>
                              </m:r>
                            </m:e>
                            <m:sub>
                              <m:r>
                                <a:rPr lang="en-IN" sz="2000" b="0" i="1" smtClean="0">
                                  <a:latin typeface="Cambria Math"/>
                                  <a:cs typeface="Times New Roman" pitchFamily="18" charset="0"/>
                                </a:rPr>
                                <m:t>𝑖</m:t>
                              </m:r>
                            </m:sub>
                          </m:sSub>
                        </m:e>
                      </m:acc>
                      <m:r>
                        <a:rPr lang="en-IN" sz="2000" b="0" i="1" smtClean="0">
                          <a:latin typeface="Cambria Math"/>
                          <a:cs typeface="Times New Roman" pitchFamily="18" charset="0"/>
                        </a:rPr>
                        <m:t>=</m:t>
                      </m:r>
                      <m:d>
                        <m:dPr>
                          <m:begChr m:val="‖"/>
                          <m:endChr m:val="‖"/>
                          <m:ctrlPr>
                            <a:rPr lang="en-IN" sz="2000" b="0" i="1" smtClean="0">
                              <a:latin typeface="Cambria Math"/>
                              <a:cs typeface="Times New Roman" pitchFamily="18" charset="0"/>
                            </a:rPr>
                          </m:ctrlPr>
                        </m:dPr>
                        <m:e>
                          <m:r>
                            <a:rPr lang="en-IN" sz="2000" b="0" i="1" smtClean="0">
                              <a:latin typeface="Cambria Math"/>
                              <a:cs typeface="Times New Roman" pitchFamily="18" charset="0"/>
                            </a:rPr>
                            <m:t>h</m:t>
                          </m:r>
                        </m:e>
                      </m:d>
                      <m:sSub>
                        <m:sSubPr>
                          <m:ctrlPr>
                            <a:rPr lang="en-IN" sz="2000" b="0" i="1" smtClean="0">
                              <a:latin typeface="Cambria Math"/>
                              <a:cs typeface="Times New Roman" pitchFamily="18" charset="0"/>
                            </a:rPr>
                          </m:ctrlPr>
                        </m:sSubPr>
                        <m:e>
                          <m:r>
                            <a:rPr lang="en-IN" sz="2000" b="0" i="1" smtClean="0">
                              <a:latin typeface="Cambria Math"/>
                              <a:cs typeface="Times New Roman" pitchFamily="18" charset="0"/>
                            </a:rPr>
                            <m:t>𝑥</m:t>
                          </m:r>
                        </m:e>
                        <m:sub>
                          <m:r>
                            <a:rPr lang="en-IN" sz="2000" b="0" i="1" smtClean="0">
                              <a:latin typeface="Cambria Math"/>
                              <a:cs typeface="Times New Roman" pitchFamily="18" charset="0"/>
                            </a:rPr>
                            <m:t>1</m:t>
                          </m:r>
                        </m:sub>
                      </m:sSub>
                      <m:r>
                        <a:rPr lang="en-IN" sz="2000" b="0" i="1" smtClean="0">
                          <a:latin typeface="Cambria Math"/>
                          <a:ea typeface="Cambria Math"/>
                          <a:cs typeface="Times New Roman" pitchFamily="18" charset="0"/>
                        </a:rPr>
                        <m:t>+</m:t>
                      </m:r>
                      <m:acc>
                        <m:accPr>
                          <m:chr m:val="̅"/>
                          <m:ctrlPr>
                            <a:rPr lang="en-IN" sz="2000" b="0" i="1" smtClean="0">
                              <a:latin typeface="Cambria Math"/>
                              <a:ea typeface="Cambria Math"/>
                              <a:cs typeface="Times New Roman" pitchFamily="18" charset="0"/>
                            </a:rPr>
                          </m:ctrlPr>
                        </m:accPr>
                        <m:e>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𝑛</m:t>
                              </m:r>
                            </m:e>
                            <m:sub>
                              <m:r>
                                <a:rPr lang="en-IN" sz="2000" b="0" i="1" smtClean="0">
                                  <a:latin typeface="Cambria Math"/>
                                  <a:ea typeface="Cambria Math"/>
                                  <a:cs typeface="Times New Roman" pitchFamily="18" charset="0"/>
                                </a:rPr>
                                <m:t>𝑖</m:t>
                              </m:r>
                            </m:sub>
                          </m:sSub>
                        </m:e>
                      </m:acc>
                    </m:oMath>
                  </m:oMathPara>
                </a14:m>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64391" y="923924"/>
                <a:ext cx="11699133" cy="5210175"/>
              </a:xfrm>
              <a:blipFill rotWithShape="1">
                <a:blip r:embed="rId3"/>
                <a:stretch>
                  <a:fillRect l="-573" t="-1171" r="-521"/>
                </a:stretch>
              </a:blipFill>
            </p:spPr>
            <p:txBody>
              <a:bodyPr/>
              <a:lstStyle/>
              <a:p>
                <a:r>
                  <a:rPr lang="en-IN">
                    <a:noFill/>
                  </a:rPr>
                  <a:t> </a:t>
                </a:r>
              </a:p>
            </p:txBody>
          </p:sp>
        </mc:Fallback>
      </mc:AlternateContent>
    </p:spTree>
    <p:extLst>
      <p:ext uri="{BB962C8B-B14F-4D97-AF65-F5344CB8AC3E}">
        <p14:creationId xmlns:p14="http://schemas.microsoft.com/office/powerpoint/2010/main" val="243156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33/58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64391" y="860424"/>
                <a:ext cx="11699133" cy="5260975"/>
              </a:xfrm>
            </p:spPr>
            <p:txBody>
              <a:bodyPr>
                <a:normAutofit/>
              </a:bodyPr>
              <a:lstStyle/>
              <a:p>
                <a:pPr>
                  <a:buFont typeface="Wingdings" pitchFamily="2" charset="2"/>
                  <a:buChar char="Ø"/>
                </a:pPr>
                <a:r>
                  <a:rPr lang="en-US" sz="2000" dirty="0" smtClean="0">
                    <a:latin typeface="Times New Roman" pitchFamily="18" charset="0"/>
                    <a:cs typeface="Times New Roman" pitchFamily="18" charset="0"/>
                  </a:rPr>
                  <a:t>Further, since </a:t>
                </a:r>
                <a14:m>
                  <m:oMath xmlns:m="http://schemas.openxmlformats.org/officeDocument/2006/math">
                    <m:sSub>
                      <m:sSubPr>
                        <m:ctrlPr>
                          <a:rPr lang="en-US" sz="2000" i="1" smtClean="0">
                            <a:latin typeface="Cambria Math"/>
                            <a:cs typeface="Times New Roman" pitchFamily="18" charset="0"/>
                          </a:rPr>
                        </m:ctrlPr>
                      </m:sSubPr>
                      <m:e>
                        <m:r>
                          <a:rPr lang="en-IN" sz="2000" b="0" i="1" smtClean="0">
                            <a:latin typeface="Cambria Math"/>
                            <a:cs typeface="Times New Roman" pitchFamily="18" charset="0"/>
                          </a:rPr>
                          <m:t>𝑤</m:t>
                        </m:r>
                      </m:e>
                      <m:sub>
                        <m:r>
                          <a:rPr lang="en-IN" sz="2000" b="0" i="1" smtClean="0">
                            <a:latin typeface="Cambria Math"/>
                            <a:cs typeface="Times New Roman" pitchFamily="18" charset="0"/>
                          </a:rPr>
                          <m:t>1</m:t>
                        </m:r>
                      </m:sub>
                    </m:sSub>
                  </m:oMath>
                </a14:m>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a unit-norm vector, </a:t>
                </a:r>
                <a14:m>
                  <m:oMath xmlns:m="http://schemas.openxmlformats.org/officeDocument/2006/math">
                    <m:acc>
                      <m:accPr>
                        <m:chr m:val="̅"/>
                        <m:ctrlPr>
                          <a:rPr lang="en-US" sz="2000" i="1" smtClean="0">
                            <a:latin typeface="Cambria Math"/>
                            <a:cs typeface="Times New Roman" pitchFamily="18" charset="0"/>
                          </a:rPr>
                        </m:ctrlPr>
                      </m:accPr>
                      <m:e>
                        <m:sSub>
                          <m:sSubPr>
                            <m:ctrlPr>
                              <a:rPr lang="en-US" sz="2000" i="1" smtClean="0">
                                <a:latin typeface="Cambria Math"/>
                                <a:cs typeface="Times New Roman" pitchFamily="18" charset="0"/>
                              </a:rPr>
                            </m:ctrlPr>
                          </m:sSubPr>
                          <m:e>
                            <m:r>
                              <a:rPr lang="en-IN" sz="2000" b="0" i="1" smtClean="0">
                                <a:latin typeface="Cambria Math"/>
                                <a:cs typeface="Times New Roman" pitchFamily="18" charset="0"/>
                              </a:rPr>
                              <m:t>𝑛</m:t>
                            </m:r>
                          </m:e>
                          <m:sub>
                            <m:r>
                              <a:rPr lang="en-IN" sz="2000" b="0" i="1" smtClean="0">
                                <a:latin typeface="Cambria Math"/>
                                <a:cs typeface="Times New Roman" pitchFamily="18" charset="0"/>
                              </a:rPr>
                              <m:t>1</m:t>
                            </m:r>
                          </m:sub>
                        </m:sSub>
                      </m:e>
                    </m:acc>
                    <m:r>
                      <a:rPr lang="en-IN" sz="2000" b="0" i="1" smtClean="0">
                        <a:latin typeface="Cambria Math"/>
                        <a:cs typeface="Times New Roman" pitchFamily="18" charset="0"/>
                      </a:rPr>
                      <m:t>=</m:t>
                    </m:r>
                    <m:sSubSup>
                      <m:sSubSupPr>
                        <m:ctrlPr>
                          <a:rPr lang="en-IN" sz="2000" b="0" i="1" smtClean="0">
                            <a:latin typeface="Cambria Math"/>
                            <a:cs typeface="Times New Roman" pitchFamily="18" charset="0"/>
                          </a:rPr>
                        </m:ctrlPr>
                      </m:sSubSupPr>
                      <m:e>
                        <m:sSub>
                          <m:sSubPr>
                            <m:ctrlPr>
                              <a:rPr lang="en-IN" sz="2000" b="0" i="1" smtClean="0">
                                <a:latin typeface="Cambria Math"/>
                                <a:cs typeface="Times New Roman" pitchFamily="18" charset="0"/>
                              </a:rPr>
                            </m:ctrlPr>
                          </m:sSubPr>
                          <m:e>
                            <m:r>
                              <a:rPr lang="en-IN" sz="2000" b="0" i="1" smtClean="0">
                                <a:latin typeface="Cambria Math"/>
                                <a:cs typeface="Times New Roman" pitchFamily="18" charset="0"/>
                              </a:rPr>
                              <m:t>𝑤</m:t>
                            </m:r>
                          </m:e>
                          <m:sub>
                            <m:r>
                              <a:rPr lang="en-IN" sz="2000" b="0" i="1" smtClean="0">
                                <a:latin typeface="Cambria Math"/>
                                <a:cs typeface="Times New Roman" pitchFamily="18" charset="0"/>
                              </a:rPr>
                              <m:t>1</m:t>
                            </m:r>
                          </m:sub>
                        </m:sSub>
                      </m:e>
                      <m:sub/>
                      <m:sup>
                        <m:r>
                          <a:rPr lang="en-IN" sz="2000" b="0" i="1" smtClean="0">
                            <a:latin typeface="Cambria Math"/>
                            <a:cs typeface="Times New Roman" pitchFamily="18" charset="0"/>
                          </a:rPr>
                          <m:t>𝐻</m:t>
                        </m:r>
                      </m:sup>
                    </m:sSubSup>
                    <m:r>
                      <a:rPr lang="en-IN" sz="2000" b="0" i="1" smtClean="0">
                        <a:latin typeface="Cambria Math"/>
                        <a:cs typeface="Times New Roman" pitchFamily="18" charset="0"/>
                      </a:rPr>
                      <m:t>𝑛</m:t>
                    </m:r>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is Gaussian noise with </a:t>
                </a:r>
                <a:r>
                  <a:rPr lang="en-US" sz="2000" dirty="0" smtClean="0">
                    <a:latin typeface="Times New Roman" pitchFamily="18" charset="0"/>
                    <a:cs typeface="Times New Roman" pitchFamily="18" charset="0"/>
                  </a:rPr>
                  <a:t>variance </a:t>
                </a:r>
                <a14:m>
                  <m:oMath xmlns:m="http://schemas.openxmlformats.org/officeDocument/2006/math">
                    <m:sSubSup>
                      <m:sSubSupPr>
                        <m:ctrlPr>
                          <a:rPr lang="en-US" sz="2000" i="1" smtClean="0">
                            <a:latin typeface="Cambria Math"/>
                            <a:cs typeface="Times New Roman" pitchFamily="18" charset="0"/>
                          </a:rPr>
                        </m:ctrlPr>
                      </m:sSubSupPr>
                      <m:e>
                        <m:sSub>
                          <m:sSubPr>
                            <m:ctrlPr>
                              <a:rPr lang="en-US" sz="2000" i="1" smtClean="0">
                                <a:latin typeface="Cambria Math"/>
                                <a:cs typeface="Times New Roman" pitchFamily="18" charset="0"/>
                              </a:rPr>
                            </m:ctrlPr>
                          </m:sSubPr>
                          <m:e>
                            <m:r>
                              <a:rPr lang="en-US" sz="2000" i="1" smtClean="0">
                                <a:latin typeface="Cambria Math"/>
                                <a:ea typeface="Cambria Math"/>
                                <a:cs typeface="Times New Roman" pitchFamily="18" charset="0"/>
                              </a:rPr>
                              <m:t>𝜎</m:t>
                            </m:r>
                          </m:e>
                          <m:sub>
                            <m:r>
                              <a:rPr lang="en-IN" sz="2000" b="0" i="1" smtClean="0">
                                <a:latin typeface="Cambria Math"/>
                                <a:cs typeface="Times New Roman" pitchFamily="18" charset="0"/>
                              </a:rPr>
                              <m:t>𝑛</m:t>
                            </m:r>
                          </m:sub>
                        </m:sSub>
                      </m:e>
                      <m:sub/>
                      <m:sup>
                        <m:r>
                          <a:rPr lang="en-IN" sz="2000" b="0" i="1" smtClean="0">
                            <a:latin typeface="Cambria Math"/>
                            <a:cs typeface="Times New Roman" pitchFamily="18" charset="0"/>
                          </a:rPr>
                          <m:t>2</m:t>
                        </m:r>
                      </m:sup>
                    </m:sSubSup>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Therefore, the SNR at the receiver is given </a:t>
                </a:r>
                <a:r>
                  <a:rPr lang="en-US" sz="20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r>
                        <a:rPr lang="en-IN" sz="2000" b="0" i="1" smtClean="0">
                          <a:latin typeface="Cambria Math"/>
                          <a:cs typeface="Times New Roman" pitchFamily="18" charset="0"/>
                        </a:rPr>
                        <m:t>𝑆𝑁𝑅</m:t>
                      </m:r>
                      <m:r>
                        <a:rPr lang="en-IN" sz="2000" b="0" i="1" smtClean="0">
                          <a:latin typeface="Cambria Math"/>
                          <a:cs typeface="Times New Roman" pitchFamily="18" charset="0"/>
                        </a:rPr>
                        <m:t>=</m:t>
                      </m:r>
                      <m:f>
                        <m:fPr>
                          <m:ctrlPr>
                            <a:rPr lang="en-IN" sz="2000" b="0" i="1" smtClean="0">
                              <a:latin typeface="Cambria Math"/>
                              <a:cs typeface="Times New Roman" pitchFamily="18" charset="0"/>
                            </a:rPr>
                          </m:ctrlPr>
                        </m:fPr>
                        <m:num>
                          <m:sSup>
                            <m:sSupPr>
                              <m:ctrlPr>
                                <a:rPr lang="en-IN" sz="2000" b="0" i="1" smtClean="0">
                                  <a:latin typeface="Cambria Math"/>
                                  <a:cs typeface="Times New Roman" pitchFamily="18" charset="0"/>
                                </a:rPr>
                              </m:ctrlPr>
                            </m:sSupPr>
                            <m:e>
                              <m:d>
                                <m:dPr>
                                  <m:begChr m:val="‖"/>
                                  <m:endChr m:val="‖"/>
                                  <m:ctrlPr>
                                    <a:rPr lang="en-IN" sz="2000" b="0" i="1" smtClean="0">
                                      <a:latin typeface="Cambria Math"/>
                                      <a:cs typeface="Times New Roman" pitchFamily="18" charset="0"/>
                                    </a:rPr>
                                  </m:ctrlPr>
                                </m:dPr>
                                <m:e>
                                  <m:r>
                                    <a:rPr lang="en-IN" sz="2000" b="0" i="1" smtClean="0">
                                      <a:latin typeface="Cambria Math"/>
                                      <a:cs typeface="Times New Roman" pitchFamily="18" charset="0"/>
                                    </a:rPr>
                                    <m:t>h</m:t>
                                  </m:r>
                                </m:e>
                              </m:d>
                            </m:e>
                            <m:sup>
                              <m:r>
                                <a:rPr lang="en-IN" sz="2000" b="0" i="1" smtClean="0">
                                  <a:latin typeface="Cambria Math"/>
                                  <a:cs typeface="Times New Roman" pitchFamily="18" charset="0"/>
                                </a:rPr>
                                <m:t>2</m:t>
                              </m:r>
                            </m:sup>
                          </m:sSup>
                        </m:num>
                        <m:den>
                          <m:sSubSup>
                            <m:sSubSupPr>
                              <m:ctrlPr>
                                <a:rPr lang="en-IN" sz="2000" b="0" i="1" smtClean="0">
                                  <a:latin typeface="Cambria Math"/>
                                  <a:cs typeface="Times New Roman" pitchFamily="18" charset="0"/>
                                </a:rPr>
                              </m:ctrlPr>
                            </m:sSubSupPr>
                            <m:e>
                              <m:sSub>
                                <m:sSubPr>
                                  <m:ctrlPr>
                                    <a:rPr lang="en-IN" sz="2000" b="0" i="1" smtClean="0">
                                      <a:latin typeface="Cambria Math"/>
                                      <a:cs typeface="Times New Roman" pitchFamily="18" charset="0"/>
                                    </a:rPr>
                                  </m:ctrlPr>
                                </m:sSubPr>
                                <m:e>
                                  <m:r>
                                    <a:rPr lang="en-IN" sz="2000" b="0" i="1" smtClean="0">
                                      <a:latin typeface="Cambria Math"/>
                                      <a:ea typeface="Cambria Math"/>
                                      <a:cs typeface="Times New Roman" pitchFamily="18" charset="0"/>
                                    </a:rPr>
                                    <m:t>𝜎</m:t>
                                  </m:r>
                                </m:e>
                                <m:sub>
                                  <m:r>
                                    <a:rPr lang="en-IN" sz="2000" b="0" i="1" smtClean="0">
                                      <a:latin typeface="Cambria Math"/>
                                      <a:cs typeface="Times New Roman" pitchFamily="18" charset="0"/>
                                    </a:rPr>
                                    <m:t>𝑛</m:t>
                                  </m:r>
                                </m:sub>
                              </m:sSub>
                            </m:e>
                            <m:sub/>
                            <m:sup>
                              <m:r>
                                <a:rPr lang="en-IN" sz="2000" b="0" i="1" smtClean="0">
                                  <a:latin typeface="Cambria Math"/>
                                  <a:cs typeface="Times New Roman" pitchFamily="18" charset="0"/>
                                </a:rPr>
                                <m:t>2</m:t>
                              </m:r>
                            </m:sup>
                          </m:sSubSup>
                        </m:den>
                      </m:f>
                      <m:r>
                        <a:rPr lang="en-IN" sz="2000" b="0" i="1" smtClean="0">
                          <a:latin typeface="Cambria Math"/>
                          <a:cs typeface="Times New Roman" pitchFamily="18" charset="0"/>
                        </a:rPr>
                        <m:t>𝐸</m:t>
                      </m:r>
                      <m:d>
                        <m:dPr>
                          <m:begChr m:val="{"/>
                          <m:endChr m:val="}"/>
                          <m:ctrlPr>
                            <a:rPr lang="en-IN" sz="2000" b="0" i="1" smtClean="0">
                              <a:latin typeface="Cambria Math"/>
                              <a:cs typeface="Times New Roman" pitchFamily="18" charset="0"/>
                            </a:rPr>
                          </m:ctrlPr>
                        </m:dPr>
                        <m:e>
                          <m:sSup>
                            <m:sSupPr>
                              <m:ctrlPr>
                                <a:rPr lang="en-IN" sz="2000" b="0" i="1" smtClean="0">
                                  <a:latin typeface="Cambria Math"/>
                                  <a:cs typeface="Times New Roman" pitchFamily="18" charset="0"/>
                                </a:rPr>
                              </m:ctrlPr>
                            </m:sSupPr>
                            <m:e>
                              <m:d>
                                <m:dPr>
                                  <m:begChr m:val="{"/>
                                  <m:endChr m:val="}"/>
                                  <m:ctrlPr>
                                    <a:rPr lang="en-IN" sz="2000" b="0" i="1" smtClean="0">
                                      <a:latin typeface="Cambria Math"/>
                                      <a:cs typeface="Times New Roman" pitchFamily="18" charset="0"/>
                                    </a:rPr>
                                  </m:ctrlPr>
                                </m:dPr>
                                <m:e>
                                  <m:sSub>
                                    <m:sSubPr>
                                      <m:ctrlPr>
                                        <a:rPr lang="en-IN" sz="2000" b="0" i="1" smtClean="0">
                                          <a:latin typeface="Cambria Math"/>
                                          <a:cs typeface="Times New Roman" pitchFamily="18" charset="0"/>
                                        </a:rPr>
                                      </m:ctrlPr>
                                    </m:sSubPr>
                                    <m:e>
                                      <m:r>
                                        <a:rPr lang="en-IN" sz="2000" b="0" i="1" smtClean="0">
                                          <a:latin typeface="Cambria Math"/>
                                          <a:cs typeface="Times New Roman" pitchFamily="18" charset="0"/>
                                        </a:rPr>
                                        <m:t>𝑥</m:t>
                                      </m:r>
                                    </m:e>
                                    <m:sub>
                                      <m:r>
                                        <a:rPr lang="en-IN" sz="2000" b="0" i="1" smtClean="0">
                                          <a:latin typeface="Cambria Math"/>
                                          <a:cs typeface="Times New Roman" pitchFamily="18" charset="0"/>
                                        </a:rPr>
                                        <m:t>1</m:t>
                                      </m:r>
                                    </m:sub>
                                  </m:sSub>
                                </m:e>
                              </m:d>
                            </m:e>
                            <m:sup>
                              <m:r>
                                <a:rPr lang="en-IN" sz="2000" b="0" i="1" smtClean="0">
                                  <a:latin typeface="Cambria Math"/>
                                  <a:cs typeface="Times New Roman" pitchFamily="18" charset="0"/>
                                </a:rPr>
                                <m:t>2</m:t>
                              </m:r>
                            </m:sup>
                          </m:sSup>
                        </m:e>
                      </m:d>
                      <m:r>
                        <a:rPr lang="en-IN" sz="2000" b="0" i="1" smtClean="0">
                          <a:latin typeface="Cambria Math"/>
                          <a:cs typeface="Times New Roman" pitchFamily="18" charset="0"/>
                        </a:rPr>
                        <m:t>=</m:t>
                      </m:r>
                      <m:f>
                        <m:fPr>
                          <m:ctrlPr>
                            <a:rPr lang="en-IN" sz="2000" b="0" i="1" smtClean="0">
                              <a:latin typeface="Cambria Math"/>
                              <a:cs typeface="Times New Roman" pitchFamily="18" charset="0"/>
                            </a:rPr>
                          </m:ctrlPr>
                        </m:fPr>
                        <m:num>
                          <m:sSup>
                            <m:sSupPr>
                              <m:ctrlPr>
                                <a:rPr lang="en-IN" sz="2000" b="0" i="1" smtClean="0">
                                  <a:latin typeface="Cambria Math"/>
                                  <a:cs typeface="Times New Roman" pitchFamily="18" charset="0"/>
                                </a:rPr>
                              </m:ctrlPr>
                            </m:sSupPr>
                            <m:e>
                              <m:d>
                                <m:dPr>
                                  <m:begChr m:val="‖"/>
                                  <m:endChr m:val="‖"/>
                                  <m:ctrlPr>
                                    <a:rPr lang="en-IN" sz="2000" b="0" i="1" smtClean="0">
                                      <a:latin typeface="Cambria Math"/>
                                      <a:cs typeface="Times New Roman" pitchFamily="18" charset="0"/>
                                    </a:rPr>
                                  </m:ctrlPr>
                                </m:dPr>
                                <m:e>
                                  <m:r>
                                    <a:rPr lang="en-IN" sz="2000" b="0" i="1" smtClean="0">
                                      <a:latin typeface="Cambria Math"/>
                                      <a:cs typeface="Times New Roman" pitchFamily="18" charset="0"/>
                                    </a:rPr>
                                    <m:t>h</m:t>
                                  </m:r>
                                </m:e>
                              </m:d>
                            </m:e>
                            <m:sup>
                              <m:r>
                                <a:rPr lang="en-IN" sz="2000" b="0" i="1" smtClean="0">
                                  <a:latin typeface="Cambria Math"/>
                                  <a:cs typeface="Times New Roman" pitchFamily="18" charset="0"/>
                                </a:rPr>
                                <m:t>2</m:t>
                              </m:r>
                            </m:sup>
                          </m:sSup>
                        </m:num>
                        <m:den>
                          <m:sSubSup>
                            <m:sSubSupPr>
                              <m:ctrlPr>
                                <a:rPr lang="en-IN" sz="2000" b="0" i="1" smtClean="0">
                                  <a:latin typeface="Cambria Math"/>
                                  <a:cs typeface="Times New Roman" pitchFamily="18" charset="0"/>
                                </a:rPr>
                              </m:ctrlPr>
                            </m:sSubSupPr>
                            <m:e>
                              <m:sSub>
                                <m:sSubPr>
                                  <m:ctrlPr>
                                    <a:rPr lang="en-IN" sz="2000" b="0" i="1" smtClean="0">
                                      <a:latin typeface="Cambria Math"/>
                                      <a:cs typeface="Times New Roman" pitchFamily="18" charset="0"/>
                                    </a:rPr>
                                  </m:ctrlPr>
                                </m:sSubPr>
                                <m:e>
                                  <m:r>
                                    <a:rPr lang="en-IN" sz="2000" b="0" i="1" smtClean="0">
                                      <a:latin typeface="Cambria Math"/>
                                      <a:ea typeface="Cambria Math"/>
                                      <a:cs typeface="Times New Roman" pitchFamily="18" charset="0"/>
                                    </a:rPr>
                                    <m:t>𝜎</m:t>
                                  </m:r>
                                </m:e>
                                <m:sub>
                                  <m:r>
                                    <a:rPr lang="en-IN" sz="2000" b="0" i="1" smtClean="0">
                                      <a:latin typeface="Cambria Math"/>
                                      <a:cs typeface="Times New Roman" pitchFamily="18" charset="0"/>
                                    </a:rPr>
                                    <m:t>𝑛</m:t>
                                  </m:r>
                                </m:sub>
                              </m:sSub>
                            </m:e>
                            <m:sub/>
                            <m:sup>
                              <m:r>
                                <a:rPr lang="en-IN" sz="2000" b="0" i="1" smtClean="0">
                                  <a:latin typeface="Cambria Math"/>
                                  <a:cs typeface="Times New Roman" pitchFamily="18" charset="0"/>
                                </a:rPr>
                                <m:t>2</m:t>
                              </m:r>
                            </m:sup>
                          </m:sSubSup>
                        </m:den>
                      </m:f>
                      <m:sSub>
                        <m:sSubPr>
                          <m:ctrlPr>
                            <a:rPr lang="en-IN" sz="2000" b="0" i="1" smtClean="0">
                              <a:latin typeface="Cambria Math"/>
                              <a:cs typeface="Times New Roman" pitchFamily="18" charset="0"/>
                            </a:rPr>
                          </m:ctrlPr>
                        </m:sSubPr>
                        <m:e>
                          <m:r>
                            <a:rPr lang="en-IN" sz="2000" b="0" i="1" smtClean="0">
                              <a:latin typeface="Cambria Math"/>
                              <a:cs typeface="Times New Roman" pitchFamily="18" charset="0"/>
                            </a:rPr>
                            <m:t>𝑃</m:t>
                          </m:r>
                        </m:e>
                        <m:sub>
                          <m:r>
                            <a:rPr lang="en-IN" sz="2000" b="0" i="1" smtClean="0">
                              <a:latin typeface="Cambria Math"/>
                              <a:cs typeface="Times New Roman" pitchFamily="18" charset="0"/>
                            </a:rPr>
                            <m:t>1</m:t>
                          </m:r>
                        </m:sub>
                      </m:sSub>
                    </m:oMath>
                  </m:oMathPara>
                </a14:m>
                <a:endParaRPr lang="en-IN" sz="2000" dirty="0" smtClean="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Similarly, to </a:t>
                </a:r>
                <a:r>
                  <a:rPr lang="en-US" sz="2000" dirty="0" smtClean="0">
                    <a:latin typeface="Times New Roman" pitchFamily="18" charset="0"/>
                    <a:cs typeface="Times New Roman" pitchFamily="18" charset="0"/>
                  </a:rPr>
                  <a:t>decode </a:t>
                </a:r>
                <a14:m>
                  <m:oMath xmlns:m="http://schemas.openxmlformats.org/officeDocument/2006/math">
                    <m:sSub>
                      <m:sSubPr>
                        <m:ctrlPr>
                          <a:rPr lang="en-US" sz="2000" i="1" smtClean="0">
                            <a:latin typeface="Cambria Math"/>
                            <a:cs typeface="Times New Roman" pitchFamily="18" charset="0"/>
                          </a:rPr>
                        </m:ctrlPr>
                      </m:sSubPr>
                      <m:e>
                        <m:r>
                          <a:rPr lang="en-IN" sz="2000" b="0" i="1" smtClean="0">
                            <a:latin typeface="Cambria Math"/>
                            <a:cs typeface="Times New Roman" pitchFamily="18" charset="0"/>
                          </a:rPr>
                          <m:t>𝑥</m:t>
                        </m:r>
                      </m:e>
                      <m:sub>
                        <m:r>
                          <a:rPr lang="en-IN" sz="2000" b="0" i="1" smtClean="0">
                            <a:latin typeface="Cambria Math"/>
                            <a:cs typeface="Times New Roman" pitchFamily="18" charset="0"/>
                          </a:rPr>
                          <m:t>2</m:t>
                        </m:r>
                      </m:sub>
                    </m:sSub>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a:t>
                </a:r>
                <a:r>
                  <a:rPr lang="en-US" sz="2000" dirty="0" smtClean="0">
                    <a:latin typeface="Times New Roman" pitchFamily="18" charset="0"/>
                    <a:cs typeface="Times New Roman" pitchFamily="18" charset="0"/>
                  </a:rPr>
                  <a:t>beam former </a:t>
                </a:r>
                <a14:m>
                  <m:oMath xmlns:m="http://schemas.openxmlformats.org/officeDocument/2006/math">
                    <m:sSub>
                      <m:sSubPr>
                        <m:ctrlPr>
                          <a:rPr lang="en-US" sz="2000" i="1" smtClean="0">
                            <a:latin typeface="Cambria Math"/>
                            <a:cs typeface="Times New Roman" pitchFamily="18" charset="0"/>
                          </a:rPr>
                        </m:ctrlPr>
                      </m:sSubPr>
                      <m:e>
                        <m:r>
                          <a:rPr lang="en-IN" sz="2000" b="0" i="1" smtClean="0">
                            <a:latin typeface="Cambria Math"/>
                            <a:cs typeface="Times New Roman" pitchFamily="18" charset="0"/>
                          </a:rPr>
                          <m:t>𝑤</m:t>
                        </m:r>
                      </m:e>
                      <m:sub>
                        <m:r>
                          <a:rPr lang="en-IN" sz="2000" b="0" i="1" smtClean="0">
                            <a:latin typeface="Cambria Math"/>
                            <a:cs typeface="Times New Roman" pitchFamily="18" charset="0"/>
                          </a:rPr>
                          <m:t>2 </m:t>
                        </m:r>
                      </m:sub>
                    </m:sSub>
                  </m:oMath>
                </a14:m>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given </a:t>
                </a:r>
                <a:r>
                  <a:rPr lang="en-US" sz="20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IN" sz="2000" b="0" i="1" smtClean="0">
                              <a:latin typeface="Cambria Math"/>
                              <a:cs typeface="Times New Roman" pitchFamily="18" charset="0"/>
                            </a:rPr>
                            <m:t>𝑤</m:t>
                          </m:r>
                        </m:e>
                        <m:sub>
                          <m:r>
                            <a:rPr lang="en-IN" sz="2000" b="0" i="1" smtClean="0">
                              <a:latin typeface="Cambria Math"/>
                              <a:cs typeface="Times New Roman" pitchFamily="18" charset="0"/>
                            </a:rPr>
                            <m:t>2</m:t>
                          </m:r>
                        </m:sub>
                      </m:sSub>
                      <m:r>
                        <a:rPr lang="en-IN" sz="2000" b="0" i="1" smtClean="0">
                          <a:latin typeface="Cambria Math"/>
                          <a:cs typeface="Times New Roman" pitchFamily="18" charset="0"/>
                        </a:rPr>
                        <m:t>=</m:t>
                      </m:r>
                      <m:f>
                        <m:fPr>
                          <m:ctrlPr>
                            <a:rPr lang="en-IN" sz="2000" b="0" i="1" smtClean="0">
                              <a:latin typeface="Cambria Math"/>
                              <a:cs typeface="Times New Roman" pitchFamily="18" charset="0"/>
                            </a:rPr>
                          </m:ctrlPr>
                        </m:fPr>
                        <m:num>
                          <m:sSub>
                            <m:sSubPr>
                              <m:ctrlPr>
                                <a:rPr lang="en-IN" sz="2000" b="0" i="1" smtClean="0">
                                  <a:latin typeface="Cambria Math"/>
                                  <a:cs typeface="Times New Roman" pitchFamily="18" charset="0"/>
                                </a:rPr>
                              </m:ctrlPr>
                            </m:sSubPr>
                            <m:e>
                              <m:r>
                                <a:rPr lang="en-IN" sz="2000" b="0" i="1" smtClean="0">
                                  <a:latin typeface="Cambria Math"/>
                                  <a:cs typeface="Times New Roman" pitchFamily="18" charset="0"/>
                                </a:rPr>
                                <m:t>𝐶</m:t>
                              </m:r>
                            </m:e>
                            <m:sub>
                              <m:r>
                                <a:rPr lang="en-IN" sz="2000" b="0" i="1" smtClean="0">
                                  <a:latin typeface="Cambria Math"/>
                                  <a:cs typeface="Times New Roman" pitchFamily="18" charset="0"/>
                                </a:rPr>
                                <m:t>2</m:t>
                              </m:r>
                            </m:sub>
                          </m:sSub>
                        </m:num>
                        <m:den>
                          <m:d>
                            <m:dPr>
                              <m:begChr m:val="‖"/>
                              <m:endChr m:val="‖"/>
                              <m:ctrlPr>
                                <a:rPr lang="en-IN" sz="2000" b="0" i="1" smtClean="0">
                                  <a:latin typeface="Cambria Math"/>
                                  <a:cs typeface="Times New Roman" pitchFamily="18" charset="0"/>
                                </a:rPr>
                              </m:ctrlPr>
                            </m:dPr>
                            <m:e>
                              <m:sSub>
                                <m:sSubPr>
                                  <m:ctrlPr>
                                    <a:rPr lang="en-IN" sz="2000" b="0" i="1" smtClean="0">
                                      <a:latin typeface="Cambria Math"/>
                                      <a:cs typeface="Times New Roman" pitchFamily="18" charset="0"/>
                                    </a:rPr>
                                  </m:ctrlPr>
                                </m:sSubPr>
                                <m:e>
                                  <m:r>
                                    <a:rPr lang="en-IN" sz="2000" b="0" i="1" smtClean="0">
                                      <a:latin typeface="Cambria Math"/>
                                      <a:cs typeface="Times New Roman" pitchFamily="18" charset="0"/>
                                    </a:rPr>
                                    <m:t>𝐶</m:t>
                                  </m:r>
                                </m:e>
                                <m:sub>
                                  <m:r>
                                    <a:rPr lang="en-IN" sz="2000" b="0" i="1" smtClean="0">
                                      <a:latin typeface="Cambria Math"/>
                                      <a:cs typeface="Times New Roman" pitchFamily="18" charset="0"/>
                                    </a:rPr>
                                    <m:t>2</m:t>
                                  </m:r>
                                </m:sub>
                              </m:sSub>
                            </m:e>
                          </m:d>
                        </m:den>
                      </m:f>
                      <m:r>
                        <a:rPr lang="en-IN" sz="2000" b="0" i="1" smtClean="0">
                          <a:latin typeface="Cambria Math"/>
                          <a:cs typeface="Times New Roman" pitchFamily="18" charset="0"/>
                        </a:rPr>
                        <m:t>=</m:t>
                      </m:r>
                      <m:f>
                        <m:fPr>
                          <m:ctrlPr>
                            <a:rPr lang="en-IN" sz="2000" b="0" i="1" smtClean="0">
                              <a:latin typeface="Cambria Math"/>
                              <a:cs typeface="Times New Roman" pitchFamily="18" charset="0"/>
                            </a:rPr>
                          </m:ctrlPr>
                        </m:fPr>
                        <m:num>
                          <m:r>
                            <a:rPr lang="en-IN" sz="2000" b="0" i="1" smtClean="0">
                              <a:latin typeface="Cambria Math"/>
                              <a:cs typeface="Times New Roman" pitchFamily="18" charset="0"/>
                            </a:rPr>
                            <m:t>1</m:t>
                          </m:r>
                        </m:num>
                        <m:den>
                          <m:d>
                            <m:dPr>
                              <m:begChr m:val="‖"/>
                              <m:endChr m:val="‖"/>
                              <m:ctrlPr>
                                <a:rPr lang="en-IN" sz="2000" b="0" i="1" smtClean="0">
                                  <a:latin typeface="Cambria Math"/>
                                  <a:cs typeface="Times New Roman" pitchFamily="18" charset="0"/>
                                </a:rPr>
                              </m:ctrlPr>
                            </m:dPr>
                            <m:e>
                              <m:r>
                                <a:rPr lang="en-IN" sz="2000" b="0" i="1" smtClean="0">
                                  <a:latin typeface="Cambria Math"/>
                                  <a:cs typeface="Times New Roman" pitchFamily="18" charset="0"/>
                                </a:rPr>
                                <m:t>h</m:t>
                              </m:r>
                            </m:e>
                          </m:d>
                        </m:den>
                      </m:f>
                      <m:d>
                        <m:dPr>
                          <m:begChr m:val="["/>
                          <m:endChr m:val="]"/>
                          <m:ctrlPr>
                            <a:rPr lang="en-IN" sz="2000" i="1">
                              <a:latin typeface="Cambria Math"/>
                              <a:ea typeface="Cambria Math"/>
                              <a:cs typeface="Times New Roman" pitchFamily="18" charset="0"/>
                            </a:rPr>
                          </m:ctrlPr>
                        </m:dPr>
                        <m:e>
                          <m:m>
                            <m:mPr>
                              <m:mcs>
                                <m:mc>
                                  <m:mcPr>
                                    <m:count m:val="1"/>
                                    <m:mcJc m:val="center"/>
                                  </m:mcPr>
                                </m:mc>
                              </m:mcs>
                              <m:ctrlPr>
                                <a:rPr lang="en-IN" sz="2000" i="1">
                                  <a:latin typeface="Cambria Math"/>
                                  <a:ea typeface="Cambria Math"/>
                                  <a:cs typeface="Times New Roman" pitchFamily="18" charset="0"/>
                                </a:rPr>
                              </m:ctrlPr>
                            </m:mPr>
                            <m:mr>
                              <m:e>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h</m:t>
                                    </m:r>
                                  </m:e>
                                  <m:sub>
                                    <m:r>
                                      <a:rPr lang="en-IN" sz="2000" i="1">
                                        <a:latin typeface="Cambria Math"/>
                                        <a:ea typeface="Cambria Math"/>
                                        <a:cs typeface="Times New Roman" pitchFamily="18" charset="0"/>
                                      </a:rPr>
                                      <m:t>2</m:t>
                                    </m:r>
                                  </m:sub>
                                </m:sSub>
                              </m:e>
                            </m:mr>
                            <m:mr>
                              <m:e>
                                <m:r>
                                  <a:rPr lang="en-IN" sz="2000" i="1">
                                    <a:latin typeface="Cambria Math"/>
                                    <a:ea typeface="Cambria Math"/>
                                    <a:cs typeface="Times New Roman" pitchFamily="18" charset="0"/>
                                  </a:rPr>
                                  <m:t>−</m:t>
                                </m:r>
                                <m:sSubSup>
                                  <m:sSubSupPr>
                                    <m:ctrlPr>
                                      <a:rPr lang="en-IN" sz="2000" i="1">
                                        <a:latin typeface="Cambria Math"/>
                                        <a:ea typeface="Cambria Math"/>
                                        <a:cs typeface="Times New Roman" pitchFamily="18" charset="0"/>
                                      </a:rPr>
                                    </m:ctrlPr>
                                  </m:sSubSupPr>
                                  <m:e>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h</m:t>
                                        </m:r>
                                      </m:e>
                                      <m:sub>
                                        <m:r>
                                          <a:rPr lang="en-IN" sz="2000" i="1">
                                            <a:latin typeface="Cambria Math"/>
                                            <a:ea typeface="Cambria Math"/>
                                            <a:cs typeface="Times New Roman" pitchFamily="18" charset="0"/>
                                          </a:rPr>
                                          <m:t>1</m:t>
                                        </m:r>
                                      </m:sub>
                                    </m:sSub>
                                  </m:e>
                                  <m:sub/>
                                  <m:sup>
                                    <m:r>
                                      <a:rPr lang="en-IN" sz="2000" i="1">
                                        <a:latin typeface="Cambria Math"/>
                                        <a:ea typeface="Cambria Math"/>
                                        <a:cs typeface="Times New Roman" pitchFamily="18" charset="0"/>
                                      </a:rPr>
                                      <m:t>∗</m:t>
                                    </m:r>
                                  </m:sup>
                                </m:sSubSup>
                              </m:e>
                            </m:mr>
                          </m:m>
                        </m:e>
                      </m:d>
                    </m:oMath>
                  </m:oMathPara>
                </a14:m>
                <a:endParaRPr lang="en-IN" sz="2000" dirty="0" smtClean="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Hence, the net output </a:t>
                </a:r>
                <a:r>
                  <a:rPr lang="en-US" sz="2000" b="1" dirty="0">
                    <a:latin typeface="Times New Roman" pitchFamily="18" charset="0"/>
                    <a:cs typeface="Times New Roman" pitchFamily="18" charset="0"/>
                  </a:rPr>
                  <a:t>SNR</a:t>
                </a:r>
                <a:r>
                  <a:rPr lang="en-US" sz="2000" dirty="0">
                    <a:latin typeface="Times New Roman" pitchFamily="18" charset="0"/>
                    <a:cs typeface="Times New Roman" pitchFamily="18" charset="0"/>
                  </a:rPr>
                  <a:t> of each stream </a:t>
                </a:r>
                <a:r>
                  <a:rPr lang="en-US" sz="2000" dirty="0" smtClean="0">
                    <a:latin typeface="Times New Roman" pitchFamily="18" charset="0"/>
                    <a:cs typeface="Times New Roman" pitchFamily="18" charset="0"/>
                  </a:rPr>
                  <a:t>is</a:t>
                </a:r>
              </a:p>
              <a:p>
                <a:pPr marL="0" indent="0">
                  <a:buNone/>
                </a:pPr>
                <a14:m>
                  <m:oMathPara xmlns:m="http://schemas.openxmlformats.org/officeDocument/2006/math">
                    <m:oMathParaPr>
                      <m:jc m:val="centerGroup"/>
                    </m:oMathParaPr>
                    <m:oMath xmlns:m="http://schemas.openxmlformats.org/officeDocument/2006/math">
                      <m:r>
                        <a:rPr lang="en-IN" sz="2000" b="0" i="1" smtClean="0">
                          <a:latin typeface="Cambria Math"/>
                          <a:cs typeface="Times New Roman" pitchFamily="18" charset="0"/>
                        </a:rPr>
                        <m:t>𝑆𝑁𝑅</m:t>
                      </m:r>
                      <m:r>
                        <a:rPr lang="en-IN" sz="2000" b="0" i="1" smtClean="0">
                          <a:latin typeface="Cambria Math"/>
                          <a:cs typeface="Times New Roman" pitchFamily="18" charset="0"/>
                        </a:rPr>
                        <m:t>==</m:t>
                      </m:r>
                      <m:f>
                        <m:fPr>
                          <m:ctrlPr>
                            <a:rPr lang="en-IN" sz="2000" i="1">
                              <a:latin typeface="Cambria Math"/>
                              <a:cs typeface="Times New Roman" pitchFamily="18" charset="0"/>
                            </a:rPr>
                          </m:ctrlPr>
                        </m:fPr>
                        <m:num>
                          <m:r>
                            <a:rPr lang="en-IN" sz="2000" i="1">
                              <a:latin typeface="Cambria Math"/>
                              <a:cs typeface="Times New Roman" pitchFamily="18" charset="0"/>
                            </a:rPr>
                            <m:t>1</m:t>
                          </m:r>
                        </m:num>
                        <m:den>
                          <m:r>
                            <a:rPr lang="en-IN" sz="2000" i="1">
                              <a:latin typeface="Cambria Math"/>
                              <a:cs typeface="Times New Roman" pitchFamily="18" charset="0"/>
                            </a:rPr>
                            <m:t>2</m:t>
                          </m:r>
                        </m:den>
                      </m:f>
                      <m:f>
                        <m:fPr>
                          <m:ctrlPr>
                            <a:rPr lang="en-IN" sz="2000" i="1">
                              <a:latin typeface="Cambria Math"/>
                              <a:cs typeface="Times New Roman" pitchFamily="18" charset="0"/>
                            </a:rPr>
                          </m:ctrlPr>
                        </m:fPr>
                        <m:num>
                          <m:sSup>
                            <m:sSupPr>
                              <m:ctrlPr>
                                <a:rPr lang="en-IN" sz="2000" i="1">
                                  <a:latin typeface="Cambria Math"/>
                                  <a:cs typeface="Times New Roman" pitchFamily="18" charset="0"/>
                                </a:rPr>
                              </m:ctrlPr>
                            </m:sSupPr>
                            <m:e>
                              <m:d>
                                <m:dPr>
                                  <m:begChr m:val="‖"/>
                                  <m:endChr m:val="‖"/>
                                  <m:ctrlPr>
                                    <a:rPr lang="en-IN" sz="2000" i="1">
                                      <a:latin typeface="Cambria Math"/>
                                      <a:cs typeface="Times New Roman" pitchFamily="18" charset="0"/>
                                    </a:rPr>
                                  </m:ctrlPr>
                                </m:dPr>
                                <m:e>
                                  <m:r>
                                    <a:rPr lang="en-IN" sz="2000" i="1">
                                      <a:latin typeface="Cambria Math"/>
                                      <a:cs typeface="Times New Roman" pitchFamily="18" charset="0"/>
                                    </a:rPr>
                                    <m:t>h</m:t>
                                  </m:r>
                                </m:e>
                              </m:d>
                            </m:e>
                            <m:sup>
                              <m:r>
                                <a:rPr lang="en-IN" sz="2000" i="1">
                                  <a:latin typeface="Cambria Math"/>
                                  <a:cs typeface="Times New Roman" pitchFamily="18" charset="0"/>
                                </a:rPr>
                                <m:t>2</m:t>
                              </m:r>
                            </m:sup>
                          </m:sSup>
                        </m:num>
                        <m:den>
                          <m:sSubSup>
                            <m:sSubSupPr>
                              <m:ctrlPr>
                                <a:rPr lang="en-IN" sz="2000" i="1">
                                  <a:latin typeface="Cambria Math"/>
                                  <a:cs typeface="Times New Roman" pitchFamily="18" charset="0"/>
                                </a:rPr>
                              </m:ctrlPr>
                            </m:sSubSupPr>
                            <m:e>
                              <m:sSub>
                                <m:sSubPr>
                                  <m:ctrlPr>
                                    <a:rPr lang="en-IN" sz="2000" i="1">
                                      <a:latin typeface="Cambria Math"/>
                                      <a:cs typeface="Times New Roman" pitchFamily="18" charset="0"/>
                                    </a:rPr>
                                  </m:ctrlPr>
                                </m:sSubPr>
                                <m:e>
                                  <m:r>
                                    <a:rPr lang="en-IN" sz="2000" i="1">
                                      <a:latin typeface="Cambria Math"/>
                                      <a:ea typeface="Cambria Math"/>
                                      <a:cs typeface="Times New Roman" pitchFamily="18" charset="0"/>
                                    </a:rPr>
                                    <m:t>𝜎</m:t>
                                  </m:r>
                                </m:e>
                                <m:sub>
                                  <m:r>
                                    <a:rPr lang="en-IN" sz="2000" i="1">
                                      <a:latin typeface="Cambria Math"/>
                                      <a:cs typeface="Times New Roman" pitchFamily="18" charset="0"/>
                                    </a:rPr>
                                    <m:t>𝑛</m:t>
                                  </m:r>
                                </m:sub>
                              </m:sSub>
                            </m:e>
                            <m:sub/>
                            <m:sup>
                              <m:r>
                                <a:rPr lang="en-IN" sz="2000" i="1">
                                  <a:latin typeface="Cambria Math"/>
                                  <a:cs typeface="Times New Roman" pitchFamily="18" charset="0"/>
                                </a:rPr>
                                <m:t>2</m:t>
                              </m:r>
                            </m:sup>
                          </m:sSubSup>
                        </m:den>
                      </m:f>
                      <m:r>
                        <a:rPr lang="en-IN" sz="2000" i="1">
                          <a:latin typeface="Cambria Math"/>
                          <a:cs typeface="Times New Roman" pitchFamily="18" charset="0"/>
                        </a:rPr>
                        <m:t>𝑃</m:t>
                      </m:r>
                    </m:oMath>
                  </m:oMathPara>
                </a14:m>
                <a:endParaRPr lang="en-IN" sz="2000" dirty="0" smtClean="0">
                  <a:latin typeface="Times New Roman" pitchFamily="18" charset="0"/>
                  <a:cs typeface="Times New Roman" pitchFamily="18" charset="0"/>
                </a:endParaRPr>
              </a:p>
              <a:p>
                <a:pPr marL="0" indent="0">
                  <a:buNone/>
                </a:pPr>
                <a:endParaRPr lang="en-IN" sz="2000"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Hence, the </a:t>
                </a:r>
                <a:r>
                  <a:rPr lang="en-US" sz="2000" dirty="0" err="1">
                    <a:latin typeface="Times New Roman" pitchFamily="18" charset="0"/>
                    <a:cs typeface="Times New Roman" pitchFamily="18" charset="0"/>
                  </a:rPr>
                  <a:t>Alamouti</a:t>
                </a:r>
                <a:r>
                  <a:rPr lang="en-US" sz="2000" dirty="0">
                    <a:latin typeface="Times New Roman" pitchFamily="18" charset="0"/>
                    <a:cs typeface="Times New Roman" pitchFamily="18" charset="0"/>
                  </a:rPr>
                  <a:t> code is also termed an </a:t>
                </a:r>
                <a:r>
                  <a:rPr lang="en-US" sz="2000" b="1" dirty="0">
                    <a:latin typeface="Times New Roman" pitchFamily="18" charset="0"/>
                    <a:cs typeface="Times New Roman" pitchFamily="18" charset="0"/>
                  </a:rPr>
                  <a:t>Orthogonal </a:t>
                </a:r>
                <a:r>
                  <a:rPr lang="en-US" sz="2000" b="1" dirty="0" err="1">
                    <a:latin typeface="Times New Roman" pitchFamily="18" charset="0"/>
                    <a:cs typeface="Times New Roman" pitchFamily="18" charset="0"/>
                  </a:rPr>
                  <a:t>SpaceTime</a:t>
                </a:r>
                <a:r>
                  <a:rPr lang="en-US" sz="2000" b="1" dirty="0">
                    <a:latin typeface="Times New Roman" pitchFamily="18" charset="0"/>
                    <a:cs typeface="Times New Roman" pitchFamily="18" charset="0"/>
                  </a:rPr>
                  <a:t> Block Code </a:t>
                </a:r>
                <a:r>
                  <a:rPr lang="en-US" sz="2000" dirty="0">
                    <a:latin typeface="Times New Roman" pitchFamily="18" charset="0"/>
                    <a:cs typeface="Times New Roman" pitchFamily="18" charset="0"/>
                  </a:rPr>
                  <a:t>(OSTBC). The term space-time refers to the fact that the </a:t>
                </a:r>
                <a:r>
                  <a:rPr lang="en-US" sz="2000" dirty="0" err="1">
                    <a:latin typeface="Times New Roman" pitchFamily="18" charset="0"/>
                    <a:cs typeface="Times New Roman" pitchFamily="18" charset="0"/>
                  </a:rPr>
                  <a:t>Alamouti</a:t>
                </a:r>
                <a:r>
                  <a:rPr lang="en-US" sz="2000" dirty="0">
                    <a:latin typeface="Times New Roman" pitchFamily="18" charset="0"/>
                    <a:cs typeface="Times New Roman" pitchFamily="18" charset="0"/>
                  </a:rPr>
                  <a:t> code involves two symbols </a:t>
                </a:r>
                <a14:m>
                  <m:oMath xmlns:m="http://schemas.openxmlformats.org/officeDocument/2006/math">
                    <m:sSub>
                      <m:sSubPr>
                        <m:ctrlPr>
                          <a:rPr lang="en-US" sz="2000" i="1" smtClean="0">
                            <a:latin typeface="Cambria Math"/>
                            <a:cs typeface="Times New Roman" pitchFamily="18" charset="0"/>
                          </a:rPr>
                        </m:ctrlPr>
                      </m:sSubPr>
                      <m:e>
                        <m:r>
                          <a:rPr lang="en-IN" sz="2000" b="0" i="1" smtClean="0">
                            <a:latin typeface="Cambria Math"/>
                            <a:cs typeface="Times New Roman" pitchFamily="18" charset="0"/>
                          </a:rPr>
                          <m:t>𝑥</m:t>
                        </m:r>
                      </m:e>
                      <m:sub>
                        <m:r>
                          <a:rPr lang="en-IN" sz="2000" b="0" i="1" smtClean="0">
                            <a:latin typeface="Cambria Math"/>
                            <a:cs typeface="Times New Roman" pitchFamily="18" charset="0"/>
                          </a:rPr>
                          <m:t>1</m:t>
                        </m:r>
                      </m:sub>
                    </m:sSub>
                    <m:r>
                      <a:rPr lang="en-IN" sz="2000" b="0" i="1" smtClean="0">
                        <a:latin typeface="Cambria Math"/>
                        <a:cs typeface="Times New Roman" pitchFamily="18" charset="0"/>
                      </a:rPr>
                      <m:t>,</m:t>
                    </m:r>
                    <m:sSub>
                      <m:sSubPr>
                        <m:ctrlPr>
                          <a:rPr lang="en-IN" sz="2000" b="0" i="1" smtClean="0">
                            <a:latin typeface="Cambria Math"/>
                            <a:cs typeface="Times New Roman" pitchFamily="18" charset="0"/>
                          </a:rPr>
                        </m:ctrlPr>
                      </m:sSubPr>
                      <m:e>
                        <m:r>
                          <a:rPr lang="en-IN" sz="2000" b="0" i="1" smtClean="0">
                            <a:latin typeface="Cambria Math"/>
                            <a:cs typeface="Times New Roman" pitchFamily="18" charset="0"/>
                          </a:rPr>
                          <m:t>𝑥</m:t>
                        </m:r>
                      </m:e>
                      <m:sub>
                        <m:r>
                          <a:rPr lang="en-IN" sz="2000" b="0" i="1" smtClean="0">
                            <a:latin typeface="Cambria Math"/>
                            <a:cs typeface="Times New Roman" pitchFamily="18" charset="0"/>
                          </a:rPr>
                          <m:t>2</m:t>
                        </m:r>
                      </m:sub>
                    </m:sSub>
                  </m:oMath>
                </a14:m>
                <a:r>
                  <a:rPr lang="en-US" sz="2000" dirty="0" smtClean="0">
                    <a:latin typeface="Times New Roman" pitchFamily="18" charset="0"/>
                    <a:cs typeface="Times New Roman" pitchFamily="18" charset="0"/>
                  </a:rPr>
                  <a:t>which </a:t>
                </a:r>
                <a:r>
                  <a:rPr lang="en-US" sz="2000" dirty="0">
                    <a:latin typeface="Times New Roman" pitchFamily="18" charset="0"/>
                    <a:cs typeface="Times New Roman" pitchFamily="18" charset="0"/>
                  </a:rPr>
                  <a:t>are transmitted over two antennas over two instants of time. Therefore, the symbols are coded across both the space and time dimensions, leading to the name "space-time" code. This is schematically shown in Figure 6</a:t>
                </a:r>
                <a:r>
                  <a:rPr lang="en-US" sz="2000" dirty="0" smtClean="0">
                    <a:latin typeface="Times New Roman" pitchFamily="18" charset="0"/>
                    <a:cs typeface="Times New Roman" pitchFamily="18" charset="0"/>
                  </a:rPr>
                  <a:t>.</a:t>
                </a:r>
                <a:endParaRPr lang="en-IN" sz="2000" dirty="0">
                  <a:latin typeface="Times New Roman" pitchFamily="18" charset="0"/>
                  <a:cs typeface="Times New Roman" pitchFamily="18" charset="0"/>
                </a:endParaRPr>
              </a:p>
              <a:p>
                <a:pPr marL="0" indent="0" algn="just">
                  <a:buNone/>
                </a:pPr>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64391" y="860424"/>
                <a:ext cx="11699133" cy="5260975"/>
              </a:xfrm>
              <a:blipFill rotWithShape="1">
                <a:blip r:embed="rId3"/>
                <a:stretch>
                  <a:fillRect l="-573" t="-1043" r="-625"/>
                </a:stretch>
              </a:blipFill>
            </p:spPr>
            <p:txBody>
              <a:bodyPr/>
              <a:lstStyle/>
              <a:p>
                <a:r>
                  <a:rPr lang="en-IN">
                    <a:noFill/>
                  </a:rPr>
                  <a:t> </a:t>
                </a:r>
              </a:p>
            </p:txBody>
          </p:sp>
        </mc:Fallback>
      </mc:AlternateContent>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4361" y="1879599"/>
            <a:ext cx="4349164" cy="171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514361" y="3777734"/>
            <a:ext cx="4387944" cy="707886"/>
          </a:xfrm>
          <a:prstGeom prst="rect">
            <a:avLst/>
          </a:prstGeom>
        </p:spPr>
        <p:txBody>
          <a:bodyPr wrap="square">
            <a:spAutoFit/>
          </a:bodyPr>
          <a:lstStyle/>
          <a:p>
            <a:pPr algn="ctr"/>
            <a:r>
              <a:rPr lang="en-US" sz="2000" b="1" dirty="0">
                <a:latin typeface="Times New Roman" pitchFamily="18" charset="0"/>
                <a:cs typeface="Times New Roman" pitchFamily="18" charset="0"/>
              </a:rPr>
              <a:t>Figure </a:t>
            </a:r>
            <a:r>
              <a:rPr lang="en-US" sz="2000" b="1" dirty="0" smtClean="0">
                <a:latin typeface="Times New Roman" pitchFamily="18" charset="0"/>
                <a:cs typeface="Times New Roman" pitchFamily="18" charset="0"/>
              </a:rPr>
              <a:t>6 </a:t>
            </a:r>
            <a:r>
              <a:rPr lang="en-US" sz="2000" b="1" dirty="0" err="1" smtClean="0">
                <a:latin typeface="Times New Roman" pitchFamily="18" charset="0"/>
                <a:cs typeface="Times New Roman" pitchFamily="18" charset="0"/>
              </a:rPr>
              <a:t>Alamouti</a:t>
            </a:r>
            <a:r>
              <a:rPr lang="en-US" sz="2000" b="1"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orthogonal space-time block code</a:t>
            </a:r>
            <a:endParaRPr lang="en-IN"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43156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34/58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64392" y="863723"/>
                <a:ext cx="11614727" cy="5197475"/>
              </a:xfrm>
            </p:spPr>
            <p:txBody>
              <a:bodyPr>
                <a:normAutofit/>
              </a:bodyPr>
              <a:lstStyle/>
              <a:p>
                <a:pPr marL="0" indent="0">
                  <a:buNone/>
                </a:pPr>
                <a:r>
                  <a:rPr lang="en-IN" sz="2000" b="1" u="sng" dirty="0" smtClean="0">
                    <a:latin typeface="Times New Roman" pitchFamily="18" charset="0"/>
                    <a:cs typeface="Times New Roman" pitchFamily="18" charset="0"/>
                  </a:rPr>
                  <a:t>NONLINEAR MIMO RECEIVER V-BLAST :</a:t>
                </a:r>
              </a:p>
              <a:p>
                <a:pPr algn="just">
                  <a:buFont typeface="Wingdings" pitchFamily="2" charset="2"/>
                  <a:buChar char="Ø"/>
                </a:pPr>
                <a:r>
                  <a:rPr lang="en-US" sz="2000" dirty="0" smtClean="0">
                    <a:latin typeface="Times New Roman" pitchFamily="18" charset="0"/>
                    <a:cs typeface="Times New Roman" pitchFamily="18" charset="0"/>
                  </a:rPr>
                  <a:t>The first nonlinear MIMO receiver, termed V-BLAST, short for vertical bell labs layered space-time receiver. V-BLAST employs successive interference cancellation (SIC) in which the impact of each estimated symbol is cancelled prior to the detection o f the next symbol. This SIC principle on which V-BLAST is based leads to its nonlinear nature. Consider the MIMO system model given as</a:t>
                </a: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𝑌</m:t>
                      </m:r>
                      <m:r>
                        <a:rPr lang="en-US" sz="2000" b="0" i="1" smtClean="0">
                          <a:latin typeface="Cambria Math"/>
                          <a:cs typeface="Times New Roman" pitchFamily="18" charset="0"/>
                        </a:rPr>
                        <m:t>=</m:t>
                      </m:r>
                      <m:r>
                        <a:rPr lang="en-US" sz="2000" b="0" i="1" smtClean="0">
                          <a:latin typeface="Cambria Math"/>
                          <a:cs typeface="Times New Roman" pitchFamily="18" charset="0"/>
                        </a:rPr>
                        <m:t>𝐻𝑋</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𝑛</m:t>
                      </m:r>
                    </m:oMath>
                  </m:oMathPara>
                </a14:m>
                <a:endParaRPr lang="en-IN"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d>
                        <m:dPr>
                          <m:begChr m:val="["/>
                          <m:endChr m:val="]"/>
                          <m:ctrlPr>
                            <a:rPr lang="en-IN" sz="2000" i="1" smtClean="0">
                              <a:latin typeface="Cambria Math"/>
                              <a:cs typeface="Times New Roman" pitchFamily="18" charset="0"/>
                            </a:rPr>
                          </m:ctrlPr>
                        </m:dPr>
                        <m:e>
                          <m:m>
                            <m:mPr>
                              <m:mcs>
                                <m:mc>
                                  <m:mcPr>
                                    <m:count m:val="3"/>
                                    <m:mcJc m:val="center"/>
                                  </m:mcPr>
                                </m:mc>
                              </m:mcs>
                              <m:ctrlPr>
                                <a:rPr lang="en-IN" sz="2000" i="1" smtClean="0">
                                  <a:latin typeface="Cambria Math"/>
                                  <a:cs typeface="Times New Roman" pitchFamily="18" charset="0"/>
                                </a:rPr>
                              </m:ctrlPr>
                            </m:mPr>
                            <m:mr>
                              <m:e>
                                <m:sSub>
                                  <m:sSubPr>
                                    <m:ctrlPr>
                                      <a:rPr lang="en-IN" sz="2000" i="1" smtClean="0">
                                        <a:latin typeface="Cambria Math"/>
                                        <a:cs typeface="Times New Roman" pitchFamily="18" charset="0"/>
                                      </a:rPr>
                                    </m:ctrlPr>
                                  </m:sSubPr>
                                  <m:e>
                                    <m:r>
                                      <a:rPr lang="en-IN" sz="2000" i="1" smtClean="0">
                                        <a:latin typeface="Cambria Math"/>
                                        <a:ea typeface="Cambria Math"/>
                                        <a:cs typeface="Times New Roman" pitchFamily="18" charset="0"/>
                                      </a:rPr>
                                      <m:t>𝙝</m:t>
                                    </m:r>
                                  </m:e>
                                  <m:sub>
                                    <m:r>
                                      <a:rPr lang="en-US" sz="2000" b="0" i="1" smtClean="0">
                                        <a:latin typeface="Cambria Math"/>
                                        <a:cs typeface="Times New Roman" pitchFamily="18" charset="0"/>
                                      </a:rPr>
                                      <m:t>1</m:t>
                                    </m:r>
                                  </m:sub>
                                </m:sSub>
                              </m:e>
                              <m:e>
                                <m:sSub>
                                  <m:sSubPr>
                                    <m:ctrlPr>
                                      <a:rPr lang="en-IN" sz="2000" i="1" smtClean="0">
                                        <a:latin typeface="Cambria Math"/>
                                        <a:cs typeface="Times New Roman" pitchFamily="18" charset="0"/>
                                      </a:rPr>
                                    </m:ctrlPr>
                                  </m:sSubPr>
                                  <m:e>
                                    <m:r>
                                      <a:rPr lang="en-IN" sz="2000" i="1" smtClean="0">
                                        <a:latin typeface="Cambria Math"/>
                                        <a:ea typeface="Cambria Math"/>
                                        <a:cs typeface="Times New Roman" pitchFamily="18" charset="0"/>
                                      </a:rPr>
                                      <m:t>𝙝</m:t>
                                    </m:r>
                                  </m:e>
                                  <m:sub>
                                    <m:r>
                                      <a:rPr lang="en-US" sz="2000" b="0" i="1" smtClean="0">
                                        <a:latin typeface="Cambria Math"/>
                                        <a:cs typeface="Times New Roman" pitchFamily="18" charset="0"/>
                                      </a:rPr>
                                      <m:t>2</m:t>
                                    </m:r>
                                  </m:sub>
                                </m:sSub>
                              </m:e>
                              <m:e>
                                <m:m>
                                  <m:mPr>
                                    <m:mcs>
                                      <m:mc>
                                        <m:mcPr>
                                          <m:count m:val="2"/>
                                          <m:mcJc m:val="center"/>
                                        </m:mcPr>
                                      </m:mc>
                                    </m:mcs>
                                    <m:ctrlPr>
                                      <a:rPr lang="en-IN" sz="2000" i="1" smtClean="0">
                                        <a:latin typeface="Cambria Math"/>
                                        <a:cs typeface="Times New Roman" pitchFamily="18" charset="0"/>
                                      </a:rPr>
                                    </m:ctrlPr>
                                  </m:mPr>
                                  <m:mr>
                                    <m:e>
                                      <m:r>
                                        <m:rPr>
                                          <m:brk m:alnAt="7"/>
                                        </m:rPr>
                                        <a:rPr lang="en-IN" sz="2000" i="1" smtClean="0">
                                          <a:latin typeface="Cambria Math"/>
                                          <a:cs typeface="Times New Roman" pitchFamily="18" charset="0"/>
                                        </a:rPr>
                                        <m:t>…</m:t>
                                      </m:r>
                                    </m:e>
                                    <m:e>
                                      <m:sSub>
                                        <m:sSubPr>
                                          <m:ctrlPr>
                                            <a:rPr lang="en-IN" sz="2000" i="1" smtClean="0">
                                              <a:latin typeface="Cambria Math"/>
                                              <a:cs typeface="Times New Roman" pitchFamily="18" charset="0"/>
                                            </a:rPr>
                                          </m:ctrlPr>
                                        </m:sSubPr>
                                        <m:e>
                                          <m:r>
                                            <a:rPr lang="en-IN" sz="2000" i="1" smtClean="0">
                                              <a:latin typeface="Cambria Math"/>
                                              <a:ea typeface="Cambria Math"/>
                                              <a:cs typeface="Times New Roman" pitchFamily="18" charset="0"/>
                                            </a:rPr>
                                            <m:t>𝙝</m:t>
                                          </m:r>
                                        </m:e>
                                        <m:sub>
                                          <m:r>
                                            <a:rPr lang="en-US" sz="2000" b="0" i="1" smtClean="0">
                                              <a:latin typeface="Cambria Math"/>
                                              <a:cs typeface="Times New Roman" pitchFamily="18" charset="0"/>
                                            </a:rPr>
                                            <m:t>𝑡</m:t>
                                          </m:r>
                                        </m:sub>
                                      </m:sSub>
                                    </m:e>
                                  </m:mr>
                                </m:m>
                              </m:e>
                            </m:mr>
                          </m:m>
                        </m:e>
                      </m:d>
                      <m:d>
                        <m:dPr>
                          <m:begChr m:val="["/>
                          <m:endChr m:val="]"/>
                          <m:ctrlPr>
                            <a:rPr lang="en-IN" sz="2000" i="1" smtClean="0">
                              <a:latin typeface="Cambria Math"/>
                              <a:cs typeface="Times New Roman" pitchFamily="18" charset="0"/>
                            </a:rPr>
                          </m:ctrlPr>
                        </m:dPr>
                        <m:e>
                          <m:m>
                            <m:mPr>
                              <m:mcs>
                                <m:mc>
                                  <m:mcPr>
                                    <m:count m:val="1"/>
                                    <m:mcJc m:val="center"/>
                                  </m:mcPr>
                                </m:mc>
                              </m:mcs>
                              <m:ctrlPr>
                                <a:rPr lang="en-IN" sz="2000" i="1" smtClean="0">
                                  <a:latin typeface="Cambria Math"/>
                                  <a:cs typeface="Times New Roman" pitchFamily="18" charset="0"/>
                                </a:rPr>
                              </m:ctrlPr>
                            </m:mPr>
                            <m:mr>
                              <m:e>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𝑥</m:t>
                                    </m:r>
                                  </m:e>
                                  <m:sub>
                                    <m:r>
                                      <a:rPr lang="en-US" sz="2000" b="0" i="1" smtClean="0">
                                        <a:latin typeface="Cambria Math"/>
                                        <a:cs typeface="Times New Roman" pitchFamily="18" charset="0"/>
                                      </a:rPr>
                                      <m:t>1</m:t>
                                    </m:r>
                                  </m:sub>
                                </m:sSub>
                              </m:e>
                            </m:mr>
                            <m:mr>
                              <m:e>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𝑥</m:t>
                                    </m:r>
                                  </m:e>
                                  <m:sub>
                                    <m:r>
                                      <a:rPr lang="en-US" sz="2000" b="0" i="1" smtClean="0">
                                        <a:latin typeface="Cambria Math"/>
                                        <a:cs typeface="Times New Roman" pitchFamily="18" charset="0"/>
                                      </a:rPr>
                                      <m:t>1</m:t>
                                    </m:r>
                                  </m:sub>
                                </m:sSub>
                              </m:e>
                            </m:mr>
                            <m:mr>
                              <m:e>
                                <m:m>
                                  <m:mPr>
                                    <m:mcs>
                                      <m:mc>
                                        <m:mcPr>
                                          <m:count m:val="1"/>
                                          <m:mcJc m:val="center"/>
                                        </m:mcPr>
                                      </m:mc>
                                    </m:mcs>
                                    <m:ctrlPr>
                                      <a:rPr lang="en-IN" sz="2000" i="1" smtClean="0">
                                        <a:latin typeface="Cambria Math"/>
                                        <a:cs typeface="Times New Roman" pitchFamily="18" charset="0"/>
                                      </a:rPr>
                                    </m:ctrlPr>
                                  </m:mPr>
                                  <m:mr>
                                    <m:e>
                                      <m:r>
                                        <m:rPr>
                                          <m:brk m:alnAt="7"/>
                                        </m:rPr>
                                        <a:rPr lang="en-IN" sz="2000" i="1" smtClean="0">
                                          <a:latin typeface="Cambria Math"/>
                                          <a:cs typeface="Times New Roman" pitchFamily="18" charset="0"/>
                                        </a:rPr>
                                        <m:t>⋮</m:t>
                                      </m:r>
                                    </m:e>
                                  </m:mr>
                                  <m:mr>
                                    <m:e>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𝑥</m:t>
                                          </m:r>
                                        </m:e>
                                        <m:sub>
                                          <m:r>
                                            <a:rPr lang="en-US" sz="2000" b="0" i="1" smtClean="0">
                                              <a:latin typeface="Cambria Math"/>
                                              <a:cs typeface="Times New Roman" pitchFamily="18" charset="0"/>
                                            </a:rPr>
                                            <m:t>𝑡</m:t>
                                          </m:r>
                                        </m:sub>
                                      </m:sSub>
                                    </m:e>
                                  </m:mr>
                                </m:m>
                              </m:e>
                            </m:mr>
                          </m:m>
                        </m:e>
                      </m:d>
                      <m:r>
                        <a:rPr lang="en-IN"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𝑛</m:t>
                      </m:r>
                      <m:r>
                        <a:rPr lang="en-US" sz="2000" b="0" i="1" smtClean="0">
                          <a:latin typeface="Cambria Math"/>
                          <a:ea typeface="Cambria Math"/>
                          <a:cs typeface="Times New Roman" pitchFamily="18" charset="0"/>
                        </a:rPr>
                        <m:t>−−−−−16</m:t>
                      </m:r>
                    </m:oMath>
                  </m:oMathPara>
                </a14:m>
                <a:endParaRPr lang="en-IN" sz="2000"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Let this matrix be denoted by the </a:t>
                </a:r>
                <a:r>
                  <a:rPr lang="en-US" sz="2000" i="1" dirty="0">
                    <a:latin typeface="Times New Roman" pitchFamily="18" charset="0"/>
                    <a:cs typeface="Times New Roman" pitchFamily="18" charset="0"/>
                  </a:rPr>
                  <a:t>t × r </a:t>
                </a:r>
                <a:r>
                  <a:rPr lang="en-US" sz="2000" dirty="0">
                    <a:latin typeface="Times New Roman" pitchFamily="18" charset="0"/>
                    <a:cs typeface="Times New Roman" pitchFamily="18" charset="0"/>
                  </a:rPr>
                  <a:t>matrix </a:t>
                </a:r>
                <a:r>
                  <a:rPr lang="en-US" sz="2000" i="1" dirty="0">
                    <a:latin typeface="Times New Roman" pitchFamily="18" charset="0"/>
                    <a:cs typeface="Times New Roman" pitchFamily="18" charset="0"/>
                  </a:rPr>
                  <a:t>Q</a:t>
                </a:r>
                <a:r>
                  <a:rPr lang="en-US" sz="2000" dirty="0">
                    <a:latin typeface="Times New Roman" pitchFamily="18" charset="0"/>
                    <a:cs typeface="Times New Roman" pitchFamily="18" charset="0"/>
                  </a:rPr>
                  <a:t>, i.e</a:t>
                </a:r>
                <a:r>
                  <a:rPr lang="en-US" sz="2000" dirty="0" smtClean="0">
                    <a:latin typeface="Times New Roman" pitchFamily="18" charset="0"/>
                    <a:cs typeface="Times New Roman" pitchFamily="18" charset="0"/>
                  </a:rPr>
                  <a:t>.,</a:t>
                </a:r>
                <a14:m>
                  <m:oMath xmlns:m="http://schemas.openxmlformats.org/officeDocument/2006/math">
                    <m:r>
                      <a:rPr lang="en-US" sz="2000" i="1" smtClean="0">
                        <a:latin typeface="Cambria Math"/>
                        <a:cs typeface="Times New Roman" pitchFamily="18" charset="0"/>
                      </a:rPr>
                      <m:t>𝐐𝐇</m:t>
                    </m:r>
                    <m:r>
                      <a:rPr lang="en-US" sz="2000" i="1" smtClean="0">
                        <a:latin typeface="Cambria Math"/>
                        <a:ea typeface="Cambria Math"/>
                        <a:cs typeface="Times New Roman" pitchFamily="18" charset="0"/>
                      </a:rPr>
                      <m:t>=</m:t>
                    </m:r>
                    <m:sSub>
                      <m:sSubPr>
                        <m:ctrlPr>
                          <a:rPr lang="en-US" sz="2000" i="1" smtClean="0">
                            <a:latin typeface="Cambria Math"/>
                            <a:ea typeface="Cambria Math"/>
                            <a:cs typeface="Times New Roman" pitchFamily="18" charset="0"/>
                          </a:rPr>
                        </m:ctrlPr>
                      </m:sSubPr>
                      <m:e>
                        <m:r>
                          <a:rPr lang="en-US" sz="2000" i="1" smtClean="0">
                            <a:latin typeface="Cambria Math"/>
                            <a:ea typeface="Cambria Math"/>
                            <a:cs typeface="Times New Roman" pitchFamily="18" charset="0"/>
                          </a:rPr>
                          <m:t>𝐈</m:t>
                        </m:r>
                      </m:e>
                      <m:sub>
                        <m:r>
                          <a:rPr lang="en-US" sz="2000" b="0" i="1" smtClean="0">
                            <a:latin typeface="Cambria Math"/>
                            <a:ea typeface="Cambria Math"/>
                            <a:cs typeface="Times New Roman" pitchFamily="18" charset="0"/>
                          </a:rPr>
                          <m:t>𝑟</m:t>
                        </m:r>
                      </m:sub>
                    </m:sSub>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Further, let the matrix </a:t>
                </a:r>
                <a:r>
                  <a:rPr lang="en-US" sz="2000" i="1" dirty="0">
                    <a:latin typeface="Times New Roman" pitchFamily="18" charset="0"/>
                    <a:cs typeface="Times New Roman" pitchFamily="18" charset="0"/>
                  </a:rPr>
                  <a:t>Q</a:t>
                </a:r>
                <a:r>
                  <a:rPr lang="en-US" sz="2000" dirty="0">
                    <a:latin typeface="Times New Roman" pitchFamily="18" charset="0"/>
                    <a:cs typeface="Times New Roman" pitchFamily="18" charset="0"/>
                  </a:rPr>
                  <a:t> be written </a:t>
                </a:r>
                <a:r>
                  <a:rPr lang="en-US" sz="2000" dirty="0" smtClean="0">
                    <a:latin typeface="Times New Roman" pitchFamily="18" charset="0"/>
                    <a:cs typeface="Times New Roman" pitchFamily="18" charset="0"/>
                  </a:rPr>
                  <a:t>as</a:t>
                </a:r>
              </a:p>
              <a:p>
                <a:pPr marL="0" indent="0" algn="just">
                  <a:buNone/>
                </a:pPr>
                <a:endParaRPr lang="en-US"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IN" sz="2000" i="1" smtClean="0">
                          <a:latin typeface="Cambria Math"/>
                          <a:cs typeface="Times New Roman" pitchFamily="18" charset="0"/>
                        </a:rPr>
                        <m:t>𝐐</m:t>
                      </m:r>
                      <m:r>
                        <a:rPr lang="en-IN" sz="2000" i="1" smtClean="0">
                          <a:latin typeface="Cambria Math"/>
                          <a:ea typeface="Cambria Math"/>
                          <a:cs typeface="Times New Roman" pitchFamily="18" charset="0"/>
                        </a:rPr>
                        <m:t>=</m:t>
                      </m:r>
                      <m:d>
                        <m:dPr>
                          <m:begChr m:val="["/>
                          <m:endChr m:val="]"/>
                          <m:ctrlPr>
                            <a:rPr lang="en-IN" sz="2000" i="1" smtClean="0">
                              <a:latin typeface="Cambria Math"/>
                              <a:ea typeface="Cambria Math"/>
                              <a:cs typeface="Times New Roman" pitchFamily="18" charset="0"/>
                            </a:rPr>
                          </m:ctrlPr>
                        </m:dPr>
                        <m:e>
                          <m:m>
                            <m:mPr>
                              <m:mcs>
                                <m:mc>
                                  <m:mcPr>
                                    <m:count m:val="1"/>
                                    <m:mcJc m:val="center"/>
                                  </m:mcPr>
                                </m:mc>
                              </m:mcs>
                              <m:ctrlPr>
                                <a:rPr lang="en-IN" sz="2000" i="1" smtClean="0">
                                  <a:latin typeface="Cambria Math"/>
                                  <a:ea typeface="Cambria Math"/>
                                  <a:cs typeface="Times New Roman" pitchFamily="18" charset="0"/>
                                </a:rPr>
                              </m:ctrlPr>
                            </m:mPr>
                            <m:mr>
                              <m:e>
                                <m:sSubSup>
                                  <m:sSubSupPr>
                                    <m:ctrlPr>
                                      <a:rPr lang="en-IN" sz="2000" i="1" smtClean="0">
                                        <a:latin typeface="Cambria Math"/>
                                        <a:ea typeface="Cambria Math"/>
                                        <a:cs typeface="Times New Roman" pitchFamily="18" charset="0"/>
                                      </a:rPr>
                                    </m:ctrlPr>
                                  </m:sSubSupP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𝑞</m:t>
                                        </m:r>
                                      </m:e>
                                      <m:sub>
                                        <m:r>
                                          <a:rPr lang="en-US" sz="2000" b="0" i="1" smtClean="0">
                                            <a:latin typeface="Cambria Math"/>
                                            <a:ea typeface="Cambria Math"/>
                                            <a:cs typeface="Times New Roman" pitchFamily="18" charset="0"/>
                                          </a:rPr>
                                          <m:t>1</m:t>
                                        </m:r>
                                      </m:sub>
                                    </m:sSub>
                                  </m:e>
                                  <m:sub/>
                                  <m:sup>
                                    <m:r>
                                      <a:rPr lang="en-US" sz="2000" b="0" i="1" smtClean="0">
                                        <a:latin typeface="Cambria Math"/>
                                        <a:ea typeface="Cambria Math"/>
                                        <a:cs typeface="Times New Roman" pitchFamily="18" charset="0"/>
                                      </a:rPr>
                                      <m:t>𝐻</m:t>
                                    </m:r>
                                  </m:sup>
                                </m:sSubSup>
                              </m:e>
                            </m:mr>
                            <m:mr>
                              <m:e>
                                <m:sSubSup>
                                  <m:sSubSupPr>
                                    <m:ctrlPr>
                                      <a:rPr lang="en-IN" sz="2000" i="1" smtClean="0">
                                        <a:latin typeface="Cambria Math"/>
                                        <a:ea typeface="Cambria Math"/>
                                        <a:cs typeface="Times New Roman" pitchFamily="18" charset="0"/>
                                      </a:rPr>
                                    </m:ctrlPr>
                                  </m:sSubSupP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𝑞</m:t>
                                        </m:r>
                                      </m:e>
                                      <m:sub>
                                        <m:r>
                                          <a:rPr lang="en-US" sz="2000" b="0" i="1" smtClean="0">
                                            <a:latin typeface="Cambria Math"/>
                                            <a:ea typeface="Cambria Math"/>
                                            <a:cs typeface="Times New Roman" pitchFamily="18" charset="0"/>
                                          </a:rPr>
                                          <m:t>2</m:t>
                                        </m:r>
                                      </m:sub>
                                    </m:sSub>
                                  </m:e>
                                  <m:sub/>
                                  <m:sup>
                                    <m:r>
                                      <a:rPr lang="en-US" sz="2000" b="0" i="1" smtClean="0">
                                        <a:latin typeface="Cambria Math"/>
                                        <a:ea typeface="Cambria Math"/>
                                        <a:cs typeface="Times New Roman" pitchFamily="18" charset="0"/>
                                      </a:rPr>
                                      <m:t>𝐻</m:t>
                                    </m:r>
                                  </m:sup>
                                </m:sSubSup>
                              </m:e>
                            </m:mr>
                            <m:mr>
                              <m:e>
                                <m:m>
                                  <m:mPr>
                                    <m:mcs>
                                      <m:mc>
                                        <m:mcPr>
                                          <m:count m:val="1"/>
                                          <m:mcJc m:val="center"/>
                                        </m:mcPr>
                                      </m:mc>
                                    </m:mcs>
                                    <m:ctrlPr>
                                      <a:rPr lang="en-IN" sz="2000" i="1" smtClean="0">
                                        <a:latin typeface="Cambria Math"/>
                                        <a:ea typeface="Cambria Math"/>
                                        <a:cs typeface="Times New Roman" pitchFamily="18" charset="0"/>
                                      </a:rPr>
                                    </m:ctrlPr>
                                  </m:mPr>
                                  <m:mr>
                                    <m:e>
                                      <m:r>
                                        <m:rPr>
                                          <m:brk m:alnAt="7"/>
                                        </m:rPr>
                                        <a:rPr lang="en-IN" sz="2000" i="1" smtClean="0">
                                          <a:latin typeface="Cambria Math"/>
                                          <a:ea typeface="Cambria Math"/>
                                          <a:cs typeface="Times New Roman" pitchFamily="18" charset="0"/>
                                        </a:rPr>
                                        <m:t>⋮</m:t>
                                      </m:r>
                                    </m:e>
                                  </m:mr>
                                  <m:mr>
                                    <m:e>
                                      <m:sSubSup>
                                        <m:sSubSupPr>
                                          <m:ctrlPr>
                                            <a:rPr lang="en-IN" sz="2000" i="1" smtClean="0">
                                              <a:latin typeface="Cambria Math"/>
                                              <a:ea typeface="Cambria Math"/>
                                              <a:cs typeface="Times New Roman" pitchFamily="18" charset="0"/>
                                            </a:rPr>
                                          </m:ctrlPr>
                                        </m:sSubSupP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𝑞</m:t>
                                              </m:r>
                                            </m:e>
                                            <m:sub>
                                              <m:r>
                                                <a:rPr lang="en-US" sz="2000" b="0" i="1" smtClean="0">
                                                  <a:latin typeface="Cambria Math"/>
                                                  <a:ea typeface="Cambria Math"/>
                                                  <a:cs typeface="Times New Roman" pitchFamily="18" charset="0"/>
                                                </a:rPr>
                                                <m:t>𝑡</m:t>
                                              </m:r>
                                            </m:sub>
                                          </m:sSub>
                                        </m:e>
                                        <m:sub/>
                                        <m:sup>
                                          <m:r>
                                            <a:rPr lang="en-US" sz="2000" b="0" i="1" smtClean="0">
                                              <a:latin typeface="Cambria Math"/>
                                              <a:ea typeface="Cambria Math"/>
                                              <a:cs typeface="Times New Roman" pitchFamily="18" charset="0"/>
                                            </a:rPr>
                                            <m:t>𝐻</m:t>
                                          </m:r>
                                        </m:sup>
                                      </m:sSubSup>
                                    </m:e>
                                  </m:mr>
                                </m:m>
                              </m:e>
                            </m:mr>
                          </m:m>
                        </m:e>
                      </m:d>
                      <m:r>
                        <a:rPr lang="en-IN" sz="2000" i="1" smtClean="0">
                          <a:latin typeface="Cambria Math"/>
                          <a:ea typeface="Cambria Math"/>
                          <a:cs typeface="Times New Roman" pitchFamily="18" charset="0"/>
                        </a:rPr>
                        <m:t>⇒</m:t>
                      </m:r>
                      <m:d>
                        <m:dPr>
                          <m:begChr m:val="["/>
                          <m:endChr m:val="]"/>
                          <m:ctrlPr>
                            <a:rPr lang="en-IN" sz="2000" i="1">
                              <a:latin typeface="Cambria Math"/>
                              <a:ea typeface="Cambria Math"/>
                              <a:cs typeface="Times New Roman" pitchFamily="18" charset="0"/>
                            </a:rPr>
                          </m:ctrlPr>
                        </m:dPr>
                        <m:e>
                          <m:m>
                            <m:mPr>
                              <m:mcs>
                                <m:mc>
                                  <m:mcPr>
                                    <m:count m:val="1"/>
                                    <m:mcJc m:val="center"/>
                                  </m:mcPr>
                                </m:mc>
                              </m:mcs>
                              <m:ctrlPr>
                                <a:rPr lang="en-IN" sz="2000" i="1">
                                  <a:latin typeface="Cambria Math"/>
                                  <a:ea typeface="Cambria Math"/>
                                  <a:cs typeface="Times New Roman" pitchFamily="18" charset="0"/>
                                </a:rPr>
                              </m:ctrlPr>
                            </m:mPr>
                            <m:mr>
                              <m:e>
                                <m:sSubSup>
                                  <m:sSubSupPr>
                                    <m:ctrlPr>
                                      <a:rPr lang="en-IN" sz="2000" i="1">
                                        <a:latin typeface="Cambria Math"/>
                                        <a:ea typeface="Cambria Math"/>
                                        <a:cs typeface="Times New Roman" pitchFamily="18" charset="0"/>
                                      </a:rPr>
                                    </m:ctrlPr>
                                  </m:sSubSupPr>
                                  <m:e>
                                    <m:sSub>
                                      <m:sSubPr>
                                        <m:ctrlPr>
                                          <a:rPr lang="en-IN"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𝑞</m:t>
                                        </m:r>
                                      </m:e>
                                      <m:sub>
                                        <m:r>
                                          <a:rPr lang="en-US" sz="2000" i="1">
                                            <a:latin typeface="Cambria Math"/>
                                            <a:ea typeface="Cambria Math"/>
                                            <a:cs typeface="Times New Roman" pitchFamily="18" charset="0"/>
                                          </a:rPr>
                                          <m:t>1</m:t>
                                        </m:r>
                                      </m:sub>
                                    </m:sSub>
                                  </m:e>
                                  <m:sub/>
                                  <m:sup>
                                    <m:r>
                                      <a:rPr lang="en-US" sz="2000" i="1">
                                        <a:latin typeface="Cambria Math"/>
                                        <a:ea typeface="Cambria Math"/>
                                        <a:cs typeface="Times New Roman" pitchFamily="18" charset="0"/>
                                      </a:rPr>
                                      <m:t>𝐻</m:t>
                                    </m:r>
                                  </m:sup>
                                </m:sSubSup>
                              </m:e>
                            </m:mr>
                            <m:mr>
                              <m:e>
                                <m:sSubSup>
                                  <m:sSubSupPr>
                                    <m:ctrlPr>
                                      <a:rPr lang="en-IN" sz="2000" i="1">
                                        <a:latin typeface="Cambria Math"/>
                                        <a:ea typeface="Cambria Math"/>
                                        <a:cs typeface="Times New Roman" pitchFamily="18" charset="0"/>
                                      </a:rPr>
                                    </m:ctrlPr>
                                  </m:sSubSupPr>
                                  <m:e>
                                    <m:sSub>
                                      <m:sSubPr>
                                        <m:ctrlPr>
                                          <a:rPr lang="en-IN"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𝑞</m:t>
                                        </m:r>
                                      </m:e>
                                      <m:sub>
                                        <m:r>
                                          <a:rPr lang="en-US" sz="2000" i="1">
                                            <a:latin typeface="Cambria Math"/>
                                            <a:ea typeface="Cambria Math"/>
                                            <a:cs typeface="Times New Roman" pitchFamily="18" charset="0"/>
                                          </a:rPr>
                                          <m:t>2</m:t>
                                        </m:r>
                                      </m:sub>
                                    </m:sSub>
                                  </m:e>
                                  <m:sub/>
                                  <m:sup>
                                    <m:r>
                                      <a:rPr lang="en-US" sz="2000" i="1">
                                        <a:latin typeface="Cambria Math"/>
                                        <a:ea typeface="Cambria Math"/>
                                        <a:cs typeface="Times New Roman" pitchFamily="18" charset="0"/>
                                      </a:rPr>
                                      <m:t>𝐻</m:t>
                                    </m:r>
                                  </m:sup>
                                </m:sSubSup>
                              </m:e>
                            </m:mr>
                            <m:mr>
                              <m:e>
                                <m:m>
                                  <m:mPr>
                                    <m:mcs>
                                      <m:mc>
                                        <m:mcPr>
                                          <m:count m:val="1"/>
                                          <m:mcJc m:val="center"/>
                                        </m:mcPr>
                                      </m:mc>
                                    </m:mcs>
                                    <m:ctrlPr>
                                      <a:rPr lang="en-IN" sz="2000" i="1">
                                        <a:latin typeface="Cambria Math"/>
                                        <a:ea typeface="Cambria Math"/>
                                        <a:cs typeface="Times New Roman" pitchFamily="18" charset="0"/>
                                      </a:rPr>
                                    </m:ctrlPr>
                                  </m:mPr>
                                  <m:mr>
                                    <m:e>
                                      <m:r>
                                        <m:rPr>
                                          <m:brk m:alnAt="7"/>
                                        </m:rPr>
                                        <a:rPr lang="en-IN" sz="2000" i="1">
                                          <a:latin typeface="Cambria Math"/>
                                          <a:ea typeface="Cambria Math"/>
                                          <a:cs typeface="Times New Roman" pitchFamily="18" charset="0"/>
                                        </a:rPr>
                                        <m:t>⋮</m:t>
                                      </m:r>
                                    </m:e>
                                  </m:mr>
                                  <m:mr>
                                    <m:e>
                                      <m:sSubSup>
                                        <m:sSubSupPr>
                                          <m:ctrlPr>
                                            <a:rPr lang="en-IN" sz="2000" i="1">
                                              <a:latin typeface="Cambria Math"/>
                                              <a:ea typeface="Cambria Math"/>
                                              <a:cs typeface="Times New Roman" pitchFamily="18" charset="0"/>
                                            </a:rPr>
                                          </m:ctrlPr>
                                        </m:sSubSupPr>
                                        <m:e>
                                          <m:sSub>
                                            <m:sSubPr>
                                              <m:ctrlPr>
                                                <a:rPr lang="en-IN"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𝑞</m:t>
                                              </m:r>
                                            </m:e>
                                            <m:sub>
                                              <m:r>
                                                <a:rPr lang="en-US" sz="2000" i="1">
                                                  <a:latin typeface="Cambria Math"/>
                                                  <a:ea typeface="Cambria Math"/>
                                                  <a:cs typeface="Times New Roman" pitchFamily="18" charset="0"/>
                                                </a:rPr>
                                                <m:t>𝑡</m:t>
                                              </m:r>
                                            </m:sub>
                                          </m:sSub>
                                        </m:e>
                                        <m:sub/>
                                        <m:sup>
                                          <m:r>
                                            <a:rPr lang="en-US" sz="2000" i="1">
                                              <a:latin typeface="Cambria Math"/>
                                              <a:ea typeface="Cambria Math"/>
                                              <a:cs typeface="Times New Roman" pitchFamily="18" charset="0"/>
                                            </a:rPr>
                                            <m:t>𝐻</m:t>
                                          </m:r>
                                        </m:sup>
                                      </m:sSubSup>
                                    </m:e>
                                  </m:mr>
                                </m:m>
                              </m:e>
                            </m:mr>
                          </m:m>
                        </m:e>
                      </m:d>
                      <m:d>
                        <m:dPr>
                          <m:begChr m:val="["/>
                          <m:endChr m:val="]"/>
                          <m:ctrlPr>
                            <a:rPr lang="en-IN" sz="2000" i="1">
                              <a:latin typeface="Cambria Math"/>
                              <a:cs typeface="Times New Roman" pitchFamily="18" charset="0"/>
                            </a:rPr>
                          </m:ctrlPr>
                        </m:dPr>
                        <m:e>
                          <m:m>
                            <m:mPr>
                              <m:mcs>
                                <m:mc>
                                  <m:mcPr>
                                    <m:count m:val="3"/>
                                    <m:mcJc m:val="center"/>
                                  </m:mcPr>
                                </m:mc>
                              </m:mcs>
                              <m:ctrlPr>
                                <a:rPr lang="en-IN" sz="2000" i="1">
                                  <a:latin typeface="Cambria Math"/>
                                  <a:cs typeface="Times New Roman" pitchFamily="18" charset="0"/>
                                </a:rPr>
                              </m:ctrlPr>
                            </m:mPr>
                            <m:mr>
                              <m:e>
                                <m:sSub>
                                  <m:sSubPr>
                                    <m:ctrlPr>
                                      <a:rPr lang="en-IN" sz="2000" i="1">
                                        <a:latin typeface="Cambria Math"/>
                                        <a:cs typeface="Times New Roman" pitchFamily="18" charset="0"/>
                                      </a:rPr>
                                    </m:ctrlPr>
                                  </m:sSubPr>
                                  <m:e>
                                    <m:r>
                                      <a:rPr lang="en-IN" sz="2000" i="1">
                                        <a:latin typeface="Cambria Math"/>
                                        <a:ea typeface="Cambria Math"/>
                                        <a:cs typeface="Times New Roman" pitchFamily="18" charset="0"/>
                                      </a:rPr>
                                      <m:t>𝙝</m:t>
                                    </m:r>
                                  </m:e>
                                  <m:sub>
                                    <m:r>
                                      <a:rPr lang="en-US" sz="2000" i="1">
                                        <a:latin typeface="Cambria Math"/>
                                        <a:cs typeface="Times New Roman" pitchFamily="18" charset="0"/>
                                      </a:rPr>
                                      <m:t>1</m:t>
                                    </m:r>
                                  </m:sub>
                                </m:sSub>
                              </m:e>
                              <m:e>
                                <m:sSub>
                                  <m:sSubPr>
                                    <m:ctrlPr>
                                      <a:rPr lang="en-IN" sz="2000" i="1">
                                        <a:latin typeface="Cambria Math"/>
                                        <a:cs typeface="Times New Roman" pitchFamily="18" charset="0"/>
                                      </a:rPr>
                                    </m:ctrlPr>
                                  </m:sSubPr>
                                  <m:e>
                                    <m:r>
                                      <a:rPr lang="en-IN" sz="2000" i="1">
                                        <a:latin typeface="Cambria Math"/>
                                        <a:ea typeface="Cambria Math"/>
                                        <a:cs typeface="Times New Roman" pitchFamily="18" charset="0"/>
                                      </a:rPr>
                                      <m:t>𝙝</m:t>
                                    </m:r>
                                  </m:e>
                                  <m:sub>
                                    <m:r>
                                      <a:rPr lang="en-US" sz="2000" i="1">
                                        <a:latin typeface="Cambria Math"/>
                                        <a:cs typeface="Times New Roman" pitchFamily="18" charset="0"/>
                                      </a:rPr>
                                      <m:t>2</m:t>
                                    </m:r>
                                  </m:sub>
                                </m:sSub>
                              </m:e>
                              <m:e>
                                <m:m>
                                  <m:mPr>
                                    <m:mcs>
                                      <m:mc>
                                        <m:mcPr>
                                          <m:count m:val="2"/>
                                          <m:mcJc m:val="center"/>
                                        </m:mcPr>
                                      </m:mc>
                                    </m:mcs>
                                    <m:ctrlPr>
                                      <a:rPr lang="en-IN" sz="2000" i="1">
                                        <a:latin typeface="Cambria Math"/>
                                        <a:cs typeface="Times New Roman" pitchFamily="18" charset="0"/>
                                      </a:rPr>
                                    </m:ctrlPr>
                                  </m:mPr>
                                  <m:mr>
                                    <m:e>
                                      <m:r>
                                        <m:rPr>
                                          <m:brk m:alnAt="7"/>
                                        </m:rPr>
                                        <a:rPr lang="en-IN" sz="2000" i="1">
                                          <a:latin typeface="Cambria Math"/>
                                          <a:cs typeface="Times New Roman" pitchFamily="18" charset="0"/>
                                        </a:rPr>
                                        <m:t>…</m:t>
                                      </m:r>
                                    </m:e>
                                    <m:e>
                                      <m:sSub>
                                        <m:sSubPr>
                                          <m:ctrlPr>
                                            <a:rPr lang="en-IN" sz="2000" i="1">
                                              <a:latin typeface="Cambria Math"/>
                                              <a:cs typeface="Times New Roman" pitchFamily="18" charset="0"/>
                                            </a:rPr>
                                          </m:ctrlPr>
                                        </m:sSubPr>
                                        <m:e>
                                          <m:r>
                                            <a:rPr lang="en-IN" sz="2000" i="1">
                                              <a:latin typeface="Cambria Math"/>
                                              <a:ea typeface="Cambria Math"/>
                                              <a:cs typeface="Times New Roman" pitchFamily="18" charset="0"/>
                                            </a:rPr>
                                            <m:t>𝙝</m:t>
                                          </m:r>
                                        </m:e>
                                        <m:sub>
                                          <m:r>
                                            <a:rPr lang="en-US" sz="2000" i="1">
                                              <a:latin typeface="Cambria Math"/>
                                              <a:cs typeface="Times New Roman" pitchFamily="18" charset="0"/>
                                            </a:rPr>
                                            <m:t>𝑡</m:t>
                                          </m:r>
                                        </m:sub>
                                      </m:sSub>
                                    </m:e>
                                  </m:mr>
                                </m:m>
                              </m:e>
                            </m:mr>
                          </m:m>
                        </m:e>
                      </m:d>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𝐈</m:t>
                          </m:r>
                        </m:e>
                        <m:sub>
                          <m:r>
                            <a:rPr lang="en-US" sz="2000" b="0" i="1" smtClean="0">
                              <a:latin typeface="Cambria Math"/>
                              <a:cs typeface="Times New Roman" pitchFamily="18" charset="0"/>
                            </a:rPr>
                            <m:t>𝑡</m:t>
                          </m:r>
                        </m:sub>
                      </m:sSub>
                    </m:oMath>
                  </m:oMathPara>
                </a14:m>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64392" y="863723"/>
                <a:ext cx="11614727" cy="5197475"/>
              </a:xfrm>
              <a:blipFill rotWithShape="1">
                <a:blip r:embed="rId3"/>
                <a:stretch>
                  <a:fillRect l="-577" t="-1174" r="-525"/>
                </a:stretch>
              </a:blipFill>
            </p:spPr>
            <p:txBody>
              <a:bodyPr/>
              <a:lstStyle/>
              <a:p>
                <a:r>
                  <a:rPr lang="en-IN">
                    <a:noFill/>
                  </a:rPr>
                  <a:t> </a:t>
                </a:r>
              </a:p>
            </p:txBody>
          </p:sp>
        </mc:Fallback>
      </mc:AlternateContent>
    </p:spTree>
    <p:extLst>
      <p:ext uri="{BB962C8B-B14F-4D97-AF65-F5344CB8AC3E}">
        <p14:creationId xmlns:p14="http://schemas.microsoft.com/office/powerpoint/2010/main" val="243156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a:t>
            </a:r>
            <a:r>
              <a:rPr lang="en-US" sz="2800" dirty="0" smtClean="0">
                <a:solidFill>
                  <a:schemeClr val="bg1"/>
                </a:solidFill>
                <a:effectLst>
                  <a:outerShdw blurRad="38100" dist="38100" dir="2700000" algn="tl">
                    <a:srgbClr val="000000">
                      <a:alpha val="43137"/>
                    </a:srgbClr>
                  </a:outerShdw>
                </a:effectLst>
                <a:latin typeface="Georgia" panose="02040502050405020303" pitchFamily="18" charset="0"/>
              </a:rPr>
              <a:t>SYSTEMS</a:t>
            </a:r>
            <a:endParaRPr lang="en-US" sz="2800" dirty="0">
              <a:solidFill>
                <a:schemeClr val="bg1"/>
              </a:solidFill>
              <a:effectLst>
                <a:outerShdw blurRad="38100" dist="38100" dir="2700000" algn="tl">
                  <a:srgbClr val="000000">
                    <a:alpha val="43137"/>
                  </a:srgbClr>
                </a:outerShdw>
              </a:effectLst>
              <a:latin typeface="Georgia" panose="02040502050405020303" pitchFamily="18" charset="0"/>
            </a:endParaRP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35/58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248798" y="851848"/>
                <a:ext cx="11745280" cy="5299569"/>
              </a:xfrm>
            </p:spPr>
            <p:txBody>
              <a:bodyPr/>
              <a:lstStyle/>
              <a:p>
                <a:pPr marL="0" indent="0">
                  <a:buNone/>
                </a:pPr>
                <a14:m>
                  <m:oMathPara xmlns:m="http://schemas.openxmlformats.org/officeDocument/2006/math">
                    <m:oMathParaPr>
                      <m:jc m:val="centerGroup"/>
                    </m:oMathParaPr>
                    <m:oMath xmlns:m="http://schemas.openxmlformats.org/officeDocument/2006/math">
                      <m:d>
                        <m:dPr>
                          <m:begChr m:val="["/>
                          <m:endChr m:val="]"/>
                          <m:ctrlPr>
                            <a:rPr lang="en-IN" sz="2000" i="1" smtClean="0">
                              <a:latin typeface="Cambria Math"/>
                            </a:rPr>
                          </m:ctrlPr>
                        </m:dPr>
                        <m:e>
                          <m:m>
                            <m:mPr>
                              <m:mcs>
                                <m:mc>
                                  <m:mcPr>
                                    <m:count m:val="3"/>
                                    <m:mcJc m:val="center"/>
                                  </m:mcPr>
                                </m:mc>
                              </m:mcs>
                              <m:ctrlPr>
                                <a:rPr lang="en-IN" sz="2000" i="1" smtClean="0">
                                  <a:latin typeface="Cambria Math"/>
                                </a:rPr>
                              </m:ctrlPr>
                            </m:mPr>
                            <m:mr>
                              <m:e>
                                <m:sSubSup>
                                  <m:sSubSupPr>
                                    <m:ctrlPr>
                                      <a:rPr lang="en-IN" sz="2000" i="1" smtClean="0">
                                        <a:latin typeface="Cambria Math"/>
                                      </a:rPr>
                                    </m:ctrlPr>
                                  </m:sSubSupPr>
                                  <m:e>
                                    <m:sSub>
                                      <m:sSubPr>
                                        <m:ctrlPr>
                                          <a:rPr lang="en-IN" sz="2000" i="1" smtClean="0">
                                            <a:latin typeface="Cambria Math"/>
                                          </a:rPr>
                                        </m:ctrlPr>
                                      </m:sSubPr>
                                      <m:e>
                                        <m:r>
                                          <a:rPr lang="en-US" sz="2000" b="0" i="1" smtClean="0">
                                            <a:latin typeface="Cambria Math"/>
                                          </a:rPr>
                                          <m:t>𝑞</m:t>
                                        </m:r>
                                      </m:e>
                                      <m:sub>
                                        <m:r>
                                          <a:rPr lang="en-US" sz="2000" b="0" i="1" smtClean="0">
                                            <a:latin typeface="Cambria Math"/>
                                          </a:rPr>
                                          <m:t>1</m:t>
                                        </m:r>
                                      </m:sub>
                                    </m:sSub>
                                  </m:e>
                                  <m:sub/>
                                  <m:sup>
                                    <m:r>
                                      <a:rPr lang="en-US" sz="2000" b="0" i="1" smtClean="0">
                                        <a:latin typeface="Cambria Math"/>
                                      </a:rPr>
                                      <m:t>𝐻</m:t>
                                    </m:r>
                                  </m:sup>
                                </m:sSubSup>
                                <m:sSub>
                                  <m:sSubPr>
                                    <m:ctrlPr>
                                      <a:rPr lang="en-IN" sz="2000" i="1" smtClean="0">
                                        <a:latin typeface="Cambria Math"/>
                                      </a:rPr>
                                    </m:ctrlPr>
                                  </m:sSubPr>
                                  <m:e>
                                    <m:r>
                                      <a:rPr lang="en-US" sz="2000" b="0" i="1" smtClean="0">
                                        <a:latin typeface="Cambria Math"/>
                                      </a:rPr>
                                      <m:t>h</m:t>
                                    </m:r>
                                  </m:e>
                                  <m:sub>
                                    <m:r>
                                      <a:rPr lang="en-US" sz="2000" b="0" i="1" smtClean="0">
                                        <a:latin typeface="Cambria Math"/>
                                      </a:rPr>
                                      <m:t>1</m:t>
                                    </m:r>
                                  </m:sub>
                                </m:sSub>
                              </m:e>
                              <m:e>
                                <m:sSubSup>
                                  <m:sSubSupPr>
                                    <m:ctrlPr>
                                      <a:rPr lang="en-IN" sz="2000" i="1" smtClean="0">
                                        <a:latin typeface="Cambria Math"/>
                                      </a:rPr>
                                    </m:ctrlPr>
                                  </m:sSubSupPr>
                                  <m:e>
                                    <m:sSub>
                                      <m:sSubPr>
                                        <m:ctrlPr>
                                          <a:rPr lang="en-IN" sz="2000" i="1" smtClean="0">
                                            <a:latin typeface="Cambria Math"/>
                                          </a:rPr>
                                        </m:ctrlPr>
                                      </m:sSubPr>
                                      <m:e>
                                        <m:r>
                                          <a:rPr lang="en-US" sz="2000" b="0" i="1" smtClean="0">
                                            <a:latin typeface="Cambria Math"/>
                                          </a:rPr>
                                          <m:t>𝑞</m:t>
                                        </m:r>
                                      </m:e>
                                      <m:sub>
                                        <m:r>
                                          <a:rPr lang="en-US" sz="2000" b="0" i="1" smtClean="0">
                                            <a:latin typeface="Cambria Math"/>
                                          </a:rPr>
                                          <m:t>1</m:t>
                                        </m:r>
                                      </m:sub>
                                    </m:sSub>
                                  </m:e>
                                  <m:sub/>
                                  <m:sup>
                                    <m:r>
                                      <a:rPr lang="en-US" sz="2000" b="0" i="1" smtClean="0">
                                        <a:latin typeface="Cambria Math"/>
                                      </a:rPr>
                                      <m:t>𝐻</m:t>
                                    </m:r>
                                  </m:sup>
                                </m:sSubSup>
                                <m:sSub>
                                  <m:sSubPr>
                                    <m:ctrlPr>
                                      <a:rPr lang="en-IN" sz="2000" i="1" smtClean="0">
                                        <a:latin typeface="Cambria Math"/>
                                      </a:rPr>
                                    </m:ctrlPr>
                                  </m:sSubPr>
                                  <m:e>
                                    <m:r>
                                      <a:rPr lang="en-US" sz="2000" b="0" i="1" smtClean="0">
                                        <a:latin typeface="Cambria Math"/>
                                      </a:rPr>
                                      <m:t>h</m:t>
                                    </m:r>
                                  </m:e>
                                  <m:sub>
                                    <m:r>
                                      <a:rPr lang="en-US" sz="2000" b="0" i="1" smtClean="0">
                                        <a:latin typeface="Cambria Math"/>
                                      </a:rPr>
                                      <m:t>2</m:t>
                                    </m:r>
                                  </m:sub>
                                </m:sSub>
                              </m:e>
                              <m:e>
                                <m:m>
                                  <m:mPr>
                                    <m:mcs>
                                      <m:mc>
                                        <m:mcPr>
                                          <m:count m:val="2"/>
                                          <m:mcJc m:val="center"/>
                                        </m:mcPr>
                                      </m:mc>
                                    </m:mcs>
                                    <m:ctrlPr>
                                      <a:rPr lang="en-IN" sz="2000" i="1" smtClean="0">
                                        <a:latin typeface="Cambria Math"/>
                                      </a:rPr>
                                    </m:ctrlPr>
                                  </m:mPr>
                                  <m:mr>
                                    <m:e>
                                      <m:r>
                                        <m:rPr>
                                          <m:brk m:alnAt="7"/>
                                        </m:rPr>
                                        <a:rPr lang="en-IN" sz="2000" i="1" smtClean="0">
                                          <a:latin typeface="Cambria Math"/>
                                        </a:rPr>
                                        <m:t>…</m:t>
                                      </m:r>
                                    </m:e>
                                    <m:e>
                                      <m:sSubSup>
                                        <m:sSubSupPr>
                                          <m:ctrlPr>
                                            <a:rPr lang="en-IN" sz="2000" i="1" smtClean="0">
                                              <a:latin typeface="Cambria Math"/>
                                            </a:rPr>
                                          </m:ctrlPr>
                                        </m:sSubSupPr>
                                        <m:e>
                                          <m:sSub>
                                            <m:sSubPr>
                                              <m:ctrlPr>
                                                <a:rPr lang="en-IN" sz="2000" i="1" smtClean="0">
                                                  <a:latin typeface="Cambria Math"/>
                                                </a:rPr>
                                              </m:ctrlPr>
                                            </m:sSubPr>
                                            <m:e>
                                              <m:r>
                                                <a:rPr lang="en-US" sz="2000" b="0" i="1" smtClean="0">
                                                  <a:latin typeface="Cambria Math"/>
                                                </a:rPr>
                                                <m:t>𝑞</m:t>
                                              </m:r>
                                            </m:e>
                                            <m:sub>
                                              <m:r>
                                                <a:rPr lang="en-US" sz="2000" b="0" i="1" smtClean="0">
                                                  <a:latin typeface="Cambria Math"/>
                                                </a:rPr>
                                                <m:t>1</m:t>
                                              </m:r>
                                            </m:sub>
                                          </m:sSub>
                                        </m:e>
                                        <m:sub/>
                                        <m:sup>
                                          <m:r>
                                            <a:rPr lang="en-US" sz="2000" b="0" i="1" smtClean="0">
                                              <a:latin typeface="Cambria Math"/>
                                            </a:rPr>
                                            <m:t>𝐻</m:t>
                                          </m:r>
                                        </m:sup>
                                      </m:sSubSup>
                                      <m:sSub>
                                        <m:sSubPr>
                                          <m:ctrlPr>
                                            <a:rPr lang="en-IN" sz="2000" i="1" smtClean="0">
                                              <a:latin typeface="Cambria Math"/>
                                            </a:rPr>
                                          </m:ctrlPr>
                                        </m:sSubPr>
                                        <m:e>
                                          <m:r>
                                            <a:rPr lang="en-US" sz="2000" b="0" i="1" smtClean="0">
                                              <a:latin typeface="Cambria Math"/>
                                            </a:rPr>
                                            <m:t>h</m:t>
                                          </m:r>
                                        </m:e>
                                        <m:sub>
                                          <m:r>
                                            <a:rPr lang="en-US" sz="2000" b="0" i="1" smtClean="0">
                                              <a:latin typeface="Cambria Math"/>
                                            </a:rPr>
                                            <m:t>𝑡</m:t>
                                          </m:r>
                                        </m:sub>
                                      </m:sSub>
                                    </m:e>
                                  </m:mr>
                                </m:m>
                              </m:e>
                            </m:mr>
                            <m:mr>
                              <m:e>
                                <m:sSubSup>
                                  <m:sSubSupPr>
                                    <m:ctrlPr>
                                      <a:rPr lang="en-IN" sz="2000" i="1" smtClean="0">
                                        <a:latin typeface="Cambria Math"/>
                                      </a:rPr>
                                    </m:ctrlPr>
                                  </m:sSubSupPr>
                                  <m:e>
                                    <m:sSub>
                                      <m:sSubPr>
                                        <m:ctrlPr>
                                          <a:rPr lang="en-IN" sz="2000" i="1" smtClean="0">
                                            <a:latin typeface="Cambria Math"/>
                                          </a:rPr>
                                        </m:ctrlPr>
                                      </m:sSubPr>
                                      <m:e>
                                        <m:r>
                                          <a:rPr lang="en-US" sz="2000" b="0" i="1" smtClean="0">
                                            <a:latin typeface="Cambria Math"/>
                                          </a:rPr>
                                          <m:t>𝑞</m:t>
                                        </m:r>
                                      </m:e>
                                      <m:sub>
                                        <m:r>
                                          <a:rPr lang="en-US" sz="2000" b="0" i="1" smtClean="0">
                                            <a:latin typeface="Cambria Math"/>
                                          </a:rPr>
                                          <m:t>2</m:t>
                                        </m:r>
                                      </m:sub>
                                    </m:sSub>
                                  </m:e>
                                  <m:sub/>
                                  <m:sup>
                                    <m:r>
                                      <a:rPr lang="en-US" sz="2000" b="0" i="1" smtClean="0">
                                        <a:latin typeface="Cambria Math"/>
                                      </a:rPr>
                                      <m:t>𝐻</m:t>
                                    </m:r>
                                  </m:sup>
                                </m:sSubSup>
                                <m:sSub>
                                  <m:sSubPr>
                                    <m:ctrlPr>
                                      <a:rPr lang="en-IN" sz="2000" i="1" smtClean="0">
                                        <a:latin typeface="Cambria Math"/>
                                      </a:rPr>
                                    </m:ctrlPr>
                                  </m:sSubPr>
                                  <m:e>
                                    <m:r>
                                      <a:rPr lang="en-US" sz="2000" b="0" i="1" smtClean="0">
                                        <a:latin typeface="Cambria Math"/>
                                      </a:rPr>
                                      <m:t>h</m:t>
                                    </m:r>
                                  </m:e>
                                  <m:sub>
                                    <m:r>
                                      <a:rPr lang="en-US" sz="2000" b="0" i="1" smtClean="0">
                                        <a:latin typeface="Cambria Math"/>
                                      </a:rPr>
                                      <m:t>1</m:t>
                                    </m:r>
                                  </m:sub>
                                </m:sSub>
                              </m:e>
                              <m:e>
                                <m:sSubSup>
                                  <m:sSubSupPr>
                                    <m:ctrlPr>
                                      <a:rPr lang="en-IN" sz="2000" i="1" smtClean="0">
                                        <a:latin typeface="Cambria Math"/>
                                      </a:rPr>
                                    </m:ctrlPr>
                                  </m:sSubSupPr>
                                  <m:e>
                                    <m:sSub>
                                      <m:sSubPr>
                                        <m:ctrlPr>
                                          <a:rPr lang="en-IN" sz="2000" i="1" smtClean="0">
                                            <a:latin typeface="Cambria Math"/>
                                          </a:rPr>
                                        </m:ctrlPr>
                                      </m:sSubPr>
                                      <m:e>
                                        <m:r>
                                          <a:rPr lang="en-US" sz="2000" b="0" i="1" smtClean="0">
                                            <a:latin typeface="Cambria Math"/>
                                          </a:rPr>
                                          <m:t>𝑞</m:t>
                                        </m:r>
                                      </m:e>
                                      <m:sub>
                                        <m:r>
                                          <a:rPr lang="en-US" sz="2000" b="0" i="1" smtClean="0">
                                            <a:latin typeface="Cambria Math"/>
                                          </a:rPr>
                                          <m:t>2</m:t>
                                        </m:r>
                                      </m:sub>
                                    </m:sSub>
                                  </m:e>
                                  <m:sub/>
                                  <m:sup>
                                    <m:r>
                                      <a:rPr lang="en-US" sz="2000" b="0" i="1" smtClean="0">
                                        <a:latin typeface="Cambria Math"/>
                                      </a:rPr>
                                      <m:t>𝐻</m:t>
                                    </m:r>
                                  </m:sup>
                                </m:sSubSup>
                                <m:sSub>
                                  <m:sSubPr>
                                    <m:ctrlPr>
                                      <a:rPr lang="en-IN" sz="2000" i="1" smtClean="0">
                                        <a:latin typeface="Cambria Math"/>
                                      </a:rPr>
                                    </m:ctrlPr>
                                  </m:sSubPr>
                                  <m:e>
                                    <m:r>
                                      <a:rPr lang="en-US" sz="2000" b="0" i="1" smtClean="0">
                                        <a:latin typeface="Cambria Math"/>
                                      </a:rPr>
                                      <m:t>h</m:t>
                                    </m:r>
                                  </m:e>
                                  <m:sub>
                                    <m:r>
                                      <a:rPr lang="en-US" sz="2000" b="0" i="1" smtClean="0">
                                        <a:latin typeface="Cambria Math"/>
                                      </a:rPr>
                                      <m:t>2</m:t>
                                    </m:r>
                                  </m:sub>
                                </m:sSub>
                              </m:e>
                              <m:e>
                                <m:m>
                                  <m:mPr>
                                    <m:mcs>
                                      <m:mc>
                                        <m:mcPr>
                                          <m:count m:val="2"/>
                                          <m:mcJc m:val="center"/>
                                        </m:mcPr>
                                      </m:mc>
                                    </m:mcs>
                                    <m:ctrlPr>
                                      <a:rPr lang="en-IN" sz="2000" i="1" smtClean="0">
                                        <a:latin typeface="Cambria Math"/>
                                      </a:rPr>
                                    </m:ctrlPr>
                                  </m:mPr>
                                  <m:mr>
                                    <m:e>
                                      <m:r>
                                        <m:rPr>
                                          <m:brk m:alnAt="7"/>
                                        </m:rPr>
                                        <a:rPr lang="en-IN" sz="2000" i="1" smtClean="0">
                                          <a:latin typeface="Cambria Math"/>
                                        </a:rPr>
                                        <m:t>…</m:t>
                                      </m:r>
                                    </m:e>
                                    <m:e>
                                      <m:sSubSup>
                                        <m:sSubSupPr>
                                          <m:ctrlPr>
                                            <a:rPr lang="en-IN" sz="2000" i="1" smtClean="0">
                                              <a:latin typeface="Cambria Math"/>
                                            </a:rPr>
                                          </m:ctrlPr>
                                        </m:sSubSupPr>
                                        <m:e>
                                          <m:sSub>
                                            <m:sSubPr>
                                              <m:ctrlPr>
                                                <a:rPr lang="en-IN" sz="2000" i="1" smtClean="0">
                                                  <a:latin typeface="Cambria Math"/>
                                                </a:rPr>
                                              </m:ctrlPr>
                                            </m:sSubPr>
                                            <m:e>
                                              <m:r>
                                                <a:rPr lang="en-US" sz="2000" b="0" i="1" smtClean="0">
                                                  <a:latin typeface="Cambria Math"/>
                                                </a:rPr>
                                                <m:t>𝑞</m:t>
                                              </m:r>
                                            </m:e>
                                            <m:sub>
                                              <m:r>
                                                <a:rPr lang="en-US" sz="2000" b="0" i="1" smtClean="0">
                                                  <a:latin typeface="Cambria Math"/>
                                                </a:rPr>
                                                <m:t>2</m:t>
                                              </m:r>
                                            </m:sub>
                                          </m:sSub>
                                        </m:e>
                                        <m:sub/>
                                        <m:sup>
                                          <m:r>
                                            <a:rPr lang="en-US" sz="2000" b="0" i="1" smtClean="0">
                                              <a:latin typeface="Cambria Math"/>
                                            </a:rPr>
                                            <m:t>𝐻</m:t>
                                          </m:r>
                                        </m:sup>
                                      </m:sSubSup>
                                      <m:sSub>
                                        <m:sSubPr>
                                          <m:ctrlPr>
                                            <a:rPr lang="en-IN" sz="2000" i="1" smtClean="0">
                                              <a:latin typeface="Cambria Math"/>
                                            </a:rPr>
                                          </m:ctrlPr>
                                        </m:sSubPr>
                                        <m:e>
                                          <m:r>
                                            <a:rPr lang="en-US" sz="2000" b="0" i="1" smtClean="0">
                                              <a:latin typeface="Cambria Math"/>
                                            </a:rPr>
                                            <m:t>h</m:t>
                                          </m:r>
                                        </m:e>
                                        <m:sub>
                                          <m:r>
                                            <a:rPr lang="en-US" sz="2000" b="0" i="1" smtClean="0">
                                              <a:latin typeface="Cambria Math"/>
                                            </a:rPr>
                                            <m:t>𝑡</m:t>
                                          </m:r>
                                        </m:sub>
                                      </m:sSub>
                                    </m:e>
                                  </m:mr>
                                </m:m>
                              </m:e>
                            </m:mr>
                            <m:mr>
                              <m:e>
                                <m:m>
                                  <m:mPr>
                                    <m:mcs>
                                      <m:mc>
                                        <m:mcPr>
                                          <m:count m:val="1"/>
                                          <m:mcJc m:val="center"/>
                                        </m:mcPr>
                                      </m:mc>
                                    </m:mcs>
                                    <m:ctrlPr>
                                      <a:rPr lang="en-IN" sz="2000" i="1" smtClean="0">
                                        <a:latin typeface="Cambria Math"/>
                                      </a:rPr>
                                    </m:ctrlPr>
                                  </m:mPr>
                                  <m:mr>
                                    <m:e>
                                      <m:r>
                                        <m:rPr>
                                          <m:brk m:alnAt="7"/>
                                        </m:rPr>
                                        <a:rPr lang="en-IN" sz="2000" i="1" smtClean="0">
                                          <a:latin typeface="Cambria Math"/>
                                        </a:rPr>
                                        <m:t>⋮</m:t>
                                      </m:r>
                                    </m:e>
                                  </m:mr>
                                  <m:mr>
                                    <m:e>
                                      <m:sSubSup>
                                        <m:sSubSupPr>
                                          <m:ctrlPr>
                                            <a:rPr lang="en-IN" sz="2000" i="1" smtClean="0">
                                              <a:latin typeface="Cambria Math"/>
                                            </a:rPr>
                                          </m:ctrlPr>
                                        </m:sSubSupPr>
                                        <m:e>
                                          <m:sSub>
                                            <m:sSubPr>
                                              <m:ctrlPr>
                                                <a:rPr lang="en-IN" sz="2000" i="1" smtClean="0">
                                                  <a:latin typeface="Cambria Math"/>
                                                </a:rPr>
                                              </m:ctrlPr>
                                            </m:sSubPr>
                                            <m:e>
                                              <m:r>
                                                <a:rPr lang="en-US" sz="2000" b="0" i="1" smtClean="0">
                                                  <a:latin typeface="Cambria Math"/>
                                                </a:rPr>
                                                <m:t>𝑞</m:t>
                                              </m:r>
                                            </m:e>
                                            <m:sub>
                                              <m:r>
                                                <a:rPr lang="en-US" sz="2000" b="0" i="1" smtClean="0">
                                                  <a:latin typeface="Cambria Math"/>
                                                </a:rPr>
                                                <m:t>𝑡</m:t>
                                              </m:r>
                                            </m:sub>
                                          </m:sSub>
                                        </m:e>
                                        <m:sub/>
                                        <m:sup>
                                          <m:r>
                                            <a:rPr lang="en-US" sz="2000" b="0" i="1" smtClean="0">
                                              <a:latin typeface="Cambria Math"/>
                                            </a:rPr>
                                            <m:t>𝐻</m:t>
                                          </m:r>
                                        </m:sup>
                                      </m:sSubSup>
                                      <m:sSub>
                                        <m:sSubPr>
                                          <m:ctrlPr>
                                            <a:rPr lang="en-IN" sz="2000" i="1" smtClean="0">
                                              <a:latin typeface="Cambria Math"/>
                                            </a:rPr>
                                          </m:ctrlPr>
                                        </m:sSubPr>
                                        <m:e>
                                          <m:r>
                                            <a:rPr lang="en-US" sz="2000" b="0" i="1" smtClean="0">
                                              <a:latin typeface="Cambria Math"/>
                                            </a:rPr>
                                            <m:t>h</m:t>
                                          </m:r>
                                        </m:e>
                                        <m:sub>
                                          <m:r>
                                            <a:rPr lang="en-US" sz="2000" b="0" i="1" smtClean="0">
                                              <a:latin typeface="Cambria Math"/>
                                            </a:rPr>
                                            <m:t>1</m:t>
                                          </m:r>
                                        </m:sub>
                                      </m:sSub>
                                    </m:e>
                                  </m:mr>
                                </m:m>
                              </m:e>
                              <m:e>
                                <m:m>
                                  <m:mPr>
                                    <m:mcs>
                                      <m:mc>
                                        <m:mcPr>
                                          <m:count m:val="1"/>
                                          <m:mcJc m:val="center"/>
                                        </m:mcPr>
                                      </m:mc>
                                    </m:mcs>
                                    <m:ctrlPr>
                                      <a:rPr lang="en-IN" sz="2000" i="1" smtClean="0">
                                        <a:latin typeface="Cambria Math"/>
                                      </a:rPr>
                                    </m:ctrlPr>
                                  </m:mPr>
                                  <m:mr>
                                    <m:e>
                                      <m:r>
                                        <m:rPr>
                                          <m:brk m:alnAt="7"/>
                                        </m:rPr>
                                        <a:rPr lang="en-IN" sz="2000" i="1" smtClean="0">
                                          <a:latin typeface="Cambria Math"/>
                                        </a:rPr>
                                        <m:t>⋮</m:t>
                                      </m:r>
                                    </m:e>
                                  </m:mr>
                                  <m:mr>
                                    <m:e>
                                      <m:sSubSup>
                                        <m:sSubSupPr>
                                          <m:ctrlPr>
                                            <a:rPr lang="en-IN" sz="2000" i="1" smtClean="0">
                                              <a:latin typeface="Cambria Math"/>
                                            </a:rPr>
                                          </m:ctrlPr>
                                        </m:sSubSupPr>
                                        <m:e>
                                          <m:sSub>
                                            <m:sSubPr>
                                              <m:ctrlPr>
                                                <a:rPr lang="en-IN" sz="2000" i="1" smtClean="0">
                                                  <a:latin typeface="Cambria Math"/>
                                                </a:rPr>
                                              </m:ctrlPr>
                                            </m:sSubPr>
                                            <m:e>
                                              <m:r>
                                                <a:rPr lang="en-US" sz="2000" b="0" i="1" smtClean="0">
                                                  <a:latin typeface="Cambria Math"/>
                                                </a:rPr>
                                                <m:t>𝑞</m:t>
                                              </m:r>
                                            </m:e>
                                            <m:sub>
                                              <m:r>
                                                <a:rPr lang="en-US" sz="2000" b="0" i="1" smtClean="0">
                                                  <a:latin typeface="Cambria Math"/>
                                                </a:rPr>
                                                <m:t>𝑡</m:t>
                                              </m:r>
                                            </m:sub>
                                          </m:sSub>
                                        </m:e>
                                        <m:sub/>
                                        <m:sup>
                                          <m:r>
                                            <a:rPr lang="en-US" sz="2000" b="0" i="1" smtClean="0">
                                              <a:latin typeface="Cambria Math"/>
                                            </a:rPr>
                                            <m:t>𝐻</m:t>
                                          </m:r>
                                        </m:sup>
                                      </m:sSubSup>
                                      <m:sSub>
                                        <m:sSubPr>
                                          <m:ctrlPr>
                                            <a:rPr lang="en-IN" sz="2000" i="1" smtClean="0">
                                              <a:latin typeface="Cambria Math"/>
                                            </a:rPr>
                                          </m:ctrlPr>
                                        </m:sSubPr>
                                        <m:e>
                                          <m:r>
                                            <a:rPr lang="en-US" sz="2000" b="0" i="1" smtClean="0">
                                              <a:latin typeface="Cambria Math"/>
                                            </a:rPr>
                                            <m:t>h</m:t>
                                          </m:r>
                                        </m:e>
                                        <m:sub>
                                          <m:r>
                                            <a:rPr lang="en-US" sz="2000" b="0" i="1" smtClean="0">
                                              <a:latin typeface="Cambria Math"/>
                                            </a:rPr>
                                            <m:t>2</m:t>
                                          </m:r>
                                        </m:sub>
                                      </m:sSub>
                                    </m:e>
                                  </m:mr>
                                </m:m>
                              </m:e>
                              <m:e>
                                <m:m>
                                  <m:mPr>
                                    <m:mcs>
                                      <m:mc>
                                        <m:mcPr>
                                          <m:count m:val="1"/>
                                          <m:mcJc m:val="center"/>
                                        </m:mcPr>
                                      </m:mc>
                                    </m:mcs>
                                    <m:ctrlPr>
                                      <a:rPr lang="en-IN" sz="2000" i="1" smtClean="0">
                                        <a:latin typeface="Cambria Math"/>
                                      </a:rPr>
                                    </m:ctrlPr>
                                  </m:mPr>
                                  <m:mr>
                                    <m:e>
                                      <m:m>
                                        <m:mPr>
                                          <m:mcs>
                                            <m:mc>
                                              <m:mcPr>
                                                <m:count m:val="2"/>
                                                <m:mcJc m:val="center"/>
                                              </m:mcPr>
                                            </m:mc>
                                          </m:mcs>
                                          <m:ctrlPr>
                                            <a:rPr lang="en-IN" sz="2000" i="1" smtClean="0">
                                              <a:latin typeface="Cambria Math"/>
                                            </a:rPr>
                                          </m:ctrlPr>
                                        </m:mPr>
                                        <m:mr>
                                          <m:e>
                                            <m:r>
                                              <m:rPr>
                                                <m:brk m:alnAt="7"/>
                                              </m:rPr>
                                              <a:rPr lang="en-IN" sz="2000" i="1" smtClean="0">
                                                <a:latin typeface="Cambria Math"/>
                                              </a:rPr>
                                              <m:t>…</m:t>
                                            </m:r>
                                          </m:e>
                                          <m:e>
                                            <m:r>
                                              <a:rPr lang="en-IN" sz="2000" i="1" smtClean="0">
                                                <a:latin typeface="Cambria Math"/>
                                              </a:rPr>
                                              <m:t>⋮</m:t>
                                            </m:r>
                                          </m:e>
                                        </m:mr>
                                      </m:m>
                                    </m:e>
                                  </m:mr>
                                  <m:mr>
                                    <m:e>
                                      <m:m>
                                        <m:mPr>
                                          <m:mcs>
                                            <m:mc>
                                              <m:mcPr>
                                                <m:count m:val="2"/>
                                                <m:mcJc m:val="center"/>
                                              </m:mcPr>
                                            </m:mc>
                                          </m:mcs>
                                          <m:ctrlPr>
                                            <a:rPr lang="en-IN" sz="2000" i="1" smtClean="0">
                                              <a:latin typeface="Cambria Math"/>
                                            </a:rPr>
                                          </m:ctrlPr>
                                        </m:mPr>
                                        <m:mr>
                                          <m:e>
                                            <m:r>
                                              <m:rPr>
                                                <m:brk m:alnAt="7"/>
                                              </m:rPr>
                                              <a:rPr lang="en-IN" sz="2000" i="1" smtClean="0">
                                                <a:latin typeface="Cambria Math"/>
                                              </a:rPr>
                                              <m:t>…</m:t>
                                            </m:r>
                                          </m:e>
                                          <m:e>
                                            <m:sSubSup>
                                              <m:sSubSupPr>
                                                <m:ctrlPr>
                                                  <a:rPr lang="en-IN" sz="2000" i="1" smtClean="0">
                                                    <a:latin typeface="Cambria Math"/>
                                                  </a:rPr>
                                                </m:ctrlPr>
                                              </m:sSubSupPr>
                                              <m:e>
                                                <m:sSub>
                                                  <m:sSubPr>
                                                    <m:ctrlPr>
                                                      <a:rPr lang="en-IN" sz="2000" i="1" smtClean="0">
                                                        <a:latin typeface="Cambria Math"/>
                                                      </a:rPr>
                                                    </m:ctrlPr>
                                                  </m:sSubPr>
                                                  <m:e>
                                                    <m:r>
                                                      <a:rPr lang="en-US" sz="2000" b="0" i="1" smtClean="0">
                                                        <a:latin typeface="Cambria Math"/>
                                                      </a:rPr>
                                                      <m:t>𝑞</m:t>
                                                    </m:r>
                                                  </m:e>
                                                  <m:sub>
                                                    <m:r>
                                                      <a:rPr lang="en-US" sz="2000" b="0" i="1" smtClean="0">
                                                        <a:latin typeface="Cambria Math"/>
                                                      </a:rPr>
                                                      <m:t>𝑡</m:t>
                                                    </m:r>
                                                  </m:sub>
                                                </m:sSub>
                                              </m:e>
                                              <m:sub/>
                                              <m:sup>
                                                <m:r>
                                                  <a:rPr lang="en-US" sz="2000" b="0" i="1" smtClean="0">
                                                    <a:latin typeface="Cambria Math"/>
                                                  </a:rPr>
                                                  <m:t>𝐻</m:t>
                                                </m:r>
                                              </m:sup>
                                            </m:sSubSup>
                                            <m:sSub>
                                              <m:sSubPr>
                                                <m:ctrlPr>
                                                  <a:rPr lang="en-IN" sz="2000" i="1" smtClean="0">
                                                    <a:latin typeface="Cambria Math"/>
                                                  </a:rPr>
                                                </m:ctrlPr>
                                              </m:sSubPr>
                                              <m:e>
                                                <m:r>
                                                  <a:rPr lang="en-US" sz="2000" b="0" i="1" smtClean="0">
                                                    <a:latin typeface="Cambria Math"/>
                                                  </a:rPr>
                                                  <m:t>h</m:t>
                                                </m:r>
                                              </m:e>
                                              <m:sub>
                                                <m:r>
                                                  <a:rPr lang="en-US" sz="2000" b="0" i="1" smtClean="0">
                                                    <a:latin typeface="Cambria Math"/>
                                                  </a:rPr>
                                                  <m:t>𝑡</m:t>
                                                </m:r>
                                              </m:sub>
                                            </m:sSub>
                                          </m:e>
                                        </m:mr>
                                      </m:m>
                                    </m:e>
                                  </m:mr>
                                </m:m>
                              </m:e>
                            </m:mr>
                          </m:m>
                        </m:e>
                      </m:d>
                      <m:r>
                        <a:rPr lang="en-IN" sz="2000" i="1" smtClean="0">
                          <a:latin typeface="Cambria Math"/>
                          <a:ea typeface="Cambria Math"/>
                        </a:rPr>
                        <m:t>=</m:t>
                      </m:r>
                      <m:d>
                        <m:dPr>
                          <m:begChr m:val="["/>
                          <m:endChr m:val="]"/>
                          <m:ctrlPr>
                            <a:rPr lang="en-IN" sz="2000" i="1" smtClean="0">
                              <a:latin typeface="Cambria Math"/>
                              <a:ea typeface="Cambria Math"/>
                            </a:rPr>
                          </m:ctrlPr>
                        </m:dPr>
                        <m:e>
                          <m:m>
                            <m:mPr>
                              <m:mcs>
                                <m:mc>
                                  <m:mcPr>
                                    <m:count m:val="3"/>
                                    <m:mcJc m:val="center"/>
                                  </m:mcPr>
                                </m:mc>
                              </m:mcs>
                              <m:ctrlPr>
                                <a:rPr lang="en-IN" sz="2000" i="1" smtClean="0">
                                  <a:latin typeface="Cambria Math"/>
                                  <a:ea typeface="Cambria Math"/>
                                </a:rPr>
                              </m:ctrlPr>
                            </m:mPr>
                            <m:mr>
                              <m:e>
                                <m:r>
                                  <m:rPr>
                                    <m:brk m:alnAt="7"/>
                                  </m:rPr>
                                  <a:rPr lang="en-US" sz="2000" b="0" i="1" smtClean="0">
                                    <a:latin typeface="Cambria Math"/>
                                    <a:ea typeface="Cambria Math"/>
                                  </a:rPr>
                                  <m:t>1</m:t>
                                </m:r>
                              </m:e>
                              <m:e>
                                <m:r>
                                  <a:rPr lang="en-US" sz="2000" b="0" i="1" smtClean="0">
                                    <a:latin typeface="Cambria Math"/>
                                    <a:ea typeface="Cambria Math"/>
                                  </a:rPr>
                                  <m:t>0</m:t>
                                </m:r>
                              </m:e>
                              <m:e>
                                <m:m>
                                  <m:mPr>
                                    <m:mcs>
                                      <m:mc>
                                        <m:mcPr>
                                          <m:count m:val="2"/>
                                          <m:mcJc m:val="center"/>
                                        </m:mcPr>
                                      </m:mc>
                                    </m:mcs>
                                    <m:ctrlPr>
                                      <a:rPr lang="en-IN" sz="2000" i="1" smtClean="0">
                                        <a:latin typeface="Cambria Math"/>
                                        <a:ea typeface="Cambria Math"/>
                                      </a:rPr>
                                    </m:ctrlPr>
                                  </m:mPr>
                                  <m:mr>
                                    <m:e>
                                      <m:r>
                                        <m:rPr>
                                          <m:brk m:alnAt="7"/>
                                        </m:rPr>
                                        <a:rPr lang="en-IN" sz="2000" i="1" smtClean="0">
                                          <a:latin typeface="Cambria Math"/>
                                          <a:ea typeface="Cambria Math"/>
                                        </a:rPr>
                                        <m:t>…</m:t>
                                      </m:r>
                                    </m:e>
                                    <m:e>
                                      <m:r>
                                        <a:rPr lang="en-US" sz="2000" b="0" i="1" smtClean="0">
                                          <a:latin typeface="Cambria Math"/>
                                          <a:ea typeface="Cambria Math"/>
                                        </a:rPr>
                                        <m:t>0</m:t>
                                      </m:r>
                                    </m:e>
                                  </m:mr>
                                </m:m>
                              </m:e>
                            </m:mr>
                            <m:mr>
                              <m:e>
                                <m:r>
                                  <a:rPr lang="en-US" sz="2000" b="0" i="1" smtClean="0">
                                    <a:latin typeface="Cambria Math"/>
                                    <a:ea typeface="Cambria Math"/>
                                  </a:rPr>
                                  <m:t>0</m:t>
                                </m:r>
                              </m:e>
                              <m:e>
                                <m:r>
                                  <a:rPr lang="en-US" sz="2000" b="0" i="1" smtClean="0">
                                    <a:latin typeface="Cambria Math"/>
                                    <a:ea typeface="Cambria Math"/>
                                  </a:rPr>
                                  <m:t>1</m:t>
                                </m:r>
                              </m:e>
                              <m:e>
                                <m:m>
                                  <m:mPr>
                                    <m:mcs>
                                      <m:mc>
                                        <m:mcPr>
                                          <m:count m:val="2"/>
                                          <m:mcJc m:val="center"/>
                                        </m:mcPr>
                                      </m:mc>
                                    </m:mcs>
                                    <m:ctrlPr>
                                      <a:rPr lang="en-IN" sz="2000" i="1" smtClean="0">
                                        <a:latin typeface="Cambria Math"/>
                                        <a:ea typeface="Cambria Math"/>
                                      </a:rPr>
                                    </m:ctrlPr>
                                  </m:mPr>
                                  <m:mr>
                                    <m:e>
                                      <m:r>
                                        <m:rPr>
                                          <m:brk m:alnAt="7"/>
                                        </m:rPr>
                                        <a:rPr lang="en-IN" sz="2000" i="1" smtClean="0">
                                          <a:latin typeface="Cambria Math"/>
                                          <a:ea typeface="Cambria Math"/>
                                        </a:rPr>
                                        <m:t>…</m:t>
                                      </m:r>
                                    </m:e>
                                    <m:e>
                                      <m:r>
                                        <a:rPr lang="en-US" sz="2000" b="0" i="1" smtClean="0">
                                          <a:latin typeface="Cambria Math"/>
                                          <a:ea typeface="Cambria Math"/>
                                        </a:rPr>
                                        <m:t>0</m:t>
                                      </m:r>
                                    </m:e>
                                  </m:mr>
                                </m:m>
                              </m:e>
                            </m:mr>
                            <m:mr>
                              <m:e>
                                <m:m>
                                  <m:mPr>
                                    <m:mcs>
                                      <m:mc>
                                        <m:mcPr>
                                          <m:count m:val="1"/>
                                          <m:mcJc m:val="center"/>
                                        </m:mcPr>
                                      </m:mc>
                                    </m:mcs>
                                    <m:ctrlPr>
                                      <a:rPr lang="en-IN" sz="2000" i="1" smtClean="0">
                                        <a:latin typeface="Cambria Math"/>
                                        <a:ea typeface="Cambria Math"/>
                                      </a:rPr>
                                    </m:ctrlPr>
                                  </m:mPr>
                                  <m:mr>
                                    <m:e>
                                      <m:r>
                                        <m:rPr>
                                          <m:brk m:alnAt="7"/>
                                        </m:rPr>
                                        <a:rPr lang="en-IN" sz="2000" i="1" smtClean="0">
                                          <a:latin typeface="Cambria Math"/>
                                          <a:ea typeface="Cambria Math"/>
                                        </a:rPr>
                                        <m:t>⋮</m:t>
                                      </m:r>
                                    </m:e>
                                  </m:mr>
                                  <m:mr>
                                    <m:e>
                                      <m:r>
                                        <a:rPr lang="en-US" sz="2000" b="0" i="1" smtClean="0">
                                          <a:latin typeface="Cambria Math"/>
                                          <a:ea typeface="Cambria Math"/>
                                        </a:rPr>
                                        <m:t>0</m:t>
                                      </m:r>
                                    </m:e>
                                  </m:mr>
                                </m:m>
                              </m:e>
                              <m:e>
                                <m:m>
                                  <m:mPr>
                                    <m:mcs>
                                      <m:mc>
                                        <m:mcPr>
                                          <m:count m:val="1"/>
                                          <m:mcJc m:val="center"/>
                                        </m:mcPr>
                                      </m:mc>
                                    </m:mcs>
                                    <m:ctrlPr>
                                      <a:rPr lang="en-IN" sz="2000" i="1" smtClean="0">
                                        <a:latin typeface="Cambria Math"/>
                                        <a:ea typeface="Cambria Math"/>
                                      </a:rPr>
                                    </m:ctrlPr>
                                  </m:mPr>
                                  <m:mr>
                                    <m:e>
                                      <m:r>
                                        <m:rPr>
                                          <m:brk m:alnAt="7"/>
                                        </m:rPr>
                                        <a:rPr lang="en-IN" sz="2000" i="1" smtClean="0">
                                          <a:latin typeface="Cambria Math"/>
                                          <a:ea typeface="Cambria Math"/>
                                        </a:rPr>
                                        <m:t>⋮</m:t>
                                      </m:r>
                                    </m:e>
                                  </m:mr>
                                  <m:mr>
                                    <m:e>
                                      <m:r>
                                        <a:rPr lang="en-US" sz="2000" b="0" i="1" smtClean="0">
                                          <a:latin typeface="Cambria Math"/>
                                          <a:ea typeface="Cambria Math"/>
                                        </a:rPr>
                                        <m:t>0</m:t>
                                      </m:r>
                                    </m:e>
                                  </m:mr>
                                </m:m>
                              </m:e>
                              <m:e>
                                <m:m>
                                  <m:mPr>
                                    <m:mcs>
                                      <m:mc>
                                        <m:mcPr>
                                          <m:count m:val="1"/>
                                          <m:mcJc m:val="center"/>
                                        </m:mcPr>
                                      </m:mc>
                                    </m:mcs>
                                    <m:ctrlPr>
                                      <a:rPr lang="en-IN" sz="2000" i="1" smtClean="0">
                                        <a:latin typeface="Cambria Math"/>
                                        <a:ea typeface="Cambria Math"/>
                                      </a:rPr>
                                    </m:ctrlPr>
                                  </m:mPr>
                                  <m:mr>
                                    <m:e>
                                      <m:m>
                                        <m:mPr>
                                          <m:mcs>
                                            <m:mc>
                                              <m:mcPr>
                                                <m:count m:val="2"/>
                                                <m:mcJc m:val="center"/>
                                              </m:mcPr>
                                            </m:mc>
                                          </m:mcs>
                                          <m:ctrlPr>
                                            <a:rPr lang="en-IN" sz="2000" i="1" smtClean="0">
                                              <a:latin typeface="Cambria Math"/>
                                              <a:ea typeface="Cambria Math"/>
                                            </a:rPr>
                                          </m:ctrlPr>
                                        </m:mPr>
                                        <m:mr>
                                          <m:e>
                                            <m:r>
                                              <m:rPr>
                                                <m:brk m:alnAt="7"/>
                                              </m:rPr>
                                              <a:rPr lang="en-IN" sz="2000" i="1" smtClean="0">
                                                <a:latin typeface="Cambria Math"/>
                                                <a:ea typeface="Cambria Math"/>
                                              </a:rPr>
                                              <m:t>⋱</m:t>
                                            </m:r>
                                          </m:e>
                                          <m:e>
                                            <m:r>
                                              <a:rPr lang="en-IN" sz="2000" i="1" smtClean="0">
                                                <a:latin typeface="Cambria Math"/>
                                                <a:ea typeface="Cambria Math"/>
                                              </a:rPr>
                                              <m:t>⋮</m:t>
                                            </m:r>
                                          </m:e>
                                        </m:mr>
                                      </m:m>
                                    </m:e>
                                  </m:mr>
                                  <m:mr>
                                    <m:e>
                                      <m:m>
                                        <m:mPr>
                                          <m:mcs>
                                            <m:mc>
                                              <m:mcPr>
                                                <m:count m:val="2"/>
                                                <m:mcJc m:val="center"/>
                                              </m:mcPr>
                                            </m:mc>
                                          </m:mcs>
                                          <m:ctrlPr>
                                            <a:rPr lang="en-IN" sz="2000" i="1" smtClean="0">
                                              <a:latin typeface="Cambria Math"/>
                                              <a:ea typeface="Cambria Math"/>
                                            </a:rPr>
                                          </m:ctrlPr>
                                        </m:mPr>
                                        <m:mr>
                                          <m:e>
                                            <m:r>
                                              <m:rPr>
                                                <m:brk m:alnAt="7"/>
                                              </m:rPr>
                                              <a:rPr lang="en-IN" sz="2000" i="1" smtClean="0">
                                                <a:latin typeface="Cambria Math"/>
                                                <a:ea typeface="Cambria Math"/>
                                              </a:rPr>
                                              <m:t>…</m:t>
                                            </m:r>
                                          </m:e>
                                          <m:e>
                                            <m:r>
                                              <a:rPr lang="en-US" sz="2000" b="0" i="1" smtClean="0">
                                                <a:latin typeface="Cambria Math"/>
                                                <a:ea typeface="Cambria Math"/>
                                              </a:rPr>
                                              <m:t>1</m:t>
                                            </m:r>
                                          </m:e>
                                        </m:mr>
                                      </m:m>
                                    </m:e>
                                  </m:mr>
                                </m:m>
                              </m:e>
                            </m:mr>
                          </m:m>
                        </m:e>
                      </m:d>
                      <m:r>
                        <a:rPr lang="en-US" sz="2000" b="0" i="1" smtClean="0">
                          <a:latin typeface="Cambria Math"/>
                          <a:ea typeface="Cambria Math"/>
                        </a:rPr>
                        <m:t>−−−−17</m:t>
                      </m:r>
                    </m:oMath>
                  </m:oMathPara>
                </a14:m>
                <a:endParaRPr lang="en-US" sz="2000" b="0" dirty="0" smtClean="0">
                  <a:ea typeface="Cambria Math"/>
                </a:endParaRPr>
              </a:p>
              <a:p>
                <a:pPr marL="0" indent="0">
                  <a:buNone/>
                </a:pPr>
                <a:r>
                  <a:rPr lang="en-IN" sz="2000" dirty="0">
                    <a:latin typeface="Times New Roman" pitchFamily="18" charset="0"/>
                    <a:cs typeface="Times New Roman" pitchFamily="18" charset="0"/>
                  </a:rPr>
                  <a:t>Therefore, we have</a:t>
                </a:r>
                <a:r>
                  <a:rPr lang="en-IN" sz="2000" dirty="0" smtClean="0">
                    <a:latin typeface="Times New Roman" pitchFamily="18" charset="0"/>
                    <a:cs typeface="Times New Roman" pitchFamily="18" charset="0"/>
                  </a:rPr>
                  <a:t>,</a:t>
                </a:r>
              </a:p>
              <a:p>
                <a:pPr marL="0" indent="0">
                  <a:buNone/>
                </a:pPr>
                <a14:m>
                  <m:oMathPara xmlns:m="http://schemas.openxmlformats.org/officeDocument/2006/math">
                    <m:oMathParaPr>
                      <m:jc m:val="centerGroup"/>
                    </m:oMathParaPr>
                    <m:oMath xmlns:m="http://schemas.openxmlformats.org/officeDocument/2006/math">
                      <m:sSubSup>
                        <m:sSubSupPr>
                          <m:ctrlPr>
                            <a:rPr lang="en-IN" sz="2000" i="1">
                              <a:latin typeface="Cambria Math"/>
                            </a:rPr>
                          </m:ctrlPr>
                        </m:sSubSupPr>
                        <m:e>
                          <m:sSub>
                            <m:sSubPr>
                              <m:ctrlPr>
                                <a:rPr lang="en-IN" sz="2000" i="1">
                                  <a:latin typeface="Cambria Math"/>
                                </a:rPr>
                              </m:ctrlPr>
                            </m:sSubPr>
                            <m:e>
                              <m:r>
                                <a:rPr lang="en-US" sz="2000" i="1">
                                  <a:latin typeface="Cambria Math"/>
                                </a:rPr>
                                <m:t>𝑞</m:t>
                              </m:r>
                            </m:e>
                            <m:sub>
                              <m:r>
                                <a:rPr lang="en-US" sz="2000" i="1">
                                  <a:latin typeface="Cambria Math"/>
                                </a:rPr>
                                <m:t>1</m:t>
                              </m:r>
                            </m:sub>
                          </m:sSub>
                        </m:e>
                        <m:sub/>
                        <m:sup>
                          <m:r>
                            <a:rPr lang="en-US" sz="2000" i="1">
                              <a:latin typeface="Cambria Math"/>
                            </a:rPr>
                            <m:t>𝐻</m:t>
                          </m:r>
                        </m:sup>
                      </m:sSubSup>
                      <m:sSub>
                        <m:sSubPr>
                          <m:ctrlPr>
                            <a:rPr lang="en-IN" sz="2000" i="1">
                              <a:latin typeface="Cambria Math"/>
                            </a:rPr>
                          </m:ctrlPr>
                        </m:sSubPr>
                        <m:e>
                          <m:r>
                            <a:rPr lang="en-US" sz="2000" i="1">
                              <a:latin typeface="Cambria Math"/>
                            </a:rPr>
                            <m:t>h</m:t>
                          </m:r>
                        </m:e>
                        <m:sub>
                          <m:r>
                            <a:rPr lang="en-US" sz="2000" i="1">
                              <a:latin typeface="Cambria Math"/>
                            </a:rPr>
                            <m:t>1</m:t>
                          </m:r>
                        </m:sub>
                      </m:sSub>
                      <m:r>
                        <a:rPr lang="en-US" sz="2000" b="0" i="1" smtClean="0">
                          <a:latin typeface="Cambria Math"/>
                        </a:rPr>
                        <m:t>=</m:t>
                      </m:r>
                      <m:sSubSup>
                        <m:sSubSupPr>
                          <m:ctrlPr>
                            <a:rPr lang="en-IN" sz="2000" i="1">
                              <a:latin typeface="Cambria Math"/>
                            </a:rPr>
                          </m:ctrlPr>
                        </m:sSubSupPr>
                        <m:e>
                          <m:sSub>
                            <m:sSubPr>
                              <m:ctrlPr>
                                <a:rPr lang="en-IN" sz="2000" i="1">
                                  <a:latin typeface="Cambria Math"/>
                                </a:rPr>
                              </m:ctrlPr>
                            </m:sSubPr>
                            <m:e>
                              <m:r>
                                <a:rPr lang="en-US" sz="2000" i="1">
                                  <a:latin typeface="Cambria Math"/>
                                </a:rPr>
                                <m:t>𝑞</m:t>
                              </m:r>
                            </m:e>
                            <m:sub>
                              <m:r>
                                <a:rPr lang="en-US" sz="2000" b="0" i="1" smtClean="0">
                                  <a:latin typeface="Cambria Math"/>
                                </a:rPr>
                                <m:t>2</m:t>
                              </m:r>
                            </m:sub>
                          </m:sSub>
                        </m:e>
                        <m:sub/>
                        <m:sup>
                          <m:r>
                            <a:rPr lang="en-US" sz="2000" i="1">
                              <a:latin typeface="Cambria Math"/>
                            </a:rPr>
                            <m:t>𝐻</m:t>
                          </m:r>
                        </m:sup>
                      </m:sSubSup>
                      <m:sSub>
                        <m:sSubPr>
                          <m:ctrlPr>
                            <a:rPr lang="en-IN" sz="2000" i="1">
                              <a:latin typeface="Cambria Math"/>
                            </a:rPr>
                          </m:ctrlPr>
                        </m:sSubPr>
                        <m:e>
                          <m:r>
                            <a:rPr lang="en-US" sz="2000" i="1">
                              <a:latin typeface="Cambria Math"/>
                            </a:rPr>
                            <m:t>h</m:t>
                          </m:r>
                        </m:e>
                        <m:sub>
                          <m:r>
                            <a:rPr lang="en-US" sz="2000" i="1">
                              <a:latin typeface="Cambria Math"/>
                            </a:rPr>
                            <m:t>2</m:t>
                          </m:r>
                        </m:sub>
                      </m:sSub>
                      <m:r>
                        <a:rPr lang="en-US" sz="2000" b="0" i="1" smtClean="0">
                          <a:latin typeface="Cambria Math"/>
                        </a:rPr>
                        <m:t>=…</m:t>
                      </m:r>
                      <m:r>
                        <a:rPr lang="en-US" sz="2000" b="0" i="1" smtClean="0">
                          <a:latin typeface="Cambria Math"/>
                          <a:ea typeface="Cambria Math"/>
                        </a:rPr>
                        <m:t>=</m:t>
                      </m:r>
                      <m:sSubSup>
                        <m:sSubSupPr>
                          <m:ctrlPr>
                            <a:rPr lang="en-IN" sz="2000" i="1">
                              <a:latin typeface="Cambria Math"/>
                            </a:rPr>
                          </m:ctrlPr>
                        </m:sSubSupPr>
                        <m:e>
                          <m:sSub>
                            <m:sSubPr>
                              <m:ctrlPr>
                                <a:rPr lang="en-IN" sz="2000" i="1">
                                  <a:latin typeface="Cambria Math"/>
                                </a:rPr>
                              </m:ctrlPr>
                            </m:sSubPr>
                            <m:e>
                              <m:r>
                                <a:rPr lang="en-US" sz="2000" i="1">
                                  <a:latin typeface="Cambria Math"/>
                                </a:rPr>
                                <m:t>𝑞</m:t>
                              </m:r>
                            </m:e>
                            <m:sub>
                              <m:r>
                                <a:rPr lang="en-US" sz="2000" b="0" i="1" smtClean="0">
                                  <a:latin typeface="Cambria Math"/>
                                </a:rPr>
                                <m:t>𝑡</m:t>
                              </m:r>
                            </m:sub>
                          </m:sSub>
                        </m:e>
                        <m:sub/>
                        <m:sup>
                          <m:r>
                            <a:rPr lang="en-US" sz="2000" i="1">
                              <a:latin typeface="Cambria Math"/>
                            </a:rPr>
                            <m:t>𝐻</m:t>
                          </m:r>
                        </m:sup>
                      </m:sSubSup>
                      <m:sSub>
                        <m:sSubPr>
                          <m:ctrlPr>
                            <a:rPr lang="en-IN" sz="2000" i="1">
                              <a:latin typeface="Cambria Math"/>
                            </a:rPr>
                          </m:ctrlPr>
                        </m:sSubPr>
                        <m:e>
                          <m:r>
                            <a:rPr lang="en-US" sz="2000" i="1">
                              <a:latin typeface="Cambria Math"/>
                            </a:rPr>
                            <m:t>h</m:t>
                          </m:r>
                        </m:e>
                        <m:sub>
                          <m:r>
                            <a:rPr lang="en-US" sz="2000" i="1">
                              <a:latin typeface="Cambria Math"/>
                            </a:rPr>
                            <m:t>𝑡</m:t>
                          </m:r>
                        </m:sub>
                      </m:sSub>
                      <m:r>
                        <a:rPr lang="en-US" sz="2000" b="0" i="1" smtClean="0">
                          <a:latin typeface="Cambria Math"/>
                        </a:rPr>
                        <m:t>=0</m:t>
                      </m:r>
                    </m:oMath>
                  </m:oMathPara>
                </a14:m>
                <a:endParaRPr lang="en-US" sz="2000" b="0" dirty="0" smtClean="0">
                  <a:latin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en-IN" sz="2000" i="1">
                              <a:latin typeface="Cambria Math"/>
                            </a:rPr>
                          </m:ctrlPr>
                        </m:sSubSupPr>
                        <m:e>
                          <m:sSub>
                            <m:sSubPr>
                              <m:ctrlPr>
                                <a:rPr lang="en-IN" sz="2000" i="1">
                                  <a:latin typeface="Cambria Math"/>
                                </a:rPr>
                              </m:ctrlPr>
                            </m:sSubPr>
                            <m:e>
                              <m:r>
                                <a:rPr lang="en-US" sz="2000" i="1">
                                  <a:latin typeface="Cambria Math"/>
                                </a:rPr>
                                <m:t>𝑞</m:t>
                              </m:r>
                            </m:e>
                            <m:sub>
                              <m:r>
                                <a:rPr lang="en-US" sz="2000" i="1">
                                  <a:latin typeface="Cambria Math"/>
                                </a:rPr>
                                <m:t>1</m:t>
                              </m:r>
                            </m:sub>
                          </m:sSub>
                        </m:e>
                        <m:sub/>
                        <m:sup>
                          <m:r>
                            <a:rPr lang="en-US" sz="2000" i="1">
                              <a:latin typeface="Cambria Math"/>
                            </a:rPr>
                            <m:t>𝐻</m:t>
                          </m:r>
                        </m:sup>
                      </m:sSubSup>
                      <m:sSub>
                        <m:sSubPr>
                          <m:ctrlPr>
                            <a:rPr lang="en-IN" sz="2000" i="1">
                              <a:latin typeface="Cambria Math"/>
                            </a:rPr>
                          </m:ctrlPr>
                        </m:sSubPr>
                        <m:e>
                          <m:r>
                            <a:rPr lang="en-US" sz="2000" i="1">
                              <a:latin typeface="Cambria Math"/>
                            </a:rPr>
                            <m:t>h</m:t>
                          </m:r>
                        </m:e>
                        <m:sub>
                          <m:r>
                            <a:rPr lang="en-US" sz="2000" b="0" i="1" smtClean="0">
                              <a:latin typeface="Cambria Math"/>
                            </a:rPr>
                            <m:t>2</m:t>
                          </m:r>
                        </m:sub>
                      </m:sSub>
                      <m:r>
                        <a:rPr lang="en-US" sz="2000" b="0" i="1" smtClean="0">
                          <a:latin typeface="Cambria Math"/>
                        </a:rPr>
                        <m:t>=</m:t>
                      </m:r>
                      <m:sSubSup>
                        <m:sSubSupPr>
                          <m:ctrlPr>
                            <a:rPr lang="en-IN" sz="2000" i="1">
                              <a:latin typeface="Cambria Math"/>
                            </a:rPr>
                          </m:ctrlPr>
                        </m:sSubSupPr>
                        <m:e>
                          <m:sSub>
                            <m:sSubPr>
                              <m:ctrlPr>
                                <a:rPr lang="en-IN" sz="2000" i="1">
                                  <a:latin typeface="Cambria Math"/>
                                </a:rPr>
                              </m:ctrlPr>
                            </m:sSubPr>
                            <m:e>
                              <m:r>
                                <a:rPr lang="en-US" sz="2000" i="1">
                                  <a:latin typeface="Cambria Math"/>
                                </a:rPr>
                                <m:t>𝑞</m:t>
                              </m:r>
                            </m:e>
                            <m:sub>
                              <m:r>
                                <a:rPr lang="en-US" sz="2000" i="1">
                                  <a:latin typeface="Cambria Math"/>
                                </a:rPr>
                                <m:t>1</m:t>
                              </m:r>
                            </m:sub>
                          </m:sSub>
                        </m:e>
                        <m:sub/>
                        <m:sup>
                          <m:r>
                            <a:rPr lang="en-US" sz="2000" i="1">
                              <a:latin typeface="Cambria Math"/>
                            </a:rPr>
                            <m:t>𝐻</m:t>
                          </m:r>
                        </m:sup>
                      </m:sSubSup>
                      <m:sSub>
                        <m:sSubPr>
                          <m:ctrlPr>
                            <a:rPr lang="en-IN" sz="2000" i="1">
                              <a:latin typeface="Cambria Math"/>
                            </a:rPr>
                          </m:ctrlPr>
                        </m:sSubPr>
                        <m:e>
                          <m:r>
                            <a:rPr lang="en-US" sz="2000" i="1">
                              <a:latin typeface="Cambria Math"/>
                            </a:rPr>
                            <m:t>h</m:t>
                          </m:r>
                        </m:e>
                        <m:sub>
                          <m:r>
                            <a:rPr lang="en-US" sz="2000" b="0" i="1" smtClean="0">
                              <a:latin typeface="Cambria Math"/>
                            </a:rPr>
                            <m:t>3</m:t>
                          </m:r>
                        </m:sub>
                      </m:sSub>
                      <m:r>
                        <a:rPr lang="en-US" sz="2000" b="0" i="1" smtClean="0">
                          <a:latin typeface="Cambria Math"/>
                        </a:rPr>
                        <m:t>=…</m:t>
                      </m:r>
                      <m:r>
                        <a:rPr lang="en-US" sz="2000" b="0" i="1" smtClean="0">
                          <a:latin typeface="Cambria Math"/>
                          <a:ea typeface="Cambria Math"/>
                        </a:rPr>
                        <m:t>=</m:t>
                      </m:r>
                      <m:sSubSup>
                        <m:sSubSupPr>
                          <m:ctrlPr>
                            <a:rPr lang="en-IN" sz="2000" i="1">
                              <a:latin typeface="Cambria Math"/>
                            </a:rPr>
                          </m:ctrlPr>
                        </m:sSubSupPr>
                        <m:e>
                          <m:sSub>
                            <m:sSubPr>
                              <m:ctrlPr>
                                <a:rPr lang="en-IN" sz="2000" i="1">
                                  <a:latin typeface="Cambria Math"/>
                                </a:rPr>
                              </m:ctrlPr>
                            </m:sSubPr>
                            <m:e>
                              <m:r>
                                <a:rPr lang="en-US" sz="2000" i="1">
                                  <a:latin typeface="Cambria Math"/>
                                </a:rPr>
                                <m:t>𝑞</m:t>
                              </m:r>
                            </m:e>
                            <m:sub>
                              <m:r>
                                <a:rPr lang="en-US" sz="2000" i="1">
                                  <a:latin typeface="Cambria Math"/>
                                </a:rPr>
                                <m:t>𝑡</m:t>
                              </m:r>
                              <m:r>
                                <a:rPr lang="en-US" sz="2000" b="0" i="1" smtClean="0">
                                  <a:latin typeface="Cambria Math"/>
                                </a:rPr>
                                <m:t>−1</m:t>
                              </m:r>
                            </m:sub>
                          </m:sSub>
                        </m:e>
                        <m:sub/>
                        <m:sup>
                          <m:r>
                            <a:rPr lang="en-US" sz="2000" i="1">
                              <a:latin typeface="Cambria Math"/>
                            </a:rPr>
                            <m:t>𝐻</m:t>
                          </m:r>
                        </m:sup>
                      </m:sSubSup>
                      <m:sSub>
                        <m:sSubPr>
                          <m:ctrlPr>
                            <a:rPr lang="en-IN" sz="2000" i="1">
                              <a:latin typeface="Cambria Math"/>
                            </a:rPr>
                          </m:ctrlPr>
                        </m:sSubPr>
                        <m:e>
                          <m:r>
                            <a:rPr lang="en-US" sz="2000" i="1">
                              <a:latin typeface="Cambria Math"/>
                            </a:rPr>
                            <m:t>h</m:t>
                          </m:r>
                        </m:e>
                        <m:sub>
                          <m:r>
                            <a:rPr lang="en-US" sz="2000" i="1">
                              <a:latin typeface="Cambria Math"/>
                            </a:rPr>
                            <m:t>𝑡</m:t>
                          </m:r>
                        </m:sub>
                      </m:sSub>
                      <m:r>
                        <a:rPr lang="en-US" sz="2000" b="0" i="1" smtClean="0">
                          <a:latin typeface="Cambria Math"/>
                        </a:rPr>
                        <m:t>=0</m:t>
                      </m:r>
                    </m:oMath>
                  </m:oMathPara>
                </a14:m>
                <a:endParaRPr lang="en-IN" sz="2000" dirty="0" smtClean="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The above property can be basically summarized </a:t>
                </a:r>
                <a:r>
                  <a:rPr lang="en-US" sz="20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sSubSup>
                        <m:sSubSupPr>
                          <m:ctrlPr>
                            <a:rPr lang="en-IN" sz="2000" i="1" smtClean="0">
                              <a:latin typeface="Cambria Math"/>
                              <a:cs typeface="Times New Roman" pitchFamily="18" charset="0"/>
                            </a:rPr>
                          </m:ctrlPr>
                        </m:sSubSupPr>
                        <m:e>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𝑞</m:t>
                              </m:r>
                            </m:e>
                            <m:sub>
                              <m:r>
                                <a:rPr lang="en-US" sz="2000" b="0" i="1" smtClean="0">
                                  <a:latin typeface="Cambria Math"/>
                                  <a:cs typeface="Times New Roman" pitchFamily="18" charset="0"/>
                                </a:rPr>
                                <m:t>𝑖</m:t>
                              </m:r>
                            </m:sub>
                          </m:sSub>
                        </m:e>
                        <m:sub/>
                        <m:sup>
                          <m:r>
                            <a:rPr lang="en-US" sz="2000" b="0" i="1" smtClean="0">
                              <a:latin typeface="Cambria Math"/>
                              <a:cs typeface="Times New Roman" pitchFamily="18" charset="0"/>
                            </a:rPr>
                            <m:t>𝐻</m:t>
                          </m:r>
                        </m:sup>
                      </m:sSubSup>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h</m:t>
                          </m:r>
                        </m:e>
                        <m:sub>
                          <m:r>
                            <a:rPr lang="en-US" sz="2000" b="0" i="1" smtClean="0">
                              <a:latin typeface="Cambria Math"/>
                              <a:cs typeface="Times New Roman" pitchFamily="18" charset="0"/>
                            </a:rPr>
                            <m:t>𝑗</m:t>
                          </m:r>
                        </m:sub>
                      </m:sSub>
                      <m:r>
                        <a:rPr lang="en-US" sz="2000" b="0" i="1" smtClean="0">
                          <a:latin typeface="Cambria Math"/>
                          <a:cs typeface="Times New Roman" pitchFamily="18" charset="0"/>
                        </a:rPr>
                        <m:t>=</m:t>
                      </m:r>
                      <m:d>
                        <m:dPr>
                          <m:begChr m:val="{"/>
                          <m:endChr m:val=""/>
                          <m:ctrlPr>
                            <a:rPr lang="en-US" sz="2000" b="0" i="1" smtClean="0">
                              <a:latin typeface="Cambria Math"/>
                              <a:cs typeface="Times New Roman" pitchFamily="18" charset="0"/>
                            </a:rPr>
                          </m:ctrlPr>
                        </m:dPr>
                        <m:e>
                          <m:eqArr>
                            <m:eqArrPr>
                              <m:ctrlPr>
                                <a:rPr lang="en-US" sz="2000" b="0" i="1" smtClean="0">
                                  <a:latin typeface="Cambria Math"/>
                                  <a:cs typeface="Times New Roman" pitchFamily="18" charset="0"/>
                                </a:rPr>
                              </m:ctrlPr>
                            </m:eqArrPr>
                            <m:e>
                              <m:m>
                                <m:mPr>
                                  <m:mcs>
                                    <m:mc>
                                      <m:mcPr>
                                        <m:count m:val="2"/>
                                        <m:mcJc m:val="center"/>
                                      </m:mcPr>
                                    </m:mc>
                                  </m:mcs>
                                  <m:ctrlPr>
                                    <a:rPr lang="en-US" sz="2000" b="0" i="1" smtClean="0">
                                      <a:latin typeface="Cambria Math"/>
                                      <a:cs typeface="Times New Roman" pitchFamily="18" charset="0"/>
                                    </a:rPr>
                                  </m:ctrlPr>
                                </m:mPr>
                                <m:mr>
                                  <m:e>
                                    <m:r>
                                      <m:rPr>
                                        <m:brk m:alnAt="7"/>
                                      </m:rPr>
                                      <a:rPr lang="en-US" sz="2000" b="0" i="1" smtClean="0">
                                        <a:latin typeface="Cambria Math"/>
                                        <a:cs typeface="Times New Roman" pitchFamily="18" charset="0"/>
                                      </a:rPr>
                                      <m:t>1</m:t>
                                    </m:r>
                                  </m:e>
                                  <m:e>
                                    <m:r>
                                      <a:rPr lang="en-US" sz="2000" b="0" i="1" smtClean="0">
                                        <a:latin typeface="Cambria Math"/>
                                        <a:cs typeface="Times New Roman" pitchFamily="18" charset="0"/>
                                      </a:rPr>
                                      <m:t>𝑖𝑓</m:t>
                                    </m:r>
                                    <m:r>
                                      <a:rPr lang="en-US" sz="2000" b="0" i="1" smtClean="0">
                                        <a:latin typeface="Cambria Math"/>
                                        <a:cs typeface="Times New Roman" pitchFamily="18" charset="0"/>
                                      </a:rPr>
                                      <m:t> </m:t>
                                    </m:r>
                                    <m:r>
                                      <a:rPr lang="en-US" sz="2000" b="0" i="1" smtClean="0">
                                        <a:latin typeface="Cambria Math"/>
                                        <a:cs typeface="Times New Roman" pitchFamily="18" charset="0"/>
                                      </a:rPr>
                                      <m:t>𝑖</m:t>
                                    </m:r>
                                    <m:r>
                                      <a:rPr lang="en-US" sz="2000" b="0" i="1" smtClean="0">
                                        <a:latin typeface="Cambria Math"/>
                                        <a:cs typeface="Times New Roman" pitchFamily="18" charset="0"/>
                                      </a:rPr>
                                      <m:t>=</m:t>
                                    </m:r>
                                    <m:r>
                                      <a:rPr lang="en-US" sz="2000" b="0" i="1" smtClean="0">
                                        <a:latin typeface="Cambria Math"/>
                                        <a:cs typeface="Times New Roman" pitchFamily="18" charset="0"/>
                                      </a:rPr>
                                      <m:t>𝑗</m:t>
                                    </m:r>
                                  </m:e>
                                </m:mr>
                              </m:m>
                            </m:e>
                            <m:e>
                              <m:m>
                                <m:mPr>
                                  <m:mcs>
                                    <m:mc>
                                      <m:mcPr>
                                        <m:count m:val="2"/>
                                        <m:mcJc m:val="center"/>
                                      </m:mcPr>
                                    </m:mc>
                                  </m:mcs>
                                  <m:ctrlPr>
                                    <a:rPr lang="en-US" sz="2000" b="0" i="1" smtClean="0">
                                      <a:latin typeface="Cambria Math"/>
                                      <a:cs typeface="Times New Roman" pitchFamily="18" charset="0"/>
                                    </a:rPr>
                                  </m:ctrlPr>
                                </m:mPr>
                                <m:mr>
                                  <m:e>
                                    <m:r>
                                      <m:rPr>
                                        <m:brk m:alnAt="7"/>
                                      </m:rPr>
                                      <a:rPr lang="en-US" sz="2000" b="0" i="1" smtClean="0">
                                        <a:latin typeface="Cambria Math"/>
                                        <a:cs typeface="Times New Roman" pitchFamily="18" charset="0"/>
                                      </a:rPr>
                                      <m:t>0</m:t>
                                    </m:r>
                                  </m:e>
                                  <m:e>
                                    <m:r>
                                      <a:rPr lang="en-US" sz="2000" b="0" i="1" smtClean="0">
                                        <a:latin typeface="Cambria Math"/>
                                        <a:cs typeface="Times New Roman" pitchFamily="18" charset="0"/>
                                      </a:rPr>
                                      <m:t>𝑖𝑓</m:t>
                                    </m:r>
                                    <m:r>
                                      <a:rPr lang="en-US" sz="2000" b="0" i="1" smtClean="0">
                                        <a:latin typeface="Cambria Math"/>
                                        <a:cs typeface="Times New Roman" pitchFamily="18" charset="0"/>
                                      </a:rPr>
                                      <m:t> </m:t>
                                    </m:r>
                                    <m:r>
                                      <a:rPr lang="en-US" sz="2000" b="0" i="1" smtClean="0">
                                        <a:latin typeface="Cambria Math"/>
                                        <a:cs typeface="Times New Roman" pitchFamily="18" charset="0"/>
                                      </a:rPr>
                                      <m:t>𝑖</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𝑗</m:t>
                                    </m:r>
                                  </m:e>
                                </m:mr>
                              </m:m>
                            </m:e>
                          </m:eqArr>
                          <m:r>
                            <a:rPr lang="en-US" sz="2000" b="0" i="1" smtClean="0">
                              <a:latin typeface="Cambria Math"/>
                              <a:cs typeface="Times New Roman" pitchFamily="18" charset="0"/>
                            </a:rPr>
                            <m:t>−−−−18</m:t>
                          </m:r>
                        </m:e>
                      </m:d>
                    </m:oMath>
                  </m:oMathPara>
                </a14:m>
                <a:endParaRPr lang="en-US" sz="2000" b="0" dirty="0" smtClean="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From Eq. </a:t>
                </a:r>
                <a:r>
                  <a:rPr lang="en-US" sz="2000" dirty="0" smtClean="0">
                    <a:latin typeface="Times New Roman" pitchFamily="18" charset="0"/>
                    <a:cs typeface="Times New Roman" pitchFamily="18" charset="0"/>
                  </a:rPr>
                  <a:t>16, </a:t>
                </a:r>
                <a:r>
                  <a:rPr lang="en-US" sz="2000" dirty="0">
                    <a:latin typeface="Times New Roman" pitchFamily="18" charset="0"/>
                    <a:cs typeface="Times New Roman" pitchFamily="18" charset="0"/>
                  </a:rPr>
                  <a:t>observe that the system model can be explicitly given in terms of the columns of the channel matrix </a:t>
                </a:r>
                <a:r>
                  <a:rPr lang="en-US" sz="2000" b="1" dirty="0">
                    <a:latin typeface="Times New Roman" pitchFamily="18" charset="0"/>
                    <a:cs typeface="Times New Roman" pitchFamily="18" charset="0"/>
                  </a:rPr>
                  <a:t>H</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r>
                        <a:rPr lang="en-IN" sz="2000" i="1" smtClean="0">
                          <a:latin typeface="Cambria Math"/>
                          <a:cs typeface="Times New Roman" pitchFamily="18" charset="0"/>
                        </a:rPr>
                        <m:t>𝒚</m:t>
                      </m:r>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1</m:t>
                          </m:r>
                        </m:sub>
                      </m:sSub>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𝑥</m:t>
                          </m:r>
                        </m:e>
                        <m:sub>
                          <m:r>
                            <a:rPr lang="en-US" sz="2000" b="0" i="1" smtClean="0">
                              <a:latin typeface="Cambria Math"/>
                              <a:ea typeface="Cambria Math"/>
                              <a:cs typeface="Times New Roman" pitchFamily="18" charset="0"/>
                            </a:rPr>
                            <m:t>1</m:t>
                          </m:r>
                        </m:sub>
                      </m:sSub>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2</m:t>
                          </m:r>
                        </m:sub>
                      </m:sSub>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𝑥</m:t>
                          </m:r>
                        </m:e>
                        <m:sub>
                          <m:r>
                            <a:rPr lang="en-US" sz="2000" b="0" i="1" smtClean="0">
                              <a:latin typeface="Cambria Math"/>
                              <a:ea typeface="Cambria Math"/>
                              <a:cs typeface="Times New Roman" pitchFamily="18" charset="0"/>
                            </a:rPr>
                            <m:t>2</m:t>
                          </m:r>
                        </m:sub>
                      </m:sSub>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𝑡</m:t>
                          </m:r>
                        </m:sub>
                      </m:sSub>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𝑥</m:t>
                          </m:r>
                        </m:e>
                        <m:sub>
                          <m:r>
                            <a:rPr lang="en-US" sz="2000" b="0" i="1" smtClean="0">
                              <a:latin typeface="Cambria Math"/>
                              <a:ea typeface="Cambria Math"/>
                              <a:cs typeface="Times New Roman" pitchFamily="18" charset="0"/>
                            </a:rPr>
                            <m:t>𝑡</m:t>
                          </m:r>
                        </m:sub>
                      </m:sSub>
                      <m:r>
                        <a:rPr lang="en-IN" sz="2000" i="1" smtClean="0">
                          <a:latin typeface="Cambria Math"/>
                          <a:ea typeface="Cambria Math"/>
                          <a:cs typeface="Times New Roman" pitchFamily="18" charset="0"/>
                        </a:rPr>
                        <m:t>+</m:t>
                      </m:r>
                      <m:r>
                        <a:rPr lang="en-IN" sz="2000" i="1" smtClean="0">
                          <a:latin typeface="Cambria Math"/>
                          <a:ea typeface="Cambria Math"/>
                          <a:cs typeface="Times New Roman" pitchFamily="18" charset="0"/>
                        </a:rPr>
                        <m:t>𝒏</m:t>
                      </m:r>
                    </m:oMath>
                  </m:oMathPara>
                </a14:m>
                <a:endParaRPr lang="en-IN" sz="2000"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Employing now the fact that</a:t>
                </a:r>
                <a14:m>
                  <m:oMath xmlns:m="http://schemas.openxmlformats.org/officeDocument/2006/math">
                    <m:sSubSup>
                      <m:sSubSupPr>
                        <m:ctrlPr>
                          <a:rPr lang="en-IN" sz="2000" i="1">
                            <a:latin typeface="Cambria Math"/>
                          </a:rPr>
                        </m:ctrlPr>
                      </m:sSubSupPr>
                      <m:e>
                        <m:sSub>
                          <m:sSubPr>
                            <m:ctrlPr>
                              <a:rPr lang="en-IN" sz="2000" i="1">
                                <a:latin typeface="Cambria Math"/>
                              </a:rPr>
                            </m:ctrlPr>
                          </m:sSubPr>
                          <m:e>
                            <m:r>
                              <a:rPr lang="en-US" sz="2000" b="0" i="1" smtClean="0">
                                <a:latin typeface="Cambria Math"/>
                              </a:rPr>
                              <m:t> </m:t>
                            </m:r>
                            <m:r>
                              <a:rPr lang="en-US" sz="2000" i="1">
                                <a:latin typeface="Cambria Math"/>
                              </a:rPr>
                              <m:t>𝑞</m:t>
                            </m:r>
                          </m:e>
                          <m:sub>
                            <m:r>
                              <a:rPr lang="en-US" sz="2000" i="1">
                                <a:latin typeface="Cambria Math"/>
                              </a:rPr>
                              <m:t>1</m:t>
                            </m:r>
                          </m:sub>
                        </m:sSub>
                      </m:e>
                      <m:sub/>
                      <m:sup>
                        <m:r>
                          <a:rPr lang="en-US" sz="2000" i="1">
                            <a:latin typeface="Cambria Math"/>
                          </a:rPr>
                          <m:t>𝐻</m:t>
                        </m:r>
                      </m:sup>
                    </m:sSubSup>
                    <m:sSub>
                      <m:sSubPr>
                        <m:ctrlPr>
                          <a:rPr lang="en-IN" sz="2000" i="1">
                            <a:latin typeface="Cambria Math"/>
                          </a:rPr>
                        </m:ctrlPr>
                      </m:sSubPr>
                      <m:e>
                        <m:r>
                          <a:rPr lang="en-US" sz="2000" i="1">
                            <a:latin typeface="Cambria Math"/>
                          </a:rPr>
                          <m:t>h</m:t>
                        </m:r>
                      </m:e>
                      <m:sub>
                        <m:r>
                          <a:rPr lang="en-US" sz="2000" i="1">
                            <a:latin typeface="Cambria Math"/>
                          </a:rPr>
                          <m:t>1</m:t>
                        </m:r>
                      </m:sub>
                    </m:sSub>
                    <m:r>
                      <a:rPr lang="en-US" sz="2000" i="1">
                        <a:latin typeface="Cambria Math"/>
                      </a:rPr>
                      <m:t>=</m:t>
                    </m:r>
                    <m:r>
                      <a:rPr lang="en-US" sz="2000" b="0" i="1" smtClean="0">
                        <a:latin typeface="Cambria Math"/>
                      </a:rPr>
                      <m:t>1 </m:t>
                    </m:r>
                  </m:oMath>
                </a14:m>
                <a:r>
                  <a:rPr lang="en-US" sz="2000" dirty="0" smtClean="0">
                    <a:latin typeface="Times New Roman" pitchFamily="18" charset="0"/>
                    <a:cs typeface="Times New Roman" pitchFamily="18" charset="0"/>
                  </a:rPr>
                  <a:t>and,</a:t>
                </a:r>
                <a14:m>
                  <m:oMath xmlns:m="http://schemas.openxmlformats.org/officeDocument/2006/math">
                    <m:sSubSup>
                      <m:sSubSupPr>
                        <m:ctrlPr>
                          <a:rPr lang="en-IN" sz="2000" i="1">
                            <a:latin typeface="Cambria Math"/>
                          </a:rPr>
                        </m:ctrlPr>
                      </m:sSubSupPr>
                      <m:e>
                        <m:sSub>
                          <m:sSubPr>
                            <m:ctrlPr>
                              <a:rPr lang="en-IN" sz="2000" i="1">
                                <a:latin typeface="Cambria Math"/>
                              </a:rPr>
                            </m:ctrlPr>
                          </m:sSubPr>
                          <m:e>
                            <m:r>
                              <a:rPr lang="en-US" sz="2000" i="1">
                                <a:latin typeface="Cambria Math"/>
                              </a:rPr>
                              <m:t>𝑞</m:t>
                            </m:r>
                          </m:e>
                          <m:sub>
                            <m:r>
                              <a:rPr lang="en-US" sz="2000" i="1">
                                <a:latin typeface="Cambria Math"/>
                              </a:rPr>
                              <m:t>1</m:t>
                            </m:r>
                          </m:sub>
                        </m:sSub>
                      </m:e>
                      <m:sub/>
                      <m:sup>
                        <m:r>
                          <a:rPr lang="en-US" sz="2000" i="1">
                            <a:latin typeface="Cambria Math"/>
                          </a:rPr>
                          <m:t>𝐻</m:t>
                        </m:r>
                      </m:sup>
                    </m:sSubSup>
                    <m:sSub>
                      <m:sSubPr>
                        <m:ctrlPr>
                          <a:rPr lang="en-IN" sz="2000" i="1">
                            <a:latin typeface="Cambria Math"/>
                          </a:rPr>
                        </m:ctrlPr>
                      </m:sSubPr>
                      <m:e>
                        <m:r>
                          <a:rPr lang="en-US" sz="2000" i="1">
                            <a:latin typeface="Cambria Math"/>
                          </a:rPr>
                          <m:t>h</m:t>
                        </m:r>
                      </m:e>
                      <m:sub>
                        <m:r>
                          <a:rPr lang="en-US" sz="2000" i="1">
                            <a:latin typeface="Cambria Math"/>
                          </a:rPr>
                          <m:t>2</m:t>
                        </m:r>
                      </m:sub>
                    </m:sSub>
                    <m:r>
                      <a:rPr lang="en-US" sz="2000" b="0" i="1" smtClean="0">
                        <a:latin typeface="Cambria Math"/>
                      </a:rPr>
                      <m:t>,</m:t>
                    </m:r>
                    <m:sSubSup>
                      <m:sSubSupPr>
                        <m:ctrlPr>
                          <a:rPr lang="en-IN" sz="2000" i="1">
                            <a:latin typeface="Cambria Math"/>
                          </a:rPr>
                        </m:ctrlPr>
                      </m:sSubSupPr>
                      <m:e>
                        <m:sSub>
                          <m:sSubPr>
                            <m:ctrlPr>
                              <a:rPr lang="en-IN" sz="2000" i="1">
                                <a:latin typeface="Cambria Math"/>
                              </a:rPr>
                            </m:ctrlPr>
                          </m:sSubPr>
                          <m:e>
                            <m:r>
                              <a:rPr lang="en-US" sz="2000" i="1">
                                <a:latin typeface="Cambria Math"/>
                              </a:rPr>
                              <m:t>𝑞</m:t>
                            </m:r>
                          </m:e>
                          <m:sub>
                            <m:r>
                              <a:rPr lang="en-US" sz="2000" i="1">
                                <a:latin typeface="Cambria Math"/>
                              </a:rPr>
                              <m:t>1</m:t>
                            </m:r>
                          </m:sub>
                        </m:sSub>
                      </m:e>
                      <m:sub/>
                      <m:sup>
                        <m:r>
                          <a:rPr lang="en-US" sz="2000" i="1">
                            <a:latin typeface="Cambria Math"/>
                          </a:rPr>
                          <m:t>𝐻</m:t>
                        </m:r>
                      </m:sup>
                    </m:sSubSup>
                    <m:sSub>
                      <m:sSubPr>
                        <m:ctrlPr>
                          <a:rPr lang="en-IN" sz="2000" i="1">
                            <a:latin typeface="Cambria Math"/>
                          </a:rPr>
                        </m:ctrlPr>
                      </m:sSubPr>
                      <m:e>
                        <m:r>
                          <a:rPr lang="en-US" sz="2000" i="1">
                            <a:latin typeface="Cambria Math"/>
                          </a:rPr>
                          <m:t>h</m:t>
                        </m:r>
                      </m:e>
                      <m:sub>
                        <m:r>
                          <a:rPr lang="en-US" sz="2000" i="1">
                            <a:latin typeface="Cambria Math"/>
                          </a:rPr>
                          <m:t>3</m:t>
                        </m:r>
                      </m:sub>
                    </m:sSub>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etc., is zero, one can use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𝑞</m:t>
                        </m:r>
                      </m:e>
                      <m:sub>
                        <m:r>
                          <a:rPr lang="en-US" sz="2000" b="0" i="1" smtClean="0">
                            <a:latin typeface="Cambria Math"/>
                            <a:cs typeface="Times New Roman" pitchFamily="18" charset="0"/>
                          </a:rPr>
                          <m:t>1</m:t>
                        </m:r>
                      </m:sub>
                    </m:sSub>
                  </m:oMath>
                </a14:m>
                <a:r>
                  <a:rPr lang="en-US" sz="2000" dirty="0" smtClean="0">
                    <a:latin typeface="Times New Roman" pitchFamily="18" charset="0"/>
                    <a:cs typeface="Times New Roman" pitchFamily="18" charset="0"/>
                  </a:rPr>
                  <a:t>as </a:t>
                </a:r>
                <a:r>
                  <a:rPr lang="en-US" sz="2000" dirty="0">
                    <a:latin typeface="Times New Roman" pitchFamily="18" charset="0"/>
                    <a:cs typeface="Times New Roman" pitchFamily="18" charset="0"/>
                  </a:rPr>
                  <a:t>a </a:t>
                </a:r>
                <a:r>
                  <a:rPr lang="en-US" sz="2000" dirty="0" smtClean="0">
                    <a:latin typeface="Times New Roman" pitchFamily="18" charset="0"/>
                    <a:cs typeface="Times New Roman" pitchFamily="18" charset="0"/>
                  </a:rPr>
                  <a:t>receiver beam-former</a:t>
                </a:r>
                <a:endParaRPr lang="en-IN" sz="2000" dirty="0">
                  <a:latin typeface="Times New Roman" pitchFamily="18" charset="0"/>
                  <a:cs typeface="Times New Roman" pitchFamily="18" charset="0"/>
                </a:endParaRP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248798" y="851848"/>
                <a:ext cx="11745280" cy="5299569"/>
              </a:xfrm>
              <a:blipFill rotWithShape="1">
                <a:blip r:embed="rId3"/>
                <a:stretch>
                  <a:fillRect l="-571" t="-460" r="-675"/>
                </a:stretch>
              </a:blipFill>
            </p:spPr>
            <p:txBody>
              <a:bodyPr/>
              <a:lstStyle/>
              <a:p>
                <a:r>
                  <a:rPr lang="en-IN">
                    <a:noFill/>
                  </a:rPr>
                  <a:t> </a:t>
                </a:r>
              </a:p>
            </p:txBody>
          </p:sp>
        </mc:Fallback>
      </mc:AlternateContent>
    </p:spTree>
    <p:extLst>
      <p:ext uri="{BB962C8B-B14F-4D97-AF65-F5344CB8AC3E}">
        <p14:creationId xmlns:p14="http://schemas.microsoft.com/office/powerpoint/2010/main" val="243156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36/58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75062" y="934976"/>
                <a:ext cx="11583390" cy="5216442"/>
              </a:xfrm>
            </p:spPr>
            <p:txBody>
              <a:bodyPr>
                <a:normAutofit/>
              </a:bodyPr>
              <a:lstStyle/>
              <a:p>
                <a:pPr marL="0" indent="0">
                  <a:buNone/>
                </a:pPr>
                <a:r>
                  <a:rPr lang="en-US" sz="2000" dirty="0" smtClean="0">
                    <a:latin typeface="Times New Roman" pitchFamily="18" charset="0"/>
                    <a:cs typeface="Times New Roman" pitchFamily="18" charset="0"/>
                  </a:rPr>
                  <a:t>Therefore, performing </a:t>
                </a:r>
                <a14:m>
                  <m:oMath xmlns:m="http://schemas.openxmlformats.org/officeDocument/2006/math">
                    <m:sSubSup>
                      <m:sSubSupPr>
                        <m:ctrlPr>
                          <a:rPr lang="en-US" sz="2000" i="1" smtClean="0">
                            <a:latin typeface="Cambria Math"/>
                            <a:cs typeface="Times New Roman" pitchFamily="18" charset="0"/>
                          </a:rPr>
                        </m:ctrlPr>
                      </m:sSubSupPr>
                      <m:e>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𝑞</m:t>
                            </m:r>
                          </m:e>
                          <m:sub>
                            <m:r>
                              <a:rPr lang="en-US" sz="2000" b="0" i="1" smtClean="0">
                                <a:latin typeface="Cambria Math"/>
                                <a:cs typeface="Times New Roman" pitchFamily="18" charset="0"/>
                              </a:rPr>
                              <m:t>1</m:t>
                            </m:r>
                          </m:sub>
                        </m:sSub>
                      </m:e>
                      <m:sub/>
                      <m:sup>
                        <m:r>
                          <a:rPr lang="en-US" sz="2000" b="0" i="1" smtClean="0">
                            <a:latin typeface="Cambria Math"/>
                            <a:cs typeface="Times New Roman" pitchFamily="18" charset="0"/>
                          </a:rPr>
                          <m:t>𝐻</m:t>
                        </m:r>
                      </m:sup>
                    </m:sSubSup>
                  </m:oMath>
                </a14:m>
                <a:r>
                  <a:rPr lang="en-US" sz="2000" dirty="0" smtClean="0">
                    <a:latin typeface="Times New Roman" pitchFamily="18" charset="0"/>
                    <a:cs typeface="Times New Roman" pitchFamily="18" charset="0"/>
                  </a:rPr>
                  <a:t>𝒚 at </a:t>
                </a:r>
                <a:r>
                  <a:rPr lang="en-US" sz="2000" dirty="0">
                    <a:latin typeface="Times New Roman" pitchFamily="18" charset="0"/>
                    <a:cs typeface="Times New Roman" pitchFamily="18" charset="0"/>
                  </a:rPr>
                  <a:t>the receiver, we </a:t>
                </a:r>
                <a:r>
                  <a:rPr lang="en-US" sz="2000" dirty="0" smtClean="0">
                    <a:latin typeface="Times New Roman" pitchFamily="18" charset="0"/>
                    <a:cs typeface="Times New Roman" pitchFamily="18" charset="0"/>
                  </a:rPr>
                  <a:t>have</a:t>
                </a:r>
              </a:p>
              <a:p>
                <a:pPr marL="0" indent="0">
                  <a:buNone/>
                </a:pPr>
                <a14:m>
                  <m:oMathPara xmlns:m="http://schemas.openxmlformats.org/officeDocument/2006/math">
                    <m:oMathParaPr>
                      <m:jc m:val="centerGroup"/>
                    </m:oMathParaPr>
                    <m:oMath xmlns:m="http://schemas.openxmlformats.org/officeDocument/2006/math">
                      <m:acc>
                        <m:accPr>
                          <m:chr m:val="̃"/>
                          <m:ctrlPr>
                            <a:rPr lang="en-IN" sz="2000" i="1" smtClean="0">
                              <a:latin typeface="Cambria Math"/>
                              <a:cs typeface="Times New Roman" pitchFamily="18" charset="0"/>
                            </a:rPr>
                          </m:ctrlPr>
                        </m:accPr>
                        <m:e>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𝑦</m:t>
                              </m:r>
                            </m:e>
                            <m:sub>
                              <m:r>
                                <a:rPr lang="en-US" sz="2000" b="0" i="1" smtClean="0">
                                  <a:latin typeface="Cambria Math"/>
                                  <a:cs typeface="Times New Roman" pitchFamily="18" charset="0"/>
                                </a:rPr>
                                <m:t>1</m:t>
                              </m:r>
                            </m:sub>
                          </m:sSub>
                        </m:e>
                      </m:acc>
                      <m:r>
                        <a:rPr lang="en-US" sz="2000" b="0" i="1" smtClean="0">
                          <a:latin typeface="Cambria Math"/>
                          <a:cs typeface="Times New Roman" pitchFamily="18" charset="0"/>
                        </a:rPr>
                        <m:t>=</m:t>
                      </m:r>
                      <m:sSubSup>
                        <m:sSubSupPr>
                          <m:ctrlPr>
                            <a:rPr lang="en-US" sz="2000" i="1">
                              <a:latin typeface="Cambria Math"/>
                              <a:cs typeface="Times New Roman" pitchFamily="18" charset="0"/>
                            </a:rPr>
                          </m:ctrlPr>
                        </m:sSubSupPr>
                        <m:e>
                          <m:sSub>
                            <m:sSubPr>
                              <m:ctrlPr>
                                <a:rPr lang="en-US" sz="2000" i="1">
                                  <a:latin typeface="Cambria Math"/>
                                  <a:cs typeface="Times New Roman" pitchFamily="18" charset="0"/>
                                </a:rPr>
                              </m:ctrlPr>
                            </m:sSubPr>
                            <m:e>
                              <m:r>
                                <a:rPr lang="en-US" sz="2000" i="1">
                                  <a:latin typeface="Cambria Math"/>
                                  <a:cs typeface="Times New Roman" pitchFamily="18" charset="0"/>
                                </a:rPr>
                                <m:t>𝑞</m:t>
                              </m:r>
                            </m:e>
                            <m:sub>
                              <m:r>
                                <a:rPr lang="en-US" sz="2000" i="1">
                                  <a:latin typeface="Cambria Math"/>
                                  <a:cs typeface="Times New Roman" pitchFamily="18" charset="0"/>
                                </a:rPr>
                                <m:t>1</m:t>
                              </m:r>
                            </m:sub>
                          </m:sSub>
                        </m:e>
                        <m:sub/>
                        <m:sup>
                          <m:r>
                            <a:rPr lang="en-US" sz="2000" i="1">
                              <a:latin typeface="Cambria Math"/>
                              <a:cs typeface="Times New Roman" pitchFamily="18" charset="0"/>
                            </a:rPr>
                            <m:t>𝐻</m:t>
                          </m:r>
                        </m:sup>
                      </m:sSubSup>
                      <m:r>
                        <m:rPr>
                          <m:nor/>
                        </m:rPr>
                        <a:rPr lang="en-US" sz="2000" dirty="0">
                          <a:latin typeface="Times New Roman" pitchFamily="18" charset="0"/>
                          <a:cs typeface="Times New Roman" pitchFamily="18" charset="0"/>
                        </a:rPr>
                        <m:t>𝒚</m:t>
                      </m:r>
                    </m:oMath>
                  </m:oMathPara>
                </a14:m>
                <a:endParaRPr lang="en-IN"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sSubSup>
                        <m:sSubSupPr>
                          <m:ctrlPr>
                            <a:rPr lang="en-US" sz="2000" i="1">
                              <a:latin typeface="Cambria Math"/>
                              <a:cs typeface="Times New Roman" pitchFamily="18" charset="0"/>
                            </a:rPr>
                          </m:ctrlPr>
                        </m:sSubSupPr>
                        <m:e>
                          <m:sSub>
                            <m:sSubPr>
                              <m:ctrlPr>
                                <a:rPr lang="en-US" sz="2000" i="1">
                                  <a:latin typeface="Cambria Math"/>
                                  <a:cs typeface="Times New Roman" pitchFamily="18" charset="0"/>
                                </a:rPr>
                              </m:ctrlPr>
                            </m:sSubPr>
                            <m:e>
                              <m:r>
                                <a:rPr lang="en-US" sz="2000" i="1">
                                  <a:latin typeface="Cambria Math"/>
                                  <a:cs typeface="Times New Roman" pitchFamily="18" charset="0"/>
                                </a:rPr>
                                <m:t>𝑞</m:t>
                              </m:r>
                            </m:e>
                            <m:sub>
                              <m:r>
                                <a:rPr lang="en-US" sz="2000" i="1">
                                  <a:latin typeface="Cambria Math"/>
                                  <a:cs typeface="Times New Roman" pitchFamily="18" charset="0"/>
                                </a:rPr>
                                <m:t>1</m:t>
                              </m:r>
                            </m:sub>
                          </m:sSub>
                        </m:e>
                        <m:sub/>
                        <m:sup>
                          <m:r>
                            <a:rPr lang="en-US" sz="2000" i="1">
                              <a:latin typeface="Cambria Math"/>
                              <a:cs typeface="Times New Roman" pitchFamily="18" charset="0"/>
                            </a:rPr>
                            <m:t>𝐻</m:t>
                          </m:r>
                        </m:sup>
                      </m:sSubSup>
                      <m:d>
                        <m:dPr>
                          <m:ctrlPr>
                            <a:rPr lang="en-US" sz="2000" i="1" smtClean="0">
                              <a:latin typeface="Cambria Math"/>
                              <a:cs typeface="Times New Roman" pitchFamily="18" charset="0"/>
                            </a:rPr>
                          </m:ctrlPr>
                        </m:dPr>
                        <m:e>
                          <m:sSub>
                            <m:sSubPr>
                              <m:ctrlPr>
                                <a:rPr lang="en-IN" sz="2000" i="1">
                                  <a:latin typeface="Cambria Math"/>
                                  <a:ea typeface="Cambria Math"/>
                                  <a:cs typeface="Times New Roman" pitchFamily="18" charset="0"/>
                                </a:rPr>
                              </m:ctrlPr>
                            </m:sSubPr>
                            <m:e>
                              <m:r>
                                <a:rPr lang="en-US" sz="2000" i="1">
                                  <a:latin typeface="Cambria Math"/>
                                  <a:ea typeface="Cambria Math"/>
                                  <a:cs typeface="Times New Roman" pitchFamily="18" charset="0"/>
                                </a:rPr>
                                <m:t>h</m:t>
                              </m:r>
                            </m:e>
                            <m:sub>
                              <m:r>
                                <a:rPr lang="en-US" sz="2000" i="1">
                                  <a:latin typeface="Cambria Math"/>
                                  <a:ea typeface="Cambria Math"/>
                                  <a:cs typeface="Times New Roman" pitchFamily="18" charset="0"/>
                                </a:rPr>
                                <m:t>1</m:t>
                              </m:r>
                            </m:sub>
                          </m:sSub>
                          <m:sSub>
                            <m:sSubPr>
                              <m:ctrlPr>
                                <a:rPr lang="en-IN"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𝑥</m:t>
                              </m:r>
                            </m:e>
                            <m:sub>
                              <m:r>
                                <a:rPr lang="en-US" sz="2000" i="1">
                                  <a:latin typeface="Cambria Math"/>
                                  <a:ea typeface="Cambria Math"/>
                                  <a:cs typeface="Times New Roman" pitchFamily="18" charset="0"/>
                                </a:rPr>
                                <m:t>1</m:t>
                              </m:r>
                            </m:sub>
                          </m:sSub>
                          <m:r>
                            <a:rPr lang="en-IN" sz="2000" i="1">
                              <a:latin typeface="Cambria Math"/>
                              <a:ea typeface="Cambria Math"/>
                              <a:cs typeface="Times New Roman" pitchFamily="18" charset="0"/>
                            </a:rPr>
                            <m:t>+</m:t>
                          </m:r>
                          <m:sSub>
                            <m:sSubPr>
                              <m:ctrlPr>
                                <a:rPr lang="en-IN" sz="2000" i="1">
                                  <a:latin typeface="Cambria Math"/>
                                  <a:ea typeface="Cambria Math"/>
                                  <a:cs typeface="Times New Roman" pitchFamily="18" charset="0"/>
                                </a:rPr>
                              </m:ctrlPr>
                            </m:sSubPr>
                            <m:e>
                              <m:r>
                                <a:rPr lang="en-US" sz="2000" i="1">
                                  <a:latin typeface="Cambria Math"/>
                                  <a:ea typeface="Cambria Math"/>
                                  <a:cs typeface="Times New Roman" pitchFamily="18" charset="0"/>
                                </a:rPr>
                                <m:t>h</m:t>
                              </m:r>
                            </m:e>
                            <m:sub>
                              <m:r>
                                <a:rPr lang="en-US" sz="2000" i="1">
                                  <a:latin typeface="Cambria Math"/>
                                  <a:ea typeface="Cambria Math"/>
                                  <a:cs typeface="Times New Roman" pitchFamily="18" charset="0"/>
                                </a:rPr>
                                <m:t>2</m:t>
                              </m:r>
                            </m:sub>
                          </m:sSub>
                          <m:sSub>
                            <m:sSubPr>
                              <m:ctrlPr>
                                <a:rPr lang="en-IN"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𝑥</m:t>
                              </m:r>
                            </m:e>
                            <m:sub>
                              <m:r>
                                <a:rPr lang="en-US" sz="2000" i="1">
                                  <a:latin typeface="Cambria Math"/>
                                  <a:ea typeface="Cambria Math"/>
                                  <a:cs typeface="Times New Roman" pitchFamily="18" charset="0"/>
                                </a:rPr>
                                <m:t>2</m:t>
                              </m:r>
                            </m:sub>
                          </m:sSub>
                          <m:r>
                            <a:rPr lang="en-IN" sz="2000" i="1">
                              <a:latin typeface="Cambria Math"/>
                              <a:ea typeface="Cambria Math"/>
                              <a:cs typeface="Times New Roman" pitchFamily="18" charset="0"/>
                            </a:rPr>
                            <m:t>+…</m:t>
                          </m:r>
                          <m:sSub>
                            <m:sSubPr>
                              <m:ctrlPr>
                                <a:rPr lang="en-IN" sz="2000" i="1">
                                  <a:latin typeface="Cambria Math"/>
                                  <a:ea typeface="Cambria Math"/>
                                  <a:cs typeface="Times New Roman" pitchFamily="18" charset="0"/>
                                </a:rPr>
                              </m:ctrlPr>
                            </m:sSubPr>
                            <m:e>
                              <m:r>
                                <a:rPr lang="en-US" sz="2000" i="1">
                                  <a:latin typeface="Cambria Math"/>
                                  <a:ea typeface="Cambria Math"/>
                                  <a:cs typeface="Times New Roman" pitchFamily="18" charset="0"/>
                                </a:rPr>
                                <m:t>h</m:t>
                              </m:r>
                            </m:e>
                            <m:sub>
                              <m:r>
                                <a:rPr lang="en-US" sz="2000" i="1">
                                  <a:latin typeface="Cambria Math"/>
                                  <a:ea typeface="Cambria Math"/>
                                  <a:cs typeface="Times New Roman" pitchFamily="18" charset="0"/>
                                </a:rPr>
                                <m:t>𝑡</m:t>
                              </m:r>
                            </m:sub>
                          </m:sSub>
                          <m:sSub>
                            <m:sSubPr>
                              <m:ctrlPr>
                                <a:rPr lang="en-IN"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𝑥</m:t>
                              </m:r>
                            </m:e>
                            <m:sub>
                              <m:r>
                                <a:rPr lang="en-US" sz="2000" i="1">
                                  <a:latin typeface="Cambria Math"/>
                                  <a:ea typeface="Cambria Math"/>
                                  <a:cs typeface="Times New Roman" pitchFamily="18" charset="0"/>
                                </a:rPr>
                                <m:t>𝑡</m:t>
                              </m:r>
                            </m:sub>
                          </m:sSub>
                        </m:e>
                      </m:d>
                      <m:r>
                        <a:rPr lang="en-US" sz="2000" b="0" i="1" smtClean="0">
                          <a:latin typeface="Cambria Math"/>
                          <a:cs typeface="Times New Roman" pitchFamily="18" charset="0"/>
                        </a:rPr>
                        <m:t>=</m:t>
                      </m:r>
                      <m:acc>
                        <m:accPr>
                          <m:chr m:val="̃"/>
                          <m:ctrlPr>
                            <a:rPr lang="en-US" sz="2000" b="0" i="1" smtClean="0">
                              <a:latin typeface="Cambria Math"/>
                              <a:ea typeface="Cambria Math"/>
                              <a:cs typeface="Times New Roman" pitchFamily="18" charset="0"/>
                            </a:rPr>
                          </m:ctrlPr>
                        </m:accP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𝑥</m:t>
                              </m:r>
                            </m:e>
                            <m:sub>
                              <m:r>
                                <a:rPr lang="en-US" sz="2000" b="0" i="1" smtClean="0">
                                  <a:latin typeface="Cambria Math"/>
                                  <a:ea typeface="Cambria Math"/>
                                  <a:cs typeface="Times New Roman" pitchFamily="18" charset="0"/>
                                </a:rPr>
                                <m:t>1</m:t>
                              </m:r>
                            </m:sub>
                          </m:sSub>
                        </m:e>
                      </m:acc>
                      <m:r>
                        <a:rPr lang="en-US" sz="2000" b="0" i="1" smtClean="0">
                          <a:latin typeface="Cambria Math"/>
                          <a:ea typeface="Cambria Math"/>
                          <a:cs typeface="Times New Roman" pitchFamily="18" charset="0"/>
                        </a:rPr>
                        <m:t>+</m:t>
                      </m:r>
                      <m:acc>
                        <m:accPr>
                          <m:chr m:val="̃"/>
                          <m:ctrlPr>
                            <a:rPr lang="en-US" sz="2000" b="0" i="1" smtClean="0">
                              <a:latin typeface="Cambria Math"/>
                              <a:ea typeface="Cambria Math"/>
                              <a:cs typeface="Times New Roman" pitchFamily="18" charset="0"/>
                            </a:rPr>
                          </m:ctrlPr>
                        </m:accP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𝑛</m:t>
                              </m:r>
                            </m:e>
                            <m:sub>
                              <m:r>
                                <a:rPr lang="en-US" sz="2000" b="0" i="1" smtClean="0">
                                  <a:latin typeface="Cambria Math"/>
                                  <a:ea typeface="Cambria Math"/>
                                  <a:cs typeface="Times New Roman" pitchFamily="18" charset="0"/>
                                </a:rPr>
                                <m:t>1</m:t>
                              </m:r>
                            </m:sub>
                          </m:sSub>
                        </m:e>
                      </m:acc>
                    </m:oMath>
                  </m:oMathPara>
                </a14:m>
                <a:endParaRPr lang="en-IN" sz="2000"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Thus,</a:t>
                </a:r>
                <a:r>
                  <a:rPr lang="en-US" sz="2000" dirty="0" smtClean="0">
                    <a:latin typeface="Times New Roman" pitchFamily="18" charset="0"/>
                    <a:cs typeface="Times New Roman" pitchFamily="18" charset="0"/>
                  </a:rPr>
                  <a:t> </a:t>
                </a:r>
                <a14:m>
                  <m:oMath xmlns:m="http://schemas.openxmlformats.org/officeDocument/2006/math">
                    <m:acc>
                      <m:accPr>
                        <m:chr m:val="̃"/>
                        <m:ctrlPr>
                          <a:rPr lang="en-IN" sz="2000" i="1">
                            <a:latin typeface="Cambria Math"/>
                            <a:cs typeface="Times New Roman" pitchFamily="18" charset="0"/>
                          </a:rPr>
                        </m:ctrlPr>
                      </m:accPr>
                      <m:e>
                        <m:sSub>
                          <m:sSubPr>
                            <m:ctrlPr>
                              <a:rPr lang="en-IN" sz="2000" i="1">
                                <a:latin typeface="Cambria Math"/>
                                <a:cs typeface="Times New Roman" pitchFamily="18" charset="0"/>
                              </a:rPr>
                            </m:ctrlPr>
                          </m:sSubPr>
                          <m:e>
                            <m:r>
                              <a:rPr lang="en-US" sz="2000" i="1">
                                <a:latin typeface="Cambria Math"/>
                                <a:cs typeface="Times New Roman" pitchFamily="18" charset="0"/>
                              </a:rPr>
                              <m:t>𝑦</m:t>
                            </m:r>
                          </m:e>
                          <m:sub>
                            <m:r>
                              <a:rPr lang="en-US" sz="2000" i="1">
                                <a:latin typeface="Cambria Math"/>
                                <a:cs typeface="Times New Roman" pitchFamily="18" charset="0"/>
                              </a:rPr>
                              <m:t>1</m:t>
                            </m:r>
                          </m:sub>
                        </m:sSub>
                      </m:e>
                    </m:acc>
                  </m:oMath>
                </a14:m>
                <a:r>
                  <a:rPr lang="en-US" sz="2000" dirty="0" smtClean="0">
                    <a:latin typeface="Times New Roman" pitchFamily="18" charset="0"/>
                    <a:cs typeface="Times New Roman" pitchFamily="18" charset="0"/>
                  </a:rPr>
                  <a:t> can </a:t>
                </a:r>
                <a:r>
                  <a:rPr lang="en-US" sz="2000" dirty="0">
                    <a:latin typeface="Times New Roman" pitchFamily="18" charset="0"/>
                    <a:cs typeface="Times New Roman" pitchFamily="18" charset="0"/>
                  </a:rPr>
                  <a:t>now be employed to </a:t>
                </a:r>
                <a:r>
                  <a:rPr lang="en-US" sz="2000" dirty="0" smtClean="0">
                    <a:latin typeface="Times New Roman" pitchFamily="18" charset="0"/>
                    <a:cs typeface="Times New Roman" pitchFamily="18" charset="0"/>
                  </a:rPr>
                  <a:t>decode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𝑥</m:t>
                        </m:r>
                      </m:e>
                      <m:sub>
                        <m:r>
                          <a:rPr lang="en-US" sz="2000" b="0" i="1" smtClean="0">
                            <a:latin typeface="Cambria Math"/>
                            <a:cs typeface="Times New Roman" pitchFamily="18" charset="0"/>
                          </a:rPr>
                          <m:t>1</m:t>
                        </m:r>
                      </m:sub>
                    </m:sSub>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Now, the interference caused by</a:t>
                </a:r>
                <a14:m>
                  <m:oMath xmlns:m="http://schemas.openxmlformats.org/officeDocument/2006/math">
                    <m:sSub>
                      <m:sSubPr>
                        <m:ctrlPr>
                          <a:rPr lang="en-US" sz="2000" i="1">
                            <a:latin typeface="Cambria Math"/>
                            <a:cs typeface="Times New Roman" pitchFamily="18" charset="0"/>
                          </a:rPr>
                        </m:ctrlPr>
                      </m:sSubPr>
                      <m:e>
                        <m:r>
                          <a:rPr lang="en-US" sz="2000" i="1">
                            <a:latin typeface="Cambria Math"/>
                            <a:cs typeface="Times New Roman" pitchFamily="18" charset="0"/>
                          </a:rPr>
                          <m:t>𝑥</m:t>
                        </m:r>
                      </m:e>
                      <m:sub>
                        <m:r>
                          <a:rPr lang="en-US" sz="2000" i="1">
                            <a:latin typeface="Cambria Math"/>
                            <a:cs typeface="Times New Roman" pitchFamily="18" charset="0"/>
                          </a:rPr>
                          <m:t>1</m:t>
                        </m:r>
                      </m:sub>
                    </m:sSub>
                  </m:oMath>
                </a14:m>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removed from </a:t>
                </a:r>
                <a:r>
                  <a:rPr lang="en-US" sz="2000" i="1" dirty="0">
                    <a:latin typeface="Times New Roman" pitchFamily="18" charset="0"/>
                    <a:cs typeface="Times New Roman" pitchFamily="18" charset="0"/>
                  </a:rPr>
                  <a:t>y</a:t>
                </a:r>
                <a:r>
                  <a:rPr lang="en-US" sz="2000" dirty="0">
                    <a:latin typeface="Times New Roman" pitchFamily="18" charset="0"/>
                    <a:cs typeface="Times New Roman" pitchFamily="18" charset="0"/>
                  </a:rPr>
                  <a:t> to form </a:t>
                </a:r>
                <a14:m>
                  <m:oMath xmlns:m="http://schemas.openxmlformats.org/officeDocument/2006/math">
                    <m:acc>
                      <m:accPr>
                        <m:chr m:val="̃"/>
                        <m:ctrlPr>
                          <a:rPr lang="en-US" sz="2000" i="1" smtClean="0">
                            <a:latin typeface="Cambria Math"/>
                            <a:cs typeface="Times New Roman" pitchFamily="18" charset="0"/>
                          </a:rPr>
                        </m:ctrlPr>
                      </m:accPr>
                      <m:e>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𝑦</m:t>
                            </m:r>
                          </m:e>
                          <m:sub>
                            <m:r>
                              <a:rPr lang="en-US" sz="2000" b="0" i="1" smtClean="0">
                                <a:latin typeface="Cambria Math"/>
                                <a:cs typeface="Times New Roman" pitchFamily="18" charset="0"/>
                              </a:rPr>
                              <m:t>2 </m:t>
                            </m:r>
                          </m:sub>
                        </m:sSub>
                      </m:e>
                    </m:acc>
                  </m:oMath>
                </a14:m>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acc>
                        <m:accPr>
                          <m:chr m:val="̃"/>
                          <m:ctrlPr>
                            <a:rPr lang="en-IN" sz="2000" i="1" smtClean="0">
                              <a:latin typeface="Cambria Math"/>
                              <a:cs typeface="Times New Roman" pitchFamily="18" charset="0"/>
                            </a:rPr>
                          </m:ctrlPr>
                        </m:accPr>
                        <m:e>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𝑦</m:t>
                              </m:r>
                            </m:e>
                            <m:sub>
                              <m:r>
                                <a:rPr lang="en-US" sz="2000" b="0" i="1" smtClean="0">
                                  <a:latin typeface="Cambria Math"/>
                                  <a:cs typeface="Times New Roman" pitchFamily="18" charset="0"/>
                                </a:rPr>
                                <m:t>2</m:t>
                              </m:r>
                            </m:sub>
                          </m:sSub>
                        </m:e>
                      </m:acc>
                      <m:r>
                        <a:rPr lang="en-US" sz="2000" b="0" i="1" smtClean="0">
                          <a:latin typeface="Cambria Math"/>
                          <a:cs typeface="Times New Roman" pitchFamily="18" charset="0"/>
                        </a:rPr>
                        <m:t>=</m:t>
                      </m:r>
                      <m:r>
                        <a:rPr lang="en-US" sz="2000" b="0" i="1" smtClean="0">
                          <a:latin typeface="Cambria Math"/>
                          <a:cs typeface="Times New Roman" pitchFamily="18" charset="0"/>
                        </a:rPr>
                        <m:t>𝒚</m:t>
                      </m:r>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𝒉</m:t>
                          </m:r>
                        </m:e>
                        <m:sub>
                          <m:r>
                            <a:rPr lang="en-US" sz="2000" b="0" i="1" smtClean="0">
                              <a:latin typeface="Cambria Math"/>
                              <a:cs typeface="Times New Roman" pitchFamily="18" charset="0"/>
                            </a:rPr>
                            <m:t>1</m:t>
                          </m:r>
                        </m:sub>
                      </m:sSub>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𝑥</m:t>
                          </m:r>
                        </m:e>
                        <m:sub>
                          <m:r>
                            <a:rPr lang="en-US" sz="2000" b="0" i="1" smtClean="0">
                              <a:latin typeface="Cambria Math"/>
                              <a:cs typeface="Times New Roman" pitchFamily="18" charset="0"/>
                            </a:rPr>
                            <m:t>1</m:t>
                          </m:r>
                        </m:sub>
                      </m:sSub>
                    </m:oMath>
                  </m:oMathPara>
                </a14:m>
                <a:endParaRPr lang="en-IN"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sSub>
                        <m:sSubPr>
                          <m:ctrlPr>
                            <a:rPr lang="en-IN" sz="2000" b="1" i="1">
                              <a:latin typeface="Cambria Math"/>
                              <a:ea typeface="Cambria Math"/>
                              <a:cs typeface="Times New Roman" pitchFamily="18" charset="0"/>
                            </a:rPr>
                          </m:ctrlPr>
                        </m:sSubPr>
                        <m:e>
                          <m:r>
                            <a:rPr lang="en-US" sz="2000" b="1" i="1" smtClean="0">
                              <a:latin typeface="Cambria Math"/>
                              <a:ea typeface="Cambria Math"/>
                              <a:cs typeface="Times New Roman" pitchFamily="18" charset="0"/>
                            </a:rPr>
                            <m:t>=</m:t>
                          </m:r>
                          <m:r>
                            <a:rPr lang="en-US" sz="2000" b="1" i="1">
                              <a:latin typeface="Cambria Math"/>
                              <a:ea typeface="Cambria Math"/>
                              <a:cs typeface="Times New Roman" pitchFamily="18" charset="0"/>
                            </a:rPr>
                            <m:t>𝒉</m:t>
                          </m:r>
                        </m:e>
                        <m:sub>
                          <m:r>
                            <a:rPr lang="en-US" sz="2000" b="1" i="1">
                              <a:latin typeface="Cambria Math"/>
                              <a:ea typeface="Cambria Math"/>
                              <a:cs typeface="Times New Roman" pitchFamily="18" charset="0"/>
                            </a:rPr>
                            <m:t>𝟏</m:t>
                          </m:r>
                        </m:sub>
                      </m:sSub>
                      <m:sSub>
                        <m:sSubPr>
                          <m:ctrlPr>
                            <a:rPr lang="en-IN"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𝑥</m:t>
                          </m:r>
                        </m:e>
                        <m:sub>
                          <m:r>
                            <a:rPr lang="en-US" sz="2000" i="1">
                              <a:latin typeface="Cambria Math"/>
                              <a:ea typeface="Cambria Math"/>
                              <a:cs typeface="Times New Roman" pitchFamily="18" charset="0"/>
                            </a:rPr>
                            <m:t>1</m:t>
                          </m:r>
                        </m:sub>
                      </m:sSub>
                      <m:r>
                        <a:rPr lang="en-IN" sz="2000" i="1">
                          <a:latin typeface="Cambria Math"/>
                          <a:ea typeface="Cambria Math"/>
                          <a:cs typeface="Times New Roman" pitchFamily="18" charset="0"/>
                        </a:rPr>
                        <m:t>+</m:t>
                      </m:r>
                      <m:sSub>
                        <m:sSubPr>
                          <m:ctrlPr>
                            <a:rPr lang="en-IN" sz="2000" i="1">
                              <a:latin typeface="Cambria Math"/>
                              <a:ea typeface="Cambria Math"/>
                              <a:cs typeface="Times New Roman" pitchFamily="18" charset="0"/>
                            </a:rPr>
                          </m:ctrlPr>
                        </m:sSubPr>
                        <m:e>
                          <m:r>
                            <a:rPr lang="en-US" sz="2000" b="1" i="1">
                              <a:latin typeface="Cambria Math"/>
                              <a:ea typeface="Cambria Math"/>
                              <a:cs typeface="Times New Roman" pitchFamily="18" charset="0"/>
                            </a:rPr>
                            <m:t>𝒉</m:t>
                          </m:r>
                        </m:e>
                        <m:sub>
                          <m:r>
                            <a:rPr lang="en-US" sz="2000" i="1">
                              <a:latin typeface="Cambria Math"/>
                              <a:ea typeface="Cambria Math"/>
                              <a:cs typeface="Times New Roman" pitchFamily="18" charset="0"/>
                            </a:rPr>
                            <m:t>2</m:t>
                          </m:r>
                        </m:sub>
                      </m:sSub>
                      <m:sSub>
                        <m:sSubPr>
                          <m:ctrlPr>
                            <a:rPr lang="en-IN"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𝑥</m:t>
                          </m:r>
                        </m:e>
                        <m:sub>
                          <m:r>
                            <a:rPr lang="en-US" sz="2000" i="1">
                              <a:latin typeface="Cambria Math"/>
                              <a:ea typeface="Cambria Math"/>
                              <a:cs typeface="Times New Roman" pitchFamily="18" charset="0"/>
                            </a:rPr>
                            <m:t>2</m:t>
                          </m:r>
                        </m:sub>
                      </m:sSub>
                      <m:r>
                        <a:rPr lang="en-IN" sz="2000" i="1">
                          <a:latin typeface="Cambria Math"/>
                          <a:ea typeface="Cambria Math"/>
                          <a:cs typeface="Times New Roman" pitchFamily="18" charset="0"/>
                        </a:rPr>
                        <m:t>+…</m:t>
                      </m:r>
                      <m:sSub>
                        <m:sSubPr>
                          <m:ctrlPr>
                            <a:rPr lang="en-IN" sz="2000" i="1">
                              <a:latin typeface="Cambria Math"/>
                              <a:ea typeface="Cambria Math"/>
                              <a:cs typeface="Times New Roman" pitchFamily="18" charset="0"/>
                            </a:rPr>
                          </m:ctrlPr>
                        </m:sSubPr>
                        <m:e>
                          <m:r>
                            <a:rPr lang="en-US" sz="2000" b="1" i="1">
                              <a:latin typeface="Cambria Math"/>
                              <a:ea typeface="Cambria Math"/>
                              <a:cs typeface="Times New Roman" pitchFamily="18" charset="0"/>
                            </a:rPr>
                            <m:t>𝒉</m:t>
                          </m:r>
                        </m:e>
                        <m:sub>
                          <m:r>
                            <a:rPr lang="en-US" sz="2000" i="1">
                              <a:latin typeface="Cambria Math"/>
                              <a:ea typeface="Cambria Math"/>
                              <a:cs typeface="Times New Roman" pitchFamily="18" charset="0"/>
                            </a:rPr>
                            <m:t>𝑡</m:t>
                          </m:r>
                        </m:sub>
                      </m:sSub>
                      <m:sSub>
                        <m:sSubPr>
                          <m:ctrlPr>
                            <a:rPr lang="en-IN"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𝑥</m:t>
                          </m:r>
                        </m:e>
                        <m:sub>
                          <m:r>
                            <a:rPr lang="en-US" sz="2000" i="1">
                              <a:latin typeface="Cambria Math"/>
                              <a:ea typeface="Cambria Math"/>
                              <a:cs typeface="Times New Roman" pitchFamily="18" charset="0"/>
                            </a:rPr>
                            <m:t>𝑡</m:t>
                          </m:r>
                        </m:sub>
                      </m:sSub>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𝑛</m:t>
                      </m:r>
                      <m:sSub>
                        <m:sSubPr>
                          <m:ctrlPr>
                            <a:rPr lang="en-IN" sz="2000" b="1" i="1">
                              <a:latin typeface="Cambria Math"/>
                              <a:ea typeface="Cambria Math"/>
                              <a:cs typeface="Times New Roman" pitchFamily="18" charset="0"/>
                            </a:rPr>
                          </m:ctrlPr>
                        </m:sSubPr>
                        <m:e>
                          <m:r>
                            <a:rPr lang="en-US" sz="2000" b="1" i="1">
                              <a:latin typeface="Cambria Math"/>
                              <a:ea typeface="Cambria Math"/>
                              <a:cs typeface="Times New Roman" pitchFamily="18" charset="0"/>
                            </a:rPr>
                            <m:t>𝒉</m:t>
                          </m:r>
                        </m:e>
                        <m:sub>
                          <m:r>
                            <a:rPr lang="en-US" sz="2000" b="1" i="1">
                              <a:latin typeface="Cambria Math"/>
                              <a:ea typeface="Cambria Math"/>
                              <a:cs typeface="Times New Roman" pitchFamily="18" charset="0"/>
                            </a:rPr>
                            <m:t>𝟏</m:t>
                          </m:r>
                        </m:sub>
                      </m:sSub>
                      <m:sSub>
                        <m:sSubPr>
                          <m:ctrlPr>
                            <a:rPr lang="en-IN"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𝑥</m:t>
                          </m:r>
                        </m:e>
                        <m:sub>
                          <m:r>
                            <a:rPr lang="en-US" sz="2000" i="1">
                              <a:latin typeface="Cambria Math"/>
                              <a:ea typeface="Cambria Math"/>
                              <a:cs typeface="Times New Roman" pitchFamily="18" charset="0"/>
                            </a:rPr>
                            <m:t>1</m:t>
                          </m:r>
                        </m:sub>
                      </m:sSub>
                    </m:oMath>
                  </m:oMathPara>
                </a14:m>
                <a:endParaRPr lang="en-IN"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sSub>
                        <m:sSubPr>
                          <m:ctrlPr>
                            <a:rPr lang="en-IN" sz="2000" i="1">
                              <a:latin typeface="Cambria Math"/>
                              <a:ea typeface="Cambria Math"/>
                              <a:cs typeface="Times New Roman" pitchFamily="18" charset="0"/>
                            </a:rPr>
                          </m:ctrlPr>
                        </m:sSubPr>
                        <m:e>
                          <m:r>
                            <a:rPr lang="en-US" sz="2000" b="1" i="1">
                              <a:latin typeface="Cambria Math"/>
                              <a:ea typeface="Cambria Math"/>
                              <a:cs typeface="Times New Roman" pitchFamily="18" charset="0"/>
                            </a:rPr>
                            <m:t>𝒉</m:t>
                          </m:r>
                        </m:e>
                        <m:sub>
                          <m:r>
                            <a:rPr lang="en-US" sz="2000" i="1">
                              <a:latin typeface="Cambria Math"/>
                              <a:ea typeface="Cambria Math"/>
                              <a:cs typeface="Times New Roman" pitchFamily="18" charset="0"/>
                            </a:rPr>
                            <m:t>2</m:t>
                          </m:r>
                        </m:sub>
                      </m:sSub>
                      <m:sSub>
                        <m:sSubPr>
                          <m:ctrlPr>
                            <a:rPr lang="en-IN"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𝑥</m:t>
                          </m:r>
                        </m:e>
                        <m:sub>
                          <m:r>
                            <a:rPr lang="en-US" sz="2000" i="1">
                              <a:latin typeface="Cambria Math"/>
                              <a:ea typeface="Cambria Math"/>
                              <a:cs typeface="Times New Roman" pitchFamily="18" charset="0"/>
                            </a:rPr>
                            <m:t>2</m:t>
                          </m:r>
                        </m:sub>
                      </m:sSub>
                      <m:r>
                        <a:rPr lang="en-IN" sz="2000" i="1">
                          <a:latin typeface="Cambria Math"/>
                          <a:ea typeface="Cambria Math"/>
                          <a:cs typeface="Times New Roman" pitchFamily="18" charset="0"/>
                        </a:rPr>
                        <m:t>+…</m:t>
                      </m:r>
                      <m:sSub>
                        <m:sSubPr>
                          <m:ctrlPr>
                            <a:rPr lang="en-IN" sz="2000" i="1">
                              <a:latin typeface="Cambria Math"/>
                              <a:ea typeface="Cambria Math"/>
                              <a:cs typeface="Times New Roman" pitchFamily="18" charset="0"/>
                            </a:rPr>
                          </m:ctrlPr>
                        </m:sSubPr>
                        <m:e>
                          <m:r>
                            <a:rPr lang="en-US" sz="2000" b="1" i="1">
                              <a:latin typeface="Cambria Math"/>
                              <a:ea typeface="Cambria Math"/>
                              <a:cs typeface="Times New Roman" pitchFamily="18" charset="0"/>
                            </a:rPr>
                            <m:t>𝒉</m:t>
                          </m:r>
                        </m:e>
                        <m:sub>
                          <m:r>
                            <a:rPr lang="en-US" sz="2000" i="1">
                              <a:latin typeface="Cambria Math"/>
                              <a:ea typeface="Cambria Math"/>
                              <a:cs typeface="Times New Roman" pitchFamily="18" charset="0"/>
                            </a:rPr>
                            <m:t>𝑡</m:t>
                          </m:r>
                        </m:sub>
                      </m:sSub>
                      <m:sSub>
                        <m:sSubPr>
                          <m:ctrlPr>
                            <a:rPr lang="en-IN"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𝑥</m:t>
                          </m:r>
                        </m:e>
                        <m:sub>
                          <m:r>
                            <a:rPr lang="en-US" sz="2000" i="1">
                              <a:latin typeface="Cambria Math"/>
                              <a:ea typeface="Cambria Math"/>
                              <a:cs typeface="Times New Roman" pitchFamily="18" charset="0"/>
                            </a:rPr>
                            <m:t>𝑡</m:t>
                          </m:r>
                        </m:sub>
                      </m:sSub>
                      <m:r>
                        <a:rPr lang="en-US" sz="2000" b="0" i="0" smtClean="0">
                          <a:latin typeface="Cambria Math"/>
                          <a:ea typeface="Cambria Math"/>
                          <a:cs typeface="Times New Roman" pitchFamily="18" charset="0"/>
                        </a:rPr>
                        <m:t>+</m:t>
                      </m:r>
                      <m:r>
                        <m:rPr>
                          <m:sty m:val="p"/>
                        </m:rPr>
                        <a:rPr lang="en-US" sz="2000" b="0" i="0" smtClean="0">
                          <a:latin typeface="Cambria Math"/>
                          <a:ea typeface="Cambria Math"/>
                          <a:cs typeface="Times New Roman" pitchFamily="18" charset="0"/>
                        </a:rPr>
                        <m:t>n</m:t>
                      </m:r>
                    </m:oMath>
                  </m:oMathPara>
                </a14:m>
                <a:endParaRPr lang="en-US" sz="2000" b="0" dirty="0" smtClean="0">
                  <a:latin typeface="Times New Roman" pitchFamily="18" charset="0"/>
                  <a:ea typeface="Cambria Math"/>
                  <a:cs typeface="Times New Roman" pitchFamily="18" charset="0"/>
                </a:endParaRPr>
              </a:p>
              <a:p>
                <a:pPr marL="0" indent="0" algn="just">
                  <a:buNone/>
                </a:pPr>
                <a:endParaRPr lang="en-US" sz="2000" b="0" dirty="0" smtClean="0">
                  <a:latin typeface="Times New Roman" pitchFamily="18" charset="0"/>
                  <a:ea typeface="Cambria Math"/>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d>
                        <m:dPr>
                          <m:begChr m:val="["/>
                          <m:endChr m:val="]"/>
                          <m:ctrlPr>
                            <a:rPr lang="en-IN" sz="2000" i="1">
                              <a:latin typeface="Cambria Math"/>
                              <a:cs typeface="Times New Roman" pitchFamily="18" charset="0"/>
                            </a:rPr>
                          </m:ctrlPr>
                        </m:dPr>
                        <m:e>
                          <m:m>
                            <m:mPr>
                              <m:mcs>
                                <m:mc>
                                  <m:mcPr>
                                    <m:count m:val="3"/>
                                    <m:mcJc m:val="center"/>
                                  </m:mcPr>
                                </m:mc>
                              </m:mcs>
                              <m:ctrlPr>
                                <a:rPr lang="en-IN" sz="2000" i="1">
                                  <a:latin typeface="Cambria Math"/>
                                  <a:cs typeface="Times New Roman" pitchFamily="18" charset="0"/>
                                </a:rPr>
                              </m:ctrlPr>
                            </m:mPr>
                            <m:mr>
                              <m:e>
                                <m:sSub>
                                  <m:sSubPr>
                                    <m:ctrlPr>
                                      <a:rPr lang="en-IN" sz="2000" i="1">
                                        <a:latin typeface="Cambria Math"/>
                                        <a:cs typeface="Times New Roman" pitchFamily="18" charset="0"/>
                                      </a:rPr>
                                    </m:ctrlPr>
                                  </m:sSubPr>
                                  <m:e>
                                    <m:r>
                                      <a:rPr lang="en-IN" sz="2000" i="1">
                                        <a:latin typeface="Cambria Math"/>
                                        <a:ea typeface="Cambria Math"/>
                                        <a:cs typeface="Times New Roman" pitchFamily="18" charset="0"/>
                                      </a:rPr>
                                      <m:t>𝙝</m:t>
                                    </m:r>
                                  </m:e>
                                  <m:sub>
                                    <m:r>
                                      <a:rPr lang="en-US" sz="2000" i="1">
                                        <a:latin typeface="Cambria Math"/>
                                        <a:cs typeface="Times New Roman" pitchFamily="18" charset="0"/>
                                      </a:rPr>
                                      <m:t>1</m:t>
                                    </m:r>
                                  </m:sub>
                                </m:sSub>
                              </m:e>
                              <m:e>
                                <m:sSub>
                                  <m:sSubPr>
                                    <m:ctrlPr>
                                      <a:rPr lang="en-IN" sz="2000" i="1">
                                        <a:latin typeface="Cambria Math"/>
                                        <a:cs typeface="Times New Roman" pitchFamily="18" charset="0"/>
                                      </a:rPr>
                                    </m:ctrlPr>
                                  </m:sSubPr>
                                  <m:e>
                                    <m:r>
                                      <a:rPr lang="en-IN" sz="2000" i="1">
                                        <a:latin typeface="Cambria Math"/>
                                        <a:ea typeface="Cambria Math"/>
                                        <a:cs typeface="Times New Roman" pitchFamily="18" charset="0"/>
                                      </a:rPr>
                                      <m:t>𝙝</m:t>
                                    </m:r>
                                  </m:e>
                                  <m:sub>
                                    <m:r>
                                      <a:rPr lang="en-US" sz="2000" i="1">
                                        <a:latin typeface="Cambria Math"/>
                                        <a:cs typeface="Times New Roman" pitchFamily="18" charset="0"/>
                                      </a:rPr>
                                      <m:t>2</m:t>
                                    </m:r>
                                  </m:sub>
                                </m:sSub>
                              </m:e>
                              <m:e>
                                <m:m>
                                  <m:mPr>
                                    <m:mcs>
                                      <m:mc>
                                        <m:mcPr>
                                          <m:count m:val="2"/>
                                          <m:mcJc m:val="center"/>
                                        </m:mcPr>
                                      </m:mc>
                                    </m:mcs>
                                    <m:ctrlPr>
                                      <a:rPr lang="en-IN" sz="2000" i="1">
                                        <a:latin typeface="Cambria Math"/>
                                        <a:cs typeface="Times New Roman" pitchFamily="18" charset="0"/>
                                      </a:rPr>
                                    </m:ctrlPr>
                                  </m:mPr>
                                  <m:mr>
                                    <m:e>
                                      <m:r>
                                        <m:rPr>
                                          <m:brk m:alnAt="7"/>
                                        </m:rPr>
                                        <a:rPr lang="en-IN" sz="2000" i="1">
                                          <a:latin typeface="Cambria Math"/>
                                          <a:cs typeface="Times New Roman" pitchFamily="18" charset="0"/>
                                        </a:rPr>
                                        <m:t>…</m:t>
                                      </m:r>
                                    </m:e>
                                    <m:e>
                                      <m:sSub>
                                        <m:sSubPr>
                                          <m:ctrlPr>
                                            <a:rPr lang="en-IN" sz="2000" i="1">
                                              <a:latin typeface="Cambria Math"/>
                                              <a:cs typeface="Times New Roman" pitchFamily="18" charset="0"/>
                                            </a:rPr>
                                          </m:ctrlPr>
                                        </m:sSubPr>
                                        <m:e>
                                          <m:r>
                                            <a:rPr lang="en-IN" sz="2000" i="1">
                                              <a:latin typeface="Cambria Math"/>
                                              <a:ea typeface="Cambria Math"/>
                                              <a:cs typeface="Times New Roman" pitchFamily="18" charset="0"/>
                                            </a:rPr>
                                            <m:t>𝙝</m:t>
                                          </m:r>
                                        </m:e>
                                        <m:sub>
                                          <m:r>
                                            <a:rPr lang="en-US" sz="2000" i="1">
                                              <a:latin typeface="Cambria Math"/>
                                              <a:cs typeface="Times New Roman" pitchFamily="18" charset="0"/>
                                            </a:rPr>
                                            <m:t>𝑡</m:t>
                                          </m:r>
                                        </m:sub>
                                      </m:sSub>
                                    </m:e>
                                  </m:mr>
                                </m:m>
                              </m:e>
                            </m:mr>
                          </m:m>
                        </m:e>
                      </m:d>
                      <m:d>
                        <m:dPr>
                          <m:begChr m:val="["/>
                          <m:endChr m:val="]"/>
                          <m:ctrlPr>
                            <a:rPr lang="en-IN" sz="2000" i="1">
                              <a:latin typeface="Cambria Math"/>
                              <a:cs typeface="Times New Roman" pitchFamily="18" charset="0"/>
                            </a:rPr>
                          </m:ctrlPr>
                        </m:dPr>
                        <m:e>
                          <m:m>
                            <m:mPr>
                              <m:mcs>
                                <m:mc>
                                  <m:mcPr>
                                    <m:count m:val="1"/>
                                    <m:mcJc m:val="center"/>
                                  </m:mcPr>
                                </m:mc>
                              </m:mcs>
                              <m:ctrlPr>
                                <a:rPr lang="en-IN" sz="2000" i="1">
                                  <a:latin typeface="Cambria Math"/>
                                  <a:cs typeface="Times New Roman" pitchFamily="18" charset="0"/>
                                </a:rPr>
                              </m:ctrlPr>
                            </m:mPr>
                            <m:mr>
                              <m:e>
                                <m:sSub>
                                  <m:sSubPr>
                                    <m:ctrlPr>
                                      <a:rPr lang="en-IN" sz="2000" i="1">
                                        <a:latin typeface="Cambria Math"/>
                                        <a:cs typeface="Times New Roman" pitchFamily="18" charset="0"/>
                                      </a:rPr>
                                    </m:ctrlPr>
                                  </m:sSubPr>
                                  <m:e>
                                    <m:r>
                                      <a:rPr lang="en-US" sz="2000" i="1">
                                        <a:latin typeface="Cambria Math"/>
                                        <a:cs typeface="Times New Roman" pitchFamily="18" charset="0"/>
                                      </a:rPr>
                                      <m:t>𝑥</m:t>
                                    </m:r>
                                  </m:e>
                                  <m:sub>
                                    <m:r>
                                      <a:rPr lang="en-US" sz="2000" i="1">
                                        <a:latin typeface="Cambria Math"/>
                                        <a:cs typeface="Times New Roman" pitchFamily="18" charset="0"/>
                                      </a:rPr>
                                      <m:t>1</m:t>
                                    </m:r>
                                  </m:sub>
                                </m:sSub>
                              </m:e>
                            </m:mr>
                            <m:mr>
                              <m:e>
                                <m:sSub>
                                  <m:sSubPr>
                                    <m:ctrlPr>
                                      <a:rPr lang="en-IN" sz="2000" i="1">
                                        <a:latin typeface="Cambria Math"/>
                                        <a:cs typeface="Times New Roman" pitchFamily="18" charset="0"/>
                                      </a:rPr>
                                    </m:ctrlPr>
                                  </m:sSubPr>
                                  <m:e>
                                    <m:r>
                                      <a:rPr lang="en-US" sz="2000" i="1">
                                        <a:latin typeface="Cambria Math"/>
                                        <a:cs typeface="Times New Roman" pitchFamily="18" charset="0"/>
                                      </a:rPr>
                                      <m:t>𝑥</m:t>
                                    </m:r>
                                  </m:e>
                                  <m:sub>
                                    <m:r>
                                      <a:rPr lang="en-US" sz="2000" i="1">
                                        <a:latin typeface="Cambria Math"/>
                                        <a:cs typeface="Times New Roman" pitchFamily="18" charset="0"/>
                                      </a:rPr>
                                      <m:t>1</m:t>
                                    </m:r>
                                  </m:sub>
                                </m:sSub>
                              </m:e>
                            </m:mr>
                            <m:mr>
                              <m:e>
                                <m:m>
                                  <m:mPr>
                                    <m:mcs>
                                      <m:mc>
                                        <m:mcPr>
                                          <m:count m:val="1"/>
                                          <m:mcJc m:val="center"/>
                                        </m:mcPr>
                                      </m:mc>
                                    </m:mcs>
                                    <m:ctrlPr>
                                      <a:rPr lang="en-IN" sz="2000" i="1">
                                        <a:latin typeface="Cambria Math"/>
                                        <a:cs typeface="Times New Roman" pitchFamily="18" charset="0"/>
                                      </a:rPr>
                                    </m:ctrlPr>
                                  </m:mPr>
                                  <m:mr>
                                    <m:e>
                                      <m:r>
                                        <m:rPr>
                                          <m:brk m:alnAt="7"/>
                                        </m:rPr>
                                        <a:rPr lang="en-IN" sz="2000" i="1">
                                          <a:latin typeface="Cambria Math"/>
                                          <a:cs typeface="Times New Roman" pitchFamily="18" charset="0"/>
                                        </a:rPr>
                                        <m:t>⋮</m:t>
                                      </m:r>
                                    </m:e>
                                  </m:mr>
                                  <m:mr>
                                    <m:e>
                                      <m:sSub>
                                        <m:sSubPr>
                                          <m:ctrlPr>
                                            <a:rPr lang="en-IN" sz="2000" i="1">
                                              <a:latin typeface="Cambria Math"/>
                                              <a:cs typeface="Times New Roman" pitchFamily="18" charset="0"/>
                                            </a:rPr>
                                          </m:ctrlPr>
                                        </m:sSubPr>
                                        <m:e>
                                          <m:r>
                                            <a:rPr lang="en-US" sz="2000" i="1">
                                              <a:latin typeface="Cambria Math"/>
                                              <a:cs typeface="Times New Roman" pitchFamily="18" charset="0"/>
                                            </a:rPr>
                                            <m:t>𝑥</m:t>
                                          </m:r>
                                        </m:e>
                                        <m:sub>
                                          <m:r>
                                            <a:rPr lang="en-US" sz="2000" i="1">
                                              <a:latin typeface="Cambria Math"/>
                                              <a:cs typeface="Times New Roman" pitchFamily="18" charset="0"/>
                                            </a:rPr>
                                            <m:t>𝑡</m:t>
                                          </m:r>
                                        </m:sub>
                                      </m:sSub>
                                    </m:e>
                                  </m:mr>
                                </m:m>
                              </m:e>
                            </m:mr>
                          </m:m>
                        </m:e>
                      </m:d>
                      <m:r>
                        <a:rPr lang="en-IN" sz="2000" i="1">
                          <a:latin typeface="Cambria Math"/>
                          <a:ea typeface="Cambria Math"/>
                          <a:cs typeface="Times New Roman" pitchFamily="18" charset="0"/>
                        </a:rPr>
                        <m:t>+</m:t>
                      </m:r>
                      <m:r>
                        <a:rPr lang="en-US" sz="2000" i="1">
                          <a:latin typeface="Cambria Math"/>
                          <a:ea typeface="Cambria Math"/>
                          <a:cs typeface="Times New Roman" pitchFamily="18" charset="0"/>
                        </a:rPr>
                        <m:t>𝑛</m:t>
                      </m:r>
                      <m:r>
                        <a:rPr lang="en-US" sz="2000" i="1" smtClean="0">
                          <a:latin typeface="Cambria Math"/>
                          <a:ea typeface="Cambria Math"/>
                          <a:cs typeface="Times New Roman" pitchFamily="18" charset="0"/>
                        </a:rPr>
                        <m:t>=</m:t>
                      </m:r>
                      <m:sSup>
                        <m:sSupPr>
                          <m:ctrlPr>
                            <a:rPr lang="en-US" sz="2000" i="1" smtClean="0">
                              <a:latin typeface="Cambria Math"/>
                              <a:ea typeface="Cambria Math"/>
                              <a:cs typeface="Times New Roman" pitchFamily="18" charset="0"/>
                            </a:rPr>
                          </m:ctrlPr>
                        </m:sSupPr>
                        <m:e>
                          <m:r>
                            <a:rPr lang="en-US" sz="2000" i="1" smtClean="0">
                              <a:latin typeface="Cambria Math"/>
                              <a:ea typeface="Cambria Math"/>
                              <a:cs typeface="Times New Roman" pitchFamily="18" charset="0"/>
                            </a:rPr>
                            <m:t>𝐇</m:t>
                          </m:r>
                        </m:e>
                        <m:sup>
                          <m:d>
                            <m:dPr>
                              <m:ctrlPr>
                                <a:rPr lang="en-US"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2</m:t>
                              </m:r>
                            </m:e>
                          </m:d>
                        </m:sup>
                      </m:sSup>
                      <m:r>
                        <a:rPr lang="en-US" sz="2000" i="1" smtClean="0">
                          <a:latin typeface="Cambria Math"/>
                          <a:ea typeface="Cambria Math"/>
                          <a:cs typeface="Times New Roman" pitchFamily="18" charset="0"/>
                        </a:rPr>
                        <m:t>+</m:t>
                      </m:r>
                      <m:sSup>
                        <m:sSupPr>
                          <m:ctrlPr>
                            <a:rPr lang="en-US" sz="2000" i="1" smtClean="0">
                              <a:latin typeface="Cambria Math"/>
                              <a:ea typeface="Cambria Math"/>
                              <a:cs typeface="Times New Roman" pitchFamily="18" charset="0"/>
                            </a:rPr>
                          </m:ctrlPr>
                        </m:sSupPr>
                        <m:e>
                          <m:r>
                            <a:rPr lang="en-US" sz="2000" i="1" smtClean="0">
                              <a:latin typeface="Cambria Math"/>
                              <a:ea typeface="Cambria Math"/>
                              <a:cs typeface="Times New Roman" pitchFamily="18" charset="0"/>
                            </a:rPr>
                            <m:t>𝐱</m:t>
                          </m:r>
                        </m:e>
                        <m:sup>
                          <m:d>
                            <m:dPr>
                              <m:ctrlPr>
                                <a:rPr lang="en-US"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2</m:t>
                              </m:r>
                            </m:e>
                          </m:d>
                        </m:sup>
                      </m:sSup>
                      <m:r>
                        <a:rPr lang="en-US" sz="2000" i="1" smtClean="0">
                          <a:latin typeface="Cambria Math"/>
                          <a:ea typeface="Cambria Math"/>
                          <a:cs typeface="Times New Roman" pitchFamily="18" charset="0"/>
                        </a:rPr>
                        <m:t>+</m:t>
                      </m:r>
                      <m:r>
                        <a:rPr lang="en-US" sz="2000" b="1" i="1" smtClean="0">
                          <a:latin typeface="Cambria Math"/>
                          <a:ea typeface="Cambria Math"/>
                          <a:cs typeface="Times New Roman" pitchFamily="18" charset="0"/>
                        </a:rPr>
                        <m:t>𝒏</m:t>
                      </m:r>
                    </m:oMath>
                  </m:oMathPara>
                </a14:m>
                <a:endParaRPr lang="en-US" sz="2000" b="1" dirty="0" smtClean="0">
                  <a:latin typeface="Times New Roman" pitchFamily="18" charset="0"/>
                  <a:ea typeface="Cambria Math"/>
                  <a:cs typeface="Times New Roman" pitchFamily="18" charset="0"/>
                </a:endParaRPr>
              </a:p>
              <a:p>
                <a:pPr marL="0" indent="0" algn="just">
                  <a:buNone/>
                </a:pPr>
                <a:r>
                  <a:rPr lang="en-US" sz="2000" dirty="0">
                    <a:latin typeface="Times New Roman" pitchFamily="18" charset="0"/>
                    <a:cs typeface="Times New Roman" pitchFamily="18" charset="0"/>
                  </a:rPr>
                  <a:t>In fact, in the last stage, when only one symbol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𝑥</m:t>
                        </m:r>
                      </m:e>
                      <m:sub>
                        <m:r>
                          <a:rPr lang="en-US" sz="2000" b="0" i="1" smtClean="0">
                            <a:latin typeface="Cambria Math"/>
                            <a:cs typeface="Times New Roman" pitchFamily="18" charset="0"/>
                          </a:rPr>
                          <m:t>𝑡</m:t>
                        </m:r>
                      </m:sub>
                    </m:sSub>
                  </m:oMath>
                </a14:m>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left for decoding, the effective system model is given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acc>
                        <m:accPr>
                          <m:chr m:val="̃"/>
                          <m:ctrlPr>
                            <a:rPr lang="en-US" sz="2000" b="1" i="1" smtClean="0">
                              <a:latin typeface="Cambria Math"/>
                              <a:ea typeface="Cambria Math"/>
                              <a:cs typeface="Times New Roman" pitchFamily="18" charset="0"/>
                            </a:rPr>
                          </m:ctrlPr>
                        </m:accPr>
                        <m:e>
                          <m:sSub>
                            <m:sSubPr>
                              <m:ctrlPr>
                                <a:rPr lang="en-US" sz="2000" b="1" i="1" smtClean="0">
                                  <a:latin typeface="Cambria Math"/>
                                  <a:ea typeface="Cambria Math"/>
                                  <a:cs typeface="Times New Roman" pitchFamily="18" charset="0"/>
                                </a:rPr>
                              </m:ctrlPr>
                            </m:sSubPr>
                            <m:e>
                              <m:r>
                                <a:rPr lang="en-US" sz="2000" b="1" i="1" smtClean="0">
                                  <a:latin typeface="Cambria Math"/>
                                  <a:ea typeface="Cambria Math"/>
                                  <a:cs typeface="Times New Roman" pitchFamily="18" charset="0"/>
                                </a:rPr>
                                <m:t>𝒚</m:t>
                              </m:r>
                            </m:e>
                            <m:sub>
                              <m:r>
                                <a:rPr lang="en-US" sz="2000" b="1" i="1" smtClean="0">
                                  <a:latin typeface="Cambria Math"/>
                                  <a:ea typeface="Cambria Math"/>
                                  <a:cs typeface="Times New Roman" pitchFamily="18" charset="0"/>
                                </a:rPr>
                                <m:t>𝒕</m:t>
                              </m:r>
                            </m:sub>
                          </m:sSub>
                        </m:e>
                      </m:acc>
                      <m:r>
                        <a:rPr lang="en-US" sz="2000" b="1" i="1" smtClean="0">
                          <a:latin typeface="Cambria Math"/>
                          <a:ea typeface="Cambria Math"/>
                          <a:cs typeface="Times New Roman" pitchFamily="18" charset="0"/>
                        </a:rPr>
                        <m:t>=</m:t>
                      </m:r>
                      <m:sSup>
                        <m:sSupPr>
                          <m:ctrlPr>
                            <a:rPr lang="en-US" sz="2000" b="1" i="1" smtClean="0">
                              <a:latin typeface="Cambria Math"/>
                              <a:ea typeface="Cambria Math"/>
                              <a:cs typeface="Times New Roman" pitchFamily="18" charset="0"/>
                            </a:rPr>
                          </m:ctrlPr>
                        </m:sSupPr>
                        <m:e>
                          <m:r>
                            <a:rPr lang="en-US" sz="2000" b="1" i="1" smtClean="0">
                              <a:latin typeface="Cambria Math"/>
                              <a:ea typeface="Cambria Math"/>
                              <a:cs typeface="Times New Roman" pitchFamily="18" charset="0"/>
                            </a:rPr>
                            <m:t>𝑯</m:t>
                          </m:r>
                        </m:e>
                        <m:sup>
                          <m:d>
                            <m:dPr>
                              <m:ctrlPr>
                                <a:rPr lang="en-US" sz="2000" b="1" i="1" smtClean="0">
                                  <a:latin typeface="Cambria Math"/>
                                  <a:ea typeface="Cambria Math"/>
                                  <a:cs typeface="Times New Roman" pitchFamily="18" charset="0"/>
                                </a:rPr>
                              </m:ctrlPr>
                            </m:dPr>
                            <m:e>
                              <m:r>
                                <a:rPr lang="en-US" sz="2000" b="1" i="1" smtClean="0">
                                  <a:latin typeface="Cambria Math"/>
                                  <a:ea typeface="Cambria Math"/>
                                  <a:cs typeface="Times New Roman" pitchFamily="18" charset="0"/>
                                </a:rPr>
                                <m:t>𝟐</m:t>
                              </m:r>
                            </m:e>
                          </m:d>
                        </m:sup>
                      </m:sSup>
                      <m:sSub>
                        <m:sSubPr>
                          <m:ctrlPr>
                            <a:rPr lang="en-US" sz="2000" b="1" i="1" smtClean="0">
                              <a:latin typeface="Cambria Math"/>
                              <a:ea typeface="Cambria Math"/>
                              <a:cs typeface="Times New Roman" pitchFamily="18" charset="0"/>
                            </a:rPr>
                          </m:ctrlPr>
                        </m:sSubPr>
                        <m:e>
                          <m:r>
                            <a:rPr lang="en-US" sz="2000" b="1" i="1" smtClean="0">
                              <a:latin typeface="Cambria Math"/>
                              <a:ea typeface="Cambria Math"/>
                              <a:cs typeface="Times New Roman" pitchFamily="18" charset="0"/>
                            </a:rPr>
                            <m:t>𝒙</m:t>
                          </m:r>
                        </m:e>
                        <m:sub>
                          <m:r>
                            <a:rPr lang="en-US" sz="2000" b="1" i="1" smtClean="0">
                              <a:latin typeface="Cambria Math"/>
                              <a:ea typeface="Cambria Math"/>
                              <a:cs typeface="Times New Roman" pitchFamily="18" charset="0"/>
                            </a:rPr>
                            <m:t>𝒕</m:t>
                          </m:r>
                        </m:sub>
                      </m:sSub>
                      <m:r>
                        <a:rPr lang="en-US" sz="2000" b="1" i="1" smtClean="0">
                          <a:latin typeface="Cambria Math"/>
                          <a:ea typeface="Cambria Math"/>
                          <a:cs typeface="Times New Roman" pitchFamily="18" charset="0"/>
                        </a:rPr>
                        <m:t>+</m:t>
                      </m:r>
                      <m:r>
                        <a:rPr lang="en-US" sz="2000" b="1" i="1" smtClean="0">
                          <a:latin typeface="Cambria Math"/>
                          <a:ea typeface="Cambria Math"/>
                          <a:cs typeface="Times New Roman" pitchFamily="18" charset="0"/>
                        </a:rPr>
                        <m:t>𝒏</m:t>
                      </m:r>
                    </m:oMath>
                  </m:oMathPara>
                </a14:m>
                <a:endParaRPr lang="en-US" sz="2000" b="1" dirty="0" smtClean="0">
                  <a:latin typeface="Times New Roman" pitchFamily="18" charset="0"/>
                  <a:ea typeface="Cambria Math"/>
                  <a:cs typeface="Times New Roman" pitchFamily="18" charset="0"/>
                </a:endParaRPr>
              </a:p>
              <a:p>
                <a:pPr marL="0" indent="0" algn="just">
                  <a:buNone/>
                </a:pPr>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75062" y="934976"/>
                <a:ext cx="11583390" cy="5216442"/>
              </a:xfrm>
              <a:blipFill rotWithShape="1">
                <a:blip r:embed="rId3"/>
                <a:stretch>
                  <a:fillRect l="-579" t="-1168" r="-4105"/>
                </a:stretch>
              </a:blipFill>
            </p:spPr>
            <p:txBody>
              <a:bodyPr/>
              <a:lstStyle/>
              <a:p>
                <a:r>
                  <a:rPr lang="en-IN">
                    <a:noFill/>
                  </a:rPr>
                  <a:t> </a:t>
                </a:r>
              </a:p>
            </p:txBody>
          </p:sp>
        </mc:Fallback>
      </mc:AlternateContent>
    </p:spTree>
    <p:extLst>
      <p:ext uri="{BB962C8B-B14F-4D97-AF65-F5344CB8AC3E}">
        <p14:creationId xmlns:p14="http://schemas.microsoft.com/office/powerpoint/2010/main" val="2431567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37/58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248798" y="982476"/>
                <a:ext cx="11745280" cy="5180817"/>
              </a:xfrm>
            </p:spPr>
            <p:txBody>
              <a:bodyPr>
                <a:normAutofit/>
              </a:bodyPr>
              <a:lstStyle/>
              <a:p>
                <a:pPr marL="0" indent="0">
                  <a:buNone/>
                </a:pPr>
                <a:r>
                  <a:rPr lang="en-IN" sz="2000" b="1" u="sng" dirty="0" smtClean="0">
                    <a:latin typeface="Times New Roman" pitchFamily="18" charset="0"/>
                    <a:cs typeface="Times New Roman" pitchFamily="18" charset="0"/>
                  </a:rPr>
                  <a:t>MIMO BEAMFORMING :</a:t>
                </a:r>
              </a:p>
              <a:p>
                <a:pPr algn="just">
                  <a:buFont typeface="Wingdings" pitchFamily="2" charset="2"/>
                  <a:buChar char="Ø"/>
                </a:pPr>
                <a:r>
                  <a:rPr lang="en-US" sz="2000" dirty="0" smtClean="0">
                    <a:latin typeface="Times New Roman" pitchFamily="18" charset="0"/>
                    <a:cs typeface="Times New Roman" pitchFamily="18" charset="0"/>
                  </a:rPr>
                  <a:t>The context of a MIMO wireless system. Beam-forming basically implies that only spatial dimension is used for transmission amongst the many dimensions that are available. Consider the MIMO system given as</a:t>
                </a:r>
              </a:p>
              <a:p>
                <a:pPr marL="0" indent="0" algn="just">
                  <a:buNone/>
                </a:pPr>
                <a14:m>
                  <m:oMathPara xmlns:m="http://schemas.openxmlformats.org/officeDocument/2006/math">
                    <m:oMathParaPr>
                      <m:jc m:val="centerGroup"/>
                    </m:oMathParaPr>
                    <m:oMath xmlns:m="http://schemas.openxmlformats.org/officeDocument/2006/math">
                      <m:r>
                        <a:rPr lang="en-IN" sz="2000" b="0" i="1" smtClean="0">
                          <a:latin typeface="Cambria Math"/>
                          <a:cs typeface="Times New Roman" pitchFamily="18" charset="0"/>
                        </a:rPr>
                        <m:t>𝑦</m:t>
                      </m:r>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𝐻𝑥</m:t>
                      </m:r>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𝑛</m:t>
                      </m:r>
                    </m:oMath>
                  </m:oMathPara>
                </a14:m>
                <a:endParaRPr lang="en-IN" sz="2000" dirty="0" smtClean="0">
                  <a:latin typeface="Times New Roman" pitchFamily="18" charset="0"/>
                  <a:cs typeface="Times New Roman" pitchFamily="18" charset="0"/>
                </a:endParaRPr>
              </a:p>
              <a:p>
                <a:pPr marL="0" indent="0" algn="just">
                  <a:buNone/>
                </a:pPr>
                <a:endParaRPr lang="en-IN"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r>
                        <a:rPr lang="en-IN" sz="2000" i="1" smtClean="0">
                          <a:latin typeface="Cambria Math"/>
                          <a:ea typeface="Cambria Math"/>
                          <a:cs typeface="Times New Roman" pitchFamily="18" charset="0"/>
                        </a:rPr>
                        <m:t>𝑼</m:t>
                      </m:r>
                      <m:r>
                        <a:rPr lang="en-IN" sz="2000" i="1" smtClean="0">
                          <a:latin typeface="Cambria Math"/>
                          <a:ea typeface="Cambria Math"/>
                          <a:cs typeface="Times New Roman" pitchFamily="18" charset="0"/>
                        </a:rPr>
                        <m:t>∑</m:t>
                      </m:r>
                      <m:sSup>
                        <m:sSupPr>
                          <m:ctrlPr>
                            <a:rPr lang="en-IN" sz="2000" i="1" smtClean="0">
                              <a:latin typeface="Cambria Math"/>
                              <a:ea typeface="Cambria Math"/>
                              <a:cs typeface="Times New Roman" pitchFamily="18" charset="0"/>
                            </a:rPr>
                          </m:ctrlPr>
                        </m:sSupPr>
                        <m:e>
                          <m:r>
                            <a:rPr lang="en-IN" sz="2000" i="1" smtClean="0">
                              <a:latin typeface="Cambria Math"/>
                              <a:ea typeface="Cambria Math"/>
                              <a:cs typeface="Times New Roman" pitchFamily="18" charset="0"/>
                            </a:rPr>
                            <m:t>𝑽</m:t>
                          </m:r>
                        </m:e>
                        <m:sup>
                          <m:r>
                            <a:rPr lang="en-US" sz="2000" b="0" i="1" smtClean="0">
                              <a:latin typeface="Cambria Math"/>
                              <a:ea typeface="Cambria Math"/>
                              <a:cs typeface="Times New Roman" pitchFamily="18" charset="0"/>
                            </a:rPr>
                            <m:t>𝐻</m:t>
                          </m:r>
                        </m:sup>
                      </m:sSup>
                      <m:r>
                        <a:rPr lang="en-IN" sz="2000" i="1" smtClean="0">
                          <a:latin typeface="Cambria Math"/>
                          <a:ea typeface="Cambria Math"/>
                          <a:cs typeface="Times New Roman" pitchFamily="18" charset="0"/>
                        </a:rPr>
                        <m:t>𝐱</m:t>
                      </m:r>
                      <m:r>
                        <a:rPr lang="en-US" sz="2000" b="0" i="1" smtClean="0">
                          <a:latin typeface="Cambria Math"/>
                          <a:ea typeface="Cambria Math"/>
                          <a:cs typeface="Times New Roman" pitchFamily="18" charset="0"/>
                        </a:rPr>
                        <m:t>+</m:t>
                      </m:r>
                      <m:r>
                        <a:rPr lang="en-IN" sz="2000" i="1" smtClean="0">
                          <a:latin typeface="Cambria Math"/>
                          <a:ea typeface="Cambria Math"/>
                          <a:cs typeface="Times New Roman" pitchFamily="18" charset="0"/>
                        </a:rPr>
                        <m:t>𝒏</m:t>
                      </m:r>
                    </m:oMath>
                  </m:oMathPara>
                </a14:m>
                <a:endParaRPr lang="en-IN" sz="2000" dirty="0" smtClean="0">
                  <a:latin typeface="Times New Roman" pitchFamily="18" charset="0"/>
                  <a:cs typeface="Times New Roman" pitchFamily="18" charset="0"/>
                </a:endParaRPr>
              </a:p>
              <a:p>
                <a:pPr marL="0" indent="0" algn="just">
                  <a:buNone/>
                </a:pPr>
                <a:endParaRPr lang="en-IN"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d>
                        <m:dPr>
                          <m:begChr m:val="["/>
                          <m:endChr m:val="]"/>
                          <m:ctrlPr>
                            <a:rPr lang="en-IN" sz="2000" i="1" smtClean="0">
                              <a:latin typeface="Cambria Math"/>
                              <a:ea typeface="Cambria Math"/>
                              <a:cs typeface="Times New Roman" pitchFamily="18" charset="0"/>
                            </a:rPr>
                          </m:ctrlPr>
                        </m:dPr>
                        <m:e>
                          <m:m>
                            <m:mPr>
                              <m:mcs>
                                <m:mc>
                                  <m:mcPr>
                                    <m:count m:val="3"/>
                                    <m:mcJc m:val="center"/>
                                  </m:mcPr>
                                </m:mc>
                              </m:mcs>
                              <m:ctrlPr>
                                <a:rPr lang="en-IN" sz="2000" i="1" smtClean="0">
                                  <a:latin typeface="Cambria Math"/>
                                  <a:ea typeface="Cambria Math"/>
                                  <a:cs typeface="Times New Roman" pitchFamily="18" charset="0"/>
                                </a:rPr>
                              </m:ctrlPr>
                            </m:mPr>
                            <m:mr>
                              <m:e>
                                <m:sSub>
                                  <m:sSubPr>
                                    <m:ctrlPr>
                                      <a:rPr lang="en-IN" sz="2000" i="1" smtClean="0">
                                        <a:latin typeface="Cambria Math"/>
                                        <a:ea typeface="Cambria Math"/>
                                        <a:cs typeface="Times New Roman" pitchFamily="18" charset="0"/>
                                      </a:rPr>
                                    </m:ctrlPr>
                                  </m:sSubPr>
                                  <m:e>
                                    <m:r>
                                      <a:rPr lang="en-IN" sz="2000" i="1" smtClean="0">
                                        <a:latin typeface="Cambria Math"/>
                                        <a:ea typeface="Cambria Math"/>
                                        <a:cs typeface="Times New Roman" pitchFamily="18" charset="0"/>
                                      </a:rPr>
                                      <m:t>𝒖</m:t>
                                    </m:r>
                                  </m:e>
                                  <m:sub>
                                    <m:r>
                                      <a:rPr lang="en-US" sz="2000" b="0" i="1" smtClean="0">
                                        <a:latin typeface="Cambria Math"/>
                                        <a:ea typeface="Cambria Math"/>
                                        <a:cs typeface="Times New Roman" pitchFamily="18" charset="0"/>
                                      </a:rPr>
                                      <m:t>1</m:t>
                                    </m:r>
                                  </m:sub>
                                </m:sSub>
                              </m:e>
                              <m:e>
                                <m:sSub>
                                  <m:sSubPr>
                                    <m:ctrlPr>
                                      <a:rPr lang="en-IN" sz="2000" i="1" smtClean="0">
                                        <a:latin typeface="Cambria Math"/>
                                        <a:ea typeface="Cambria Math"/>
                                        <a:cs typeface="Times New Roman" pitchFamily="18" charset="0"/>
                                      </a:rPr>
                                    </m:ctrlPr>
                                  </m:sSubPr>
                                  <m:e>
                                    <m:r>
                                      <a:rPr lang="en-IN" sz="2000" i="1" smtClean="0">
                                        <a:latin typeface="Cambria Math"/>
                                        <a:ea typeface="Cambria Math"/>
                                        <a:cs typeface="Times New Roman" pitchFamily="18" charset="0"/>
                                      </a:rPr>
                                      <m:t>𝒖</m:t>
                                    </m:r>
                                  </m:e>
                                  <m:sub>
                                    <m:r>
                                      <a:rPr lang="en-US" sz="2000" b="0" i="1" smtClean="0">
                                        <a:latin typeface="Cambria Math"/>
                                        <a:ea typeface="Cambria Math"/>
                                        <a:cs typeface="Times New Roman" pitchFamily="18" charset="0"/>
                                      </a:rPr>
                                      <m:t>2</m:t>
                                    </m:r>
                                  </m:sub>
                                </m:sSub>
                              </m:e>
                              <m:e>
                                <m:m>
                                  <m:mPr>
                                    <m:mcs>
                                      <m:mc>
                                        <m:mcPr>
                                          <m:count m:val="2"/>
                                          <m:mcJc m:val="center"/>
                                        </m:mcPr>
                                      </m:mc>
                                    </m:mcs>
                                    <m:ctrlPr>
                                      <a:rPr lang="en-IN" sz="2000" i="1" smtClean="0">
                                        <a:latin typeface="Cambria Math"/>
                                        <a:ea typeface="Cambria Math"/>
                                        <a:cs typeface="Times New Roman" pitchFamily="18" charset="0"/>
                                      </a:rPr>
                                    </m:ctrlPr>
                                  </m:mPr>
                                  <m:mr>
                                    <m:e>
                                      <m:r>
                                        <m:rPr>
                                          <m:brk m:alnAt="7"/>
                                        </m:rPr>
                                        <a:rPr lang="en-IN" sz="2000" i="1" smtClean="0">
                                          <a:latin typeface="Cambria Math"/>
                                          <a:ea typeface="Cambria Math"/>
                                          <a:cs typeface="Times New Roman" pitchFamily="18" charset="0"/>
                                        </a:rPr>
                                        <m:t>…</m:t>
                                      </m:r>
                                    </m:e>
                                    <m:e>
                                      <m:sSub>
                                        <m:sSubPr>
                                          <m:ctrlPr>
                                            <a:rPr lang="en-IN" sz="2000" i="1" smtClean="0">
                                              <a:latin typeface="Cambria Math"/>
                                              <a:ea typeface="Cambria Math"/>
                                              <a:cs typeface="Times New Roman" pitchFamily="18" charset="0"/>
                                            </a:rPr>
                                          </m:ctrlPr>
                                        </m:sSubPr>
                                        <m:e>
                                          <m:r>
                                            <a:rPr lang="en-IN" sz="2000" i="1" smtClean="0">
                                              <a:latin typeface="Cambria Math"/>
                                              <a:ea typeface="Cambria Math"/>
                                              <a:cs typeface="Times New Roman" pitchFamily="18" charset="0"/>
                                            </a:rPr>
                                            <m:t>𝒖</m:t>
                                          </m:r>
                                        </m:e>
                                        <m:sub>
                                          <m:r>
                                            <a:rPr lang="en-US" sz="2000" b="0" i="1" smtClean="0">
                                              <a:latin typeface="Cambria Math"/>
                                              <a:ea typeface="Cambria Math"/>
                                              <a:cs typeface="Times New Roman" pitchFamily="18" charset="0"/>
                                            </a:rPr>
                                            <m:t>𝑡</m:t>
                                          </m:r>
                                        </m:sub>
                                      </m:sSub>
                                    </m:e>
                                  </m:mr>
                                </m:m>
                              </m:e>
                            </m:mr>
                          </m:m>
                        </m:e>
                      </m:d>
                      <m:d>
                        <m:dPr>
                          <m:begChr m:val="["/>
                          <m:endChr m:val="]"/>
                          <m:ctrlPr>
                            <a:rPr lang="en-IN" sz="2000" i="1" smtClean="0">
                              <a:latin typeface="Cambria Math"/>
                              <a:ea typeface="Cambria Math"/>
                              <a:cs typeface="Times New Roman" pitchFamily="18" charset="0"/>
                            </a:rPr>
                          </m:ctrlPr>
                        </m:dPr>
                        <m:e>
                          <m:m>
                            <m:mPr>
                              <m:mcs>
                                <m:mc>
                                  <m:mcPr>
                                    <m:count m:val="3"/>
                                    <m:mcJc m:val="center"/>
                                  </m:mcPr>
                                </m:mc>
                              </m:mcs>
                              <m:ctrlPr>
                                <a:rPr lang="en-IN" sz="2000" i="1" smtClean="0">
                                  <a:latin typeface="Cambria Math"/>
                                  <a:ea typeface="Cambria Math"/>
                                  <a:cs typeface="Times New Roman" pitchFamily="18" charset="0"/>
                                </a:rPr>
                              </m:ctrlPr>
                            </m:mPr>
                            <m:mr>
                              <m:e>
                                <m:sSub>
                                  <m:sSubPr>
                                    <m:ctrlPr>
                                      <a:rPr lang="en-IN" sz="2000" i="1" smtClean="0">
                                        <a:latin typeface="Cambria Math"/>
                                        <a:ea typeface="Cambria Math"/>
                                        <a:cs typeface="Times New Roman" pitchFamily="18" charset="0"/>
                                      </a:rPr>
                                    </m:ctrlPr>
                                  </m:sSubPr>
                                  <m:e>
                                    <m:r>
                                      <a:rPr lang="en-IN" sz="2000" i="1" smtClean="0">
                                        <a:latin typeface="Cambria Math"/>
                                        <a:ea typeface="Cambria Math"/>
                                        <a:cs typeface="Times New Roman" pitchFamily="18" charset="0"/>
                                      </a:rPr>
                                      <m:t>𝛔</m:t>
                                    </m:r>
                                  </m:e>
                                  <m:sub>
                                    <m:r>
                                      <a:rPr lang="en-US" sz="2000" b="0" i="1" smtClean="0">
                                        <a:latin typeface="Cambria Math"/>
                                        <a:ea typeface="Cambria Math"/>
                                        <a:cs typeface="Times New Roman" pitchFamily="18" charset="0"/>
                                      </a:rPr>
                                      <m:t>1</m:t>
                                    </m:r>
                                  </m:sub>
                                </m:sSub>
                              </m:e>
                              <m:e>
                                <m:r>
                                  <a:rPr lang="en-US" sz="2000" b="0" i="1" smtClean="0">
                                    <a:latin typeface="Cambria Math"/>
                                    <a:ea typeface="Cambria Math"/>
                                    <a:cs typeface="Times New Roman" pitchFamily="18" charset="0"/>
                                  </a:rPr>
                                  <m:t>0</m:t>
                                </m:r>
                              </m:e>
                              <m:e>
                                <m:m>
                                  <m:mPr>
                                    <m:mcs>
                                      <m:mc>
                                        <m:mcPr>
                                          <m:count m:val="2"/>
                                          <m:mcJc m:val="center"/>
                                        </m:mcPr>
                                      </m:mc>
                                    </m:mcs>
                                    <m:ctrlPr>
                                      <a:rPr lang="en-IN" sz="2000" i="1" smtClean="0">
                                        <a:latin typeface="Cambria Math"/>
                                        <a:ea typeface="Cambria Math"/>
                                        <a:cs typeface="Times New Roman" pitchFamily="18" charset="0"/>
                                      </a:rPr>
                                    </m:ctrlPr>
                                  </m:mPr>
                                  <m:mr>
                                    <m:e>
                                      <m:r>
                                        <m:rPr>
                                          <m:brk m:alnAt="7"/>
                                        </m:rPr>
                                        <a:rPr lang="en-IN" sz="2000" i="1" smtClean="0">
                                          <a:latin typeface="Cambria Math"/>
                                          <a:ea typeface="Cambria Math"/>
                                          <a:cs typeface="Times New Roman" pitchFamily="18" charset="0"/>
                                        </a:rPr>
                                        <m:t>…</m:t>
                                      </m:r>
                                    </m:e>
                                    <m:e>
                                      <m:r>
                                        <a:rPr lang="en-US" sz="2000" b="0" i="1" smtClean="0">
                                          <a:latin typeface="Cambria Math"/>
                                          <a:ea typeface="Cambria Math"/>
                                          <a:cs typeface="Times New Roman" pitchFamily="18" charset="0"/>
                                        </a:rPr>
                                        <m:t>0</m:t>
                                      </m:r>
                                    </m:e>
                                  </m:mr>
                                </m:m>
                              </m:e>
                            </m:mr>
                            <m:mr>
                              <m:e>
                                <m:r>
                                  <a:rPr lang="en-US" sz="2000" b="0" i="1" smtClean="0">
                                    <a:latin typeface="Cambria Math"/>
                                    <a:ea typeface="Cambria Math"/>
                                    <a:cs typeface="Times New Roman" pitchFamily="18" charset="0"/>
                                  </a:rPr>
                                  <m:t>0</m:t>
                                </m:r>
                              </m:e>
                              <m:e>
                                <m:sSub>
                                  <m:sSubPr>
                                    <m:ctrlPr>
                                      <a:rPr lang="en-IN" sz="2000" i="1" smtClean="0">
                                        <a:latin typeface="Cambria Math"/>
                                        <a:ea typeface="Cambria Math"/>
                                        <a:cs typeface="Times New Roman" pitchFamily="18" charset="0"/>
                                      </a:rPr>
                                    </m:ctrlPr>
                                  </m:sSubPr>
                                  <m:e>
                                    <m:r>
                                      <a:rPr lang="en-IN" sz="2000" i="1" smtClean="0">
                                        <a:latin typeface="Cambria Math"/>
                                        <a:ea typeface="Cambria Math"/>
                                        <a:cs typeface="Times New Roman" pitchFamily="18" charset="0"/>
                                      </a:rPr>
                                      <m:t>𝛔</m:t>
                                    </m:r>
                                  </m:e>
                                  <m:sub>
                                    <m:r>
                                      <a:rPr lang="en-US" sz="2000" b="0" i="1" smtClean="0">
                                        <a:latin typeface="Cambria Math"/>
                                        <a:ea typeface="Cambria Math"/>
                                        <a:cs typeface="Times New Roman" pitchFamily="18" charset="0"/>
                                      </a:rPr>
                                      <m:t>2</m:t>
                                    </m:r>
                                  </m:sub>
                                </m:sSub>
                              </m:e>
                              <m:e>
                                <m:m>
                                  <m:mPr>
                                    <m:mcs>
                                      <m:mc>
                                        <m:mcPr>
                                          <m:count m:val="2"/>
                                          <m:mcJc m:val="center"/>
                                        </m:mcPr>
                                      </m:mc>
                                    </m:mcs>
                                    <m:ctrlPr>
                                      <a:rPr lang="en-IN" sz="2000" i="1" smtClean="0">
                                        <a:latin typeface="Cambria Math"/>
                                        <a:ea typeface="Cambria Math"/>
                                        <a:cs typeface="Times New Roman" pitchFamily="18" charset="0"/>
                                      </a:rPr>
                                    </m:ctrlPr>
                                  </m:mPr>
                                  <m:mr>
                                    <m:e>
                                      <m:r>
                                        <m:rPr>
                                          <m:brk m:alnAt="7"/>
                                        </m:rPr>
                                        <a:rPr lang="en-IN" sz="2000" i="1" smtClean="0">
                                          <a:latin typeface="Cambria Math"/>
                                          <a:ea typeface="Cambria Math"/>
                                          <a:cs typeface="Times New Roman" pitchFamily="18" charset="0"/>
                                        </a:rPr>
                                        <m:t>…</m:t>
                                      </m:r>
                                    </m:e>
                                    <m:e>
                                      <m:r>
                                        <a:rPr lang="en-US" sz="2000" b="0" i="1" smtClean="0">
                                          <a:latin typeface="Cambria Math"/>
                                          <a:ea typeface="Cambria Math"/>
                                          <a:cs typeface="Times New Roman" pitchFamily="18" charset="0"/>
                                        </a:rPr>
                                        <m:t>0</m:t>
                                      </m:r>
                                    </m:e>
                                  </m:mr>
                                </m:m>
                              </m:e>
                            </m:mr>
                            <m:mr>
                              <m:e>
                                <m:m>
                                  <m:mPr>
                                    <m:mcs>
                                      <m:mc>
                                        <m:mcPr>
                                          <m:count m:val="1"/>
                                          <m:mcJc m:val="center"/>
                                        </m:mcPr>
                                      </m:mc>
                                    </m:mcs>
                                    <m:ctrlPr>
                                      <a:rPr lang="en-IN" sz="2000" i="1" smtClean="0">
                                        <a:latin typeface="Cambria Math"/>
                                        <a:ea typeface="Cambria Math"/>
                                        <a:cs typeface="Times New Roman" pitchFamily="18" charset="0"/>
                                      </a:rPr>
                                    </m:ctrlPr>
                                  </m:mPr>
                                  <m:mr>
                                    <m:e>
                                      <m:r>
                                        <m:rPr>
                                          <m:brk m:alnAt="7"/>
                                        </m:rPr>
                                        <a:rPr lang="en-IN" sz="2000" i="1" smtClean="0">
                                          <a:latin typeface="Cambria Math"/>
                                          <a:ea typeface="Cambria Math"/>
                                          <a:cs typeface="Times New Roman" pitchFamily="18" charset="0"/>
                                        </a:rPr>
                                        <m:t>⋮</m:t>
                                      </m:r>
                                    </m:e>
                                  </m:mr>
                                  <m:mr>
                                    <m:e>
                                      <m:r>
                                        <a:rPr lang="en-US" sz="2000" b="0" i="1" smtClean="0">
                                          <a:latin typeface="Cambria Math"/>
                                          <a:ea typeface="Cambria Math"/>
                                          <a:cs typeface="Times New Roman" pitchFamily="18" charset="0"/>
                                        </a:rPr>
                                        <m:t>0</m:t>
                                      </m:r>
                                    </m:e>
                                  </m:mr>
                                </m:m>
                              </m:e>
                              <m:e>
                                <m:m>
                                  <m:mPr>
                                    <m:mcs>
                                      <m:mc>
                                        <m:mcPr>
                                          <m:count m:val="1"/>
                                          <m:mcJc m:val="center"/>
                                        </m:mcPr>
                                      </m:mc>
                                    </m:mcs>
                                    <m:ctrlPr>
                                      <a:rPr lang="en-IN" sz="2000" i="1" smtClean="0">
                                        <a:latin typeface="Cambria Math"/>
                                        <a:ea typeface="Cambria Math"/>
                                        <a:cs typeface="Times New Roman" pitchFamily="18" charset="0"/>
                                      </a:rPr>
                                    </m:ctrlPr>
                                  </m:mPr>
                                  <m:mr>
                                    <m:e>
                                      <m:r>
                                        <m:rPr>
                                          <m:brk m:alnAt="7"/>
                                        </m:rPr>
                                        <a:rPr lang="en-IN" sz="2000" i="1" smtClean="0">
                                          <a:latin typeface="Cambria Math"/>
                                          <a:ea typeface="Cambria Math"/>
                                          <a:cs typeface="Times New Roman" pitchFamily="18" charset="0"/>
                                        </a:rPr>
                                        <m:t>⋮</m:t>
                                      </m:r>
                                    </m:e>
                                  </m:mr>
                                  <m:mr>
                                    <m:e>
                                      <m:r>
                                        <a:rPr lang="en-US" sz="2000" b="0" i="1" smtClean="0">
                                          <a:latin typeface="Cambria Math"/>
                                          <a:ea typeface="Cambria Math"/>
                                          <a:cs typeface="Times New Roman" pitchFamily="18" charset="0"/>
                                        </a:rPr>
                                        <m:t>0</m:t>
                                      </m:r>
                                    </m:e>
                                  </m:mr>
                                </m:m>
                              </m:e>
                              <m:e>
                                <m:m>
                                  <m:mPr>
                                    <m:mcs>
                                      <m:mc>
                                        <m:mcPr>
                                          <m:count m:val="2"/>
                                          <m:mcJc m:val="center"/>
                                        </m:mcPr>
                                      </m:mc>
                                    </m:mcs>
                                    <m:ctrlPr>
                                      <a:rPr lang="en-IN" sz="2000" i="1" smtClean="0">
                                        <a:latin typeface="Cambria Math"/>
                                        <a:ea typeface="Cambria Math"/>
                                        <a:cs typeface="Times New Roman" pitchFamily="18" charset="0"/>
                                      </a:rPr>
                                    </m:ctrlPr>
                                  </m:mPr>
                                  <m:mr>
                                    <m:e>
                                      <m:m>
                                        <m:mPr>
                                          <m:mcs>
                                            <m:mc>
                                              <m:mcPr>
                                                <m:count m:val="1"/>
                                                <m:mcJc m:val="center"/>
                                              </m:mcPr>
                                            </m:mc>
                                          </m:mcs>
                                          <m:ctrlPr>
                                            <a:rPr lang="en-IN" sz="2000" i="1" smtClean="0">
                                              <a:latin typeface="Cambria Math"/>
                                              <a:ea typeface="Cambria Math"/>
                                              <a:cs typeface="Times New Roman" pitchFamily="18" charset="0"/>
                                            </a:rPr>
                                          </m:ctrlPr>
                                        </m:mPr>
                                        <m:mr>
                                          <m:e>
                                            <m:r>
                                              <m:rPr>
                                                <m:brk m:alnAt="7"/>
                                              </m:rPr>
                                              <a:rPr lang="en-IN" sz="2000" i="1" smtClean="0">
                                                <a:latin typeface="Cambria Math"/>
                                                <a:ea typeface="Cambria Math"/>
                                                <a:cs typeface="Times New Roman" pitchFamily="18" charset="0"/>
                                              </a:rPr>
                                              <m:t>⋱</m:t>
                                            </m:r>
                                          </m:e>
                                        </m:mr>
                                        <m:mr>
                                          <m:e>
                                            <m:r>
                                              <a:rPr lang="en-IN" sz="2000" i="1" smtClean="0">
                                                <a:latin typeface="Cambria Math"/>
                                                <a:ea typeface="Cambria Math"/>
                                                <a:cs typeface="Times New Roman" pitchFamily="18" charset="0"/>
                                              </a:rPr>
                                              <m:t>…</m:t>
                                            </m:r>
                                          </m:e>
                                        </m:mr>
                                      </m:m>
                                    </m:e>
                                    <m:e>
                                      <m:m>
                                        <m:mPr>
                                          <m:mcs>
                                            <m:mc>
                                              <m:mcPr>
                                                <m:count m:val="1"/>
                                                <m:mcJc m:val="center"/>
                                              </m:mcPr>
                                            </m:mc>
                                          </m:mcs>
                                          <m:ctrlPr>
                                            <a:rPr lang="en-IN" sz="2000" i="1" smtClean="0">
                                              <a:latin typeface="Cambria Math"/>
                                              <a:ea typeface="Cambria Math"/>
                                              <a:cs typeface="Times New Roman" pitchFamily="18" charset="0"/>
                                            </a:rPr>
                                          </m:ctrlPr>
                                        </m:mPr>
                                        <m:mr>
                                          <m:e>
                                            <m:r>
                                              <m:rPr>
                                                <m:brk m:alnAt="7"/>
                                              </m:rPr>
                                              <a:rPr lang="en-IN" sz="2000" i="1" smtClean="0">
                                                <a:latin typeface="Cambria Math"/>
                                                <a:ea typeface="Cambria Math"/>
                                                <a:cs typeface="Times New Roman" pitchFamily="18" charset="0"/>
                                              </a:rPr>
                                              <m:t>⋮</m:t>
                                            </m:r>
                                          </m:e>
                                        </m:mr>
                                        <m:mr>
                                          <m:e>
                                            <m:sSub>
                                              <m:sSubPr>
                                                <m:ctrlPr>
                                                  <a:rPr lang="en-IN" sz="2000" i="1" smtClean="0">
                                                    <a:latin typeface="Cambria Math"/>
                                                    <a:ea typeface="Cambria Math"/>
                                                    <a:cs typeface="Times New Roman" pitchFamily="18" charset="0"/>
                                                  </a:rPr>
                                                </m:ctrlPr>
                                              </m:sSubPr>
                                              <m:e>
                                                <m:r>
                                                  <a:rPr lang="en-IN" sz="2000" i="1" smtClean="0">
                                                    <a:latin typeface="Cambria Math"/>
                                                    <a:ea typeface="Cambria Math"/>
                                                    <a:cs typeface="Times New Roman" pitchFamily="18" charset="0"/>
                                                  </a:rPr>
                                                  <m:t>𝛔</m:t>
                                                </m:r>
                                              </m:e>
                                              <m:sub>
                                                <m:r>
                                                  <a:rPr lang="en-US" sz="2000" b="0" i="1" smtClean="0">
                                                    <a:latin typeface="Cambria Math"/>
                                                    <a:ea typeface="Cambria Math"/>
                                                    <a:cs typeface="Times New Roman" pitchFamily="18" charset="0"/>
                                                  </a:rPr>
                                                  <m:t>𝑡</m:t>
                                                </m:r>
                                              </m:sub>
                                            </m:sSub>
                                          </m:e>
                                        </m:mr>
                                      </m:m>
                                    </m:e>
                                  </m:mr>
                                </m:m>
                              </m:e>
                            </m:mr>
                          </m:m>
                        </m:e>
                      </m:d>
                      <m:d>
                        <m:dPr>
                          <m:begChr m:val="["/>
                          <m:endChr m:val="]"/>
                          <m:ctrlPr>
                            <a:rPr lang="en-IN" sz="2000" i="1" smtClean="0">
                              <a:latin typeface="Cambria Math"/>
                              <a:ea typeface="Cambria Math"/>
                              <a:cs typeface="Times New Roman" pitchFamily="18" charset="0"/>
                            </a:rPr>
                          </m:ctrlPr>
                        </m:dPr>
                        <m:e>
                          <m:m>
                            <m:mPr>
                              <m:mcs>
                                <m:mc>
                                  <m:mcPr>
                                    <m:count m:val="1"/>
                                    <m:mcJc m:val="center"/>
                                  </m:mcPr>
                                </m:mc>
                              </m:mcs>
                              <m:ctrlPr>
                                <a:rPr lang="en-IN" sz="2000" i="1" smtClean="0">
                                  <a:latin typeface="Cambria Math"/>
                                  <a:ea typeface="Cambria Math"/>
                                  <a:cs typeface="Times New Roman" pitchFamily="18" charset="0"/>
                                </a:rPr>
                              </m:ctrlPr>
                            </m:mPr>
                            <m:mr>
                              <m:e>
                                <m:sSubSup>
                                  <m:sSubSupPr>
                                    <m:ctrlPr>
                                      <a:rPr lang="en-IN" sz="2000" i="1" smtClean="0">
                                        <a:latin typeface="Cambria Math"/>
                                        <a:ea typeface="Cambria Math"/>
                                        <a:cs typeface="Times New Roman" pitchFamily="18" charset="0"/>
                                      </a:rPr>
                                    </m:ctrlPr>
                                  </m:sSubSupPr>
                                  <m:e>
                                    <m:sSub>
                                      <m:sSubPr>
                                        <m:ctrlPr>
                                          <a:rPr lang="en-IN" sz="2000" i="1" smtClean="0">
                                            <a:latin typeface="Cambria Math"/>
                                            <a:ea typeface="Cambria Math"/>
                                            <a:cs typeface="Times New Roman" pitchFamily="18" charset="0"/>
                                          </a:rPr>
                                        </m:ctrlPr>
                                      </m:sSubPr>
                                      <m:e>
                                        <m:r>
                                          <a:rPr lang="en-IN" sz="2000" i="1" smtClean="0">
                                            <a:latin typeface="Cambria Math"/>
                                            <a:ea typeface="Cambria Math"/>
                                            <a:cs typeface="Times New Roman" pitchFamily="18" charset="0"/>
                                          </a:rPr>
                                          <m:t>𝘃</m:t>
                                        </m:r>
                                      </m:e>
                                      <m:sub>
                                        <m:r>
                                          <a:rPr lang="en-US" sz="2000" b="0" i="1" smtClean="0">
                                            <a:latin typeface="Cambria Math"/>
                                            <a:ea typeface="Cambria Math"/>
                                            <a:cs typeface="Times New Roman" pitchFamily="18" charset="0"/>
                                          </a:rPr>
                                          <m:t>1</m:t>
                                        </m:r>
                                      </m:sub>
                                    </m:sSub>
                                  </m:e>
                                  <m:sub/>
                                  <m:sup>
                                    <m:r>
                                      <a:rPr lang="en-US" sz="2000" b="0" i="1" smtClean="0">
                                        <a:latin typeface="Cambria Math"/>
                                        <a:ea typeface="Cambria Math"/>
                                        <a:cs typeface="Times New Roman" pitchFamily="18" charset="0"/>
                                      </a:rPr>
                                      <m:t>𝐻</m:t>
                                    </m:r>
                                  </m:sup>
                                </m:sSubSup>
                              </m:e>
                            </m:mr>
                            <m:mr>
                              <m:e>
                                <m:sSubSup>
                                  <m:sSubSupPr>
                                    <m:ctrlPr>
                                      <a:rPr lang="en-IN" sz="2000" i="1" smtClean="0">
                                        <a:latin typeface="Cambria Math"/>
                                        <a:ea typeface="Cambria Math"/>
                                        <a:cs typeface="Times New Roman" pitchFamily="18" charset="0"/>
                                      </a:rPr>
                                    </m:ctrlPr>
                                  </m:sSubSupPr>
                                  <m:e>
                                    <m:sSub>
                                      <m:sSubPr>
                                        <m:ctrlPr>
                                          <a:rPr lang="en-IN" sz="2000" i="1" smtClean="0">
                                            <a:latin typeface="Cambria Math"/>
                                            <a:ea typeface="Cambria Math"/>
                                            <a:cs typeface="Times New Roman" pitchFamily="18" charset="0"/>
                                          </a:rPr>
                                        </m:ctrlPr>
                                      </m:sSubPr>
                                      <m:e>
                                        <m:r>
                                          <a:rPr lang="en-IN" sz="2000" i="1" smtClean="0">
                                            <a:latin typeface="Cambria Math"/>
                                            <a:ea typeface="Cambria Math"/>
                                            <a:cs typeface="Times New Roman" pitchFamily="18" charset="0"/>
                                          </a:rPr>
                                          <m:t>𝘃</m:t>
                                        </m:r>
                                      </m:e>
                                      <m:sub>
                                        <m:r>
                                          <a:rPr lang="en-US" sz="2000" b="0" i="1" smtClean="0">
                                            <a:latin typeface="Cambria Math"/>
                                            <a:ea typeface="Cambria Math"/>
                                            <a:cs typeface="Times New Roman" pitchFamily="18" charset="0"/>
                                          </a:rPr>
                                          <m:t>2</m:t>
                                        </m:r>
                                      </m:sub>
                                    </m:sSub>
                                  </m:e>
                                  <m:sub/>
                                  <m:sup>
                                    <m:r>
                                      <a:rPr lang="en-US" sz="2000" b="0" i="1" smtClean="0">
                                        <a:latin typeface="Cambria Math"/>
                                        <a:ea typeface="Cambria Math"/>
                                        <a:cs typeface="Times New Roman" pitchFamily="18" charset="0"/>
                                      </a:rPr>
                                      <m:t>𝐻</m:t>
                                    </m:r>
                                  </m:sup>
                                </m:sSubSup>
                              </m:e>
                            </m:mr>
                            <m:mr>
                              <m:e>
                                <m:m>
                                  <m:mPr>
                                    <m:mcs>
                                      <m:mc>
                                        <m:mcPr>
                                          <m:count m:val="1"/>
                                          <m:mcJc m:val="center"/>
                                        </m:mcPr>
                                      </m:mc>
                                    </m:mcs>
                                    <m:ctrlPr>
                                      <a:rPr lang="en-IN" sz="2000" i="1" smtClean="0">
                                        <a:latin typeface="Cambria Math"/>
                                        <a:ea typeface="Cambria Math"/>
                                        <a:cs typeface="Times New Roman" pitchFamily="18" charset="0"/>
                                      </a:rPr>
                                    </m:ctrlPr>
                                  </m:mPr>
                                  <m:mr>
                                    <m:e>
                                      <m:r>
                                        <m:rPr>
                                          <m:brk m:alnAt="7"/>
                                        </m:rPr>
                                        <a:rPr lang="en-IN" sz="2000" i="1" smtClean="0">
                                          <a:latin typeface="Cambria Math"/>
                                          <a:ea typeface="Cambria Math"/>
                                          <a:cs typeface="Times New Roman" pitchFamily="18" charset="0"/>
                                        </a:rPr>
                                        <m:t>⋮</m:t>
                                      </m:r>
                                    </m:e>
                                  </m:mr>
                                  <m:mr>
                                    <m:e>
                                      <m:sSubSup>
                                        <m:sSubSupPr>
                                          <m:ctrlPr>
                                            <a:rPr lang="en-IN" sz="2000" i="1" smtClean="0">
                                              <a:latin typeface="Cambria Math"/>
                                              <a:ea typeface="Cambria Math"/>
                                              <a:cs typeface="Times New Roman" pitchFamily="18" charset="0"/>
                                            </a:rPr>
                                          </m:ctrlPr>
                                        </m:sSubSupPr>
                                        <m:e>
                                          <m:sSub>
                                            <m:sSubPr>
                                              <m:ctrlPr>
                                                <a:rPr lang="en-IN" sz="2000" i="1" smtClean="0">
                                                  <a:latin typeface="Cambria Math"/>
                                                  <a:ea typeface="Cambria Math"/>
                                                  <a:cs typeface="Times New Roman" pitchFamily="18" charset="0"/>
                                                </a:rPr>
                                              </m:ctrlPr>
                                            </m:sSubPr>
                                            <m:e>
                                              <m:r>
                                                <a:rPr lang="en-IN" sz="2000" i="1" smtClean="0">
                                                  <a:latin typeface="Cambria Math"/>
                                                  <a:ea typeface="Cambria Math"/>
                                                  <a:cs typeface="Times New Roman" pitchFamily="18" charset="0"/>
                                                </a:rPr>
                                                <m:t>𝘃</m:t>
                                              </m:r>
                                            </m:e>
                                            <m:sub>
                                              <m:r>
                                                <a:rPr lang="en-US" sz="2000" b="0" i="1" smtClean="0">
                                                  <a:latin typeface="Cambria Math"/>
                                                  <a:ea typeface="Cambria Math"/>
                                                  <a:cs typeface="Times New Roman" pitchFamily="18" charset="0"/>
                                                </a:rPr>
                                                <m:t>𝑡</m:t>
                                              </m:r>
                                            </m:sub>
                                          </m:sSub>
                                        </m:e>
                                        <m:sub/>
                                        <m:sup>
                                          <m:r>
                                            <a:rPr lang="en-US" sz="2000" b="0" i="1" smtClean="0">
                                              <a:latin typeface="Cambria Math"/>
                                              <a:ea typeface="Cambria Math"/>
                                              <a:cs typeface="Times New Roman" pitchFamily="18" charset="0"/>
                                            </a:rPr>
                                            <m:t>𝐻</m:t>
                                          </m:r>
                                        </m:sup>
                                      </m:sSubSup>
                                    </m:e>
                                  </m:mr>
                                </m:m>
                              </m:e>
                            </m:mr>
                          </m:m>
                        </m:e>
                      </m:d>
                      <m:r>
                        <a:rPr lang="en-US" sz="2000" b="0" i="1" smtClean="0">
                          <a:latin typeface="Cambria Math"/>
                          <a:ea typeface="Cambria Math"/>
                          <a:cs typeface="Times New Roman" pitchFamily="18" charset="0"/>
                        </a:rPr>
                        <m:t>𝑥</m:t>
                      </m:r>
                      <m:r>
                        <a:rPr lang="en-US" sz="2000" b="0" i="1" smtClean="0">
                          <a:latin typeface="Cambria Math"/>
                          <a:ea typeface="Cambria Math"/>
                          <a:cs typeface="Times New Roman" pitchFamily="18" charset="0"/>
                        </a:rPr>
                        <m:t>+</m:t>
                      </m:r>
                      <m:r>
                        <a:rPr lang="en-US" sz="2000" b="1" i="1" smtClean="0">
                          <a:latin typeface="Cambria Math"/>
                          <a:ea typeface="Cambria Math"/>
                          <a:cs typeface="Times New Roman" pitchFamily="18" charset="0"/>
                        </a:rPr>
                        <m:t>𝒏</m:t>
                      </m:r>
                    </m:oMath>
                  </m:oMathPara>
                </a14:m>
                <a:endParaRPr lang="en-IN" sz="2000" b="1"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Observe now that the right and left singular vectors </a:t>
                </a:r>
                <a14:m>
                  <m:oMath xmlns:m="http://schemas.openxmlformats.org/officeDocument/2006/math">
                    <m:sSub>
                      <m:sSubPr>
                        <m:ctrlPr>
                          <a:rPr lang="en-US" sz="2000" i="1" smtClean="0">
                            <a:latin typeface="Cambria Math"/>
                            <a:cs typeface="Times New Roman" pitchFamily="18" charset="0"/>
                          </a:rPr>
                        </m:ctrlPr>
                      </m:sSubPr>
                      <m:e>
                        <m:r>
                          <a:rPr lang="en-US" sz="2000" i="1" smtClean="0">
                            <a:latin typeface="Cambria Math"/>
                            <a:cs typeface="Times New Roman" pitchFamily="18" charset="0"/>
                          </a:rPr>
                          <m:t>𝘃</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𝒖</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respectively</a:t>
                </a:r>
                <a:r>
                  <a:rPr lang="en-US" sz="2000" dirty="0">
                    <a:latin typeface="Times New Roman" pitchFamily="18" charset="0"/>
                    <a:cs typeface="Times New Roman" pitchFamily="18" charset="0"/>
                  </a:rPr>
                  <a:t>, which correspond to the largest singular </a:t>
                </a:r>
                <a:r>
                  <a:rPr lang="en-US" sz="2000" dirty="0" smtClean="0">
                    <a:latin typeface="Times New Roman" pitchFamily="18" charset="0"/>
                    <a:cs typeface="Times New Roman" pitchFamily="18" charset="0"/>
                  </a:rPr>
                  <a:t>value </a:t>
                </a:r>
                <a14:m>
                  <m:oMath xmlns:m="http://schemas.openxmlformats.org/officeDocument/2006/math">
                    <m:sSub>
                      <m:sSubPr>
                        <m:ctrlPr>
                          <a:rPr lang="en-US" sz="2000" i="1" smtClean="0">
                            <a:latin typeface="Cambria Math"/>
                            <a:cs typeface="Times New Roman" pitchFamily="18" charset="0"/>
                          </a:rPr>
                        </m:ctrlPr>
                      </m:sSubPr>
                      <m:e>
                        <m:r>
                          <a:rPr lang="en-US" sz="2000" i="1" smtClean="0">
                            <a:latin typeface="Cambria Math"/>
                            <a:cs typeface="Times New Roman" pitchFamily="18" charset="0"/>
                          </a:rPr>
                          <m:t>𝛔</m:t>
                        </m:r>
                      </m:e>
                      <m:sub>
                        <m:r>
                          <a:rPr lang="en-US" sz="2000" b="0" i="1" smtClean="0">
                            <a:latin typeface="Cambria Math"/>
                            <a:cs typeface="Times New Roman" pitchFamily="18" charset="0"/>
                          </a:rPr>
                          <m:t>1</m:t>
                        </m:r>
                      </m:sub>
                    </m:sSub>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represent the dominant transmit and receive modes of the MIMO system. Hence, one can transmit a single symbol </a:t>
                </a:r>
                <a14:m>
                  <m:oMath xmlns:m="http://schemas.openxmlformats.org/officeDocument/2006/math">
                    <m:acc>
                      <m:accPr>
                        <m:chr m:val="̃"/>
                        <m:ctrlPr>
                          <a:rPr lang="en-US" sz="2000" i="1" smtClean="0">
                            <a:latin typeface="Cambria Math"/>
                            <a:cs typeface="Times New Roman" pitchFamily="18" charset="0"/>
                          </a:rPr>
                        </m:ctrlPr>
                      </m:accPr>
                      <m:e>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𝑥</m:t>
                            </m:r>
                          </m:e>
                          <m:sub>
                            <m:r>
                              <a:rPr lang="en-US" sz="2000" b="0" i="1" smtClean="0">
                                <a:latin typeface="Cambria Math"/>
                                <a:cs typeface="Times New Roman" pitchFamily="18" charset="0"/>
                              </a:rPr>
                              <m:t>1</m:t>
                            </m:r>
                          </m:sub>
                        </m:sSub>
                      </m:e>
                    </m:acc>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from </a:t>
                </a:r>
                <a:r>
                  <a:rPr lang="en-US" sz="2000" dirty="0">
                    <a:latin typeface="Times New Roman" pitchFamily="18" charset="0"/>
                    <a:cs typeface="Times New Roman" pitchFamily="18" charset="0"/>
                  </a:rPr>
                  <a:t>the transmitter by </a:t>
                </a:r>
                <a:r>
                  <a:rPr lang="en-US" sz="2000" dirty="0" smtClean="0">
                    <a:latin typeface="Times New Roman" pitchFamily="18" charset="0"/>
                    <a:cs typeface="Times New Roman" pitchFamily="18" charset="0"/>
                  </a:rPr>
                  <a:t>beam forming </a:t>
                </a:r>
                <a:r>
                  <a:rPr lang="en-US" sz="2000" dirty="0">
                    <a:latin typeface="Times New Roman" pitchFamily="18" charset="0"/>
                    <a:cs typeface="Times New Roman" pitchFamily="18" charset="0"/>
                  </a:rPr>
                  <a:t>along the </a:t>
                </a:r>
                <a:r>
                  <a:rPr lang="en-US" sz="2000" dirty="0" smtClean="0">
                    <a:latin typeface="Times New Roman" pitchFamily="18" charset="0"/>
                    <a:cs typeface="Times New Roman" pitchFamily="18" charset="0"/>
                  </a:rPr>
                  <a:t>vector </a:t>
                </a:r>
                <a14:m>
                  <m:oMath xmlns:m="http://schemas.openxmlformats.org/officeDocument/2006/math">
                    <m:sSub>
                      <m:sSubPr>
                        <m:ctrlPr>
                          <a:rPr lang="en-US" sz="2000" i="1">
                            <a:latin typeface="Cambria Math"/>
                            <a:cs typeface="Times New Roman" pitchFamily="18" charset="0"/>
                          </a:rPr>
                        </m:ctrlPr>
                      </m:sSubPr>
                      <m:e>
                        <m:r>
                          <a:rPr lang="en-US" sz="2000" i="1">
                            <a:latin typeface="Cambria Math"/>
                            <a:cs typeface="Times New Roman" pitchFamily="18" charset="0"/>
                          </a:rPr>
                          <m:t>𝘃</m:t>
                        </m:r>
                      </m:e>
                      <m:sub>
                        <m:r>
                          <a:rPr lang="en-US" sz="2000" i="1">
                            <a:latin typeface="Cambria Math"/>
                            <a:cs typeface="Times New Roman" pitchFamily="18" charset="0"/>
                          </a:rPr>
                          <m:t>1</m:t>
                        </m:r>
                      </m:sub>
                    </m:sSub>
                  </m:oMath>
                </a14:m>
                <a:r>
                  <a:rPr lang="en-US" sz="2000" dirty="0" smtClean="0">
                    <a:latin typeface="Times New Roman" pitchFamily="18" charset="0"/>
                    <a:cs typeface="Times New Roman" pitchFamily="18" charset="0"/>
                  </a:rPr>
                  <a:t> as</a:t>
                </a:r>
                <a:endParaRPr lang="en-IN" sz="2000" b="1"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m:rPr>
                          <m:sty m:val="p"/>
                        </m:rPr>
                        <a:rPr lang="en-IN" sz="2000" b="1" i="1" smtClean="0">
                          <a:latin typeface="Cambria Math"/>
                          <a:cs typeface="Times New Roman" pitchFamily="18" charset="0"/>
                        </a:rPr>
                        <m:t>x</m:t>
                      </m:r>
                      <m:r>
                        <a:rPr lang="en-US" sz="2000" b="1" i="1" smtClean="0">
                          <a:latin typeface="Cambria Math"/>
                          <a:cs typeface="Times New Roman" pitchFamily="18" charset="0"/>
                        </a:rPr>
                        <m:t>=</m:t>
                      </m:r>
                      <m:sSub>
                        <m:sSubPr>
                          <m:ctrlPr>
                            <a:rPr lang="en-US" sz="2000" b="1" i="1" smtClean="0">
                              <a:latin typeface="Cambria Math"/>
                              <a:cs typeface="Times New Roman" pitchFamily="18" charset="0"/>
                            </a:rPr>
                          </m:ctrlPr>
                        </m:sSubPr>
                        <m:e>
                          <m:r>
                            <a:rPr lang="en-US" sz="2000" b="1" i="1" smtClean="0">
                              <a:latin typeface="Cambria Math"/>
                              <a:cs typeface="Times New Roman" pitchFamily="18" charset="0"/>
                            </a:rPr>
                            <m:t>𝘃</m:t>
                          </m:r>
                        </m:e>
                        <m:sub>
                          <m:r>
                            <a:rPr lang="en-US" sz="2000" b="1" i="1" smtClean="0">
                              <a:latin typeface="Cambria Math"/>
                              <a:cs typeface="Times New Roman" pitchFamily="18" charset="0"/>
                            </a:rPr>
                            <m:t>𝟏</m:t>
                          </m:r>
                        </m:sub>
                      </m:sSub>
                      <m:acc>
                        <m:accPr>
                          <m:chr m:val="̃"/>
                          <m:ctrlPr>
                            <a:rPr lang="en-US" sz="2000" i="1">
                              <a:latin typeface="Cambria Math"/>
                              <a:cs typeface="Times New Roman" pitchFamily="18" charset="0"/>
                            </a:rPr>
                          </m:ctrlPr>
                        </m:accPr>
                        <m:e>
                          <m:sSub>
                            <m:sSubPr>
                              <m:ctrlPr>
                                <a:rPr lang="en-US" sz="2000" i="1">
                                  <a:latin typeface="Cambria Math"/>
                                  <a:cs typeface="Times New Roman" pitchFamily="18" charset="0"/>
                                </a:rPr>
                              </m:ctrlPr>
                            </m:sSubPr>
                            <m:e>
                              <m:r>
                                <a:rPr lang="en-US" sz="2000" i="1">
                                  <a:latin typeface="Cambria Math"/>
                                  <a:cs typeface="Times New Roman" pitchFamily="18" charset="0"/>
                                </a:rPr>
                                <m:t>𝑥</m:t>
                              </m:r>
                            </m:e>
                            <m:sub>
                              <m:r>
                                <a:rPr lang="en-US" sz="2000" i="1">
                                  <a:latin typeface="Cambria Math"/>
                                  <a:cs typeface="Times New Roman" pitchFamily="18" charset="0"/>
                                </a:rPr>
                                <m:t>1</m:t>
                              </m:r>
                            </m:sub>
                          </m:sSub>
                        </m:e>
                      </m:acc>
                    </m:oMath>
                  </m:oMathPara>
                </a14:m>
                <a:endParaRPr lang="en-IN" sz="2000" b="1" dirty="0">
                  <a:latin typeface="Times New Roman" pitchFamily="18" charset="0"/>
                  <a:cs typeface="Times New Roman" pitchFamily="18" charset="0"/>
                </a:endParaRP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248798" y="982476"/>
                <a:ext cx="11745280" cy="5180817"/>
              </a:xfrm>
              <a:blipFill rotWithShape="1">
                <a:blip r:embed="rId3"/>
                <a:stretch>
                  <a:fillRect l="-571" t="-1176" r="-519"/>
                </a:stretch>
              </a:blipFill>
            </p:spPr>
            <p:txBody>
              <a:bodyPr/>
              <a:lstStyle/>
              <a:p>
                <a:r>
                  <a:rPr lang="en-IN">
                    <a:noFill/>
                  </a:rPr>
                  <a:t> </a:t>
                </a:r>
              </a:p>
            </p:txBody>
          </p:sp>
        </mc:Fallback>
      </mc:AlternateContent>
    </p:spTree>
    <p:extLst>
      <p:ext uri="{BB962C8B-B14F-4D97-AF65-F5344CB8AC3E}">
        <p14:creationId xmlns:p14="http://schemas.microsoft.com/office/powerpoint/2010/main" val="3967052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67331" y="127299"/>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109533" y="6346091"/>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02/58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10" name="Picture 9">
            <a:extLst>
              <a:ext uri="{FF2B5EF4-FFF2-40B4-BE49-F238E27FC236}">
                <a16:creationId xmlns:a16="http://schemas.microsoft.com/office/drawing/2014/main" xmlns="" id="{7D8FB851-34C1-4940-8B71-83F7749A856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8" y="863724"/>
                <a:ext cx="11808626" cy="5299570"/>
              </a:xfrm>
            </p:spPr>
            <p:txBody>
              <a:bodyPr>
                <a:normAutofit/>
              </a:bodyPr>
              <a:lstStyle/>
              <a:p>
                <a:pPr marL="0" indent="0">
                  <a:buNone/>
                </a:pPr>
                <a:r>
                  <a:rPr lang="en-US" sz="2000" b="1" u="sng" dirty="0" smtClean="0">
                    <a:latin typeface="Times New Roman" pitchFamily="18" charset="0"/>
                    <a:cs typeface="Times New Roman" pitchFamily="18" charset="0"/>
                  </a:rPr>
                  <a:t>MIMO SYSTEM MODEL</a:t>
                </a:r>
                <a:r>
                  <a:rPr lang="en-US" sz="2000" b="1" dirty="0" smtClean="0">
                    <a:latin typeface="Times New Roman" pitchFamily="18" charset="0"/>
                    <a:cs typeface="Times New Roman" pitchFamily="18" charset="0"/>
                  </a:rPr>
                  <a:t>:</a:t>
                </a:r>
              </a:p>
              <a:p>
                <a:pPr algn="just">
                  <a:buFont typeface="Wingdings" pitchFamily="2" charset="2"/>
                  <a:buChar char="Ø"/>
                </a:pPr>
                <a:r>
                  <a:rPr lang="en-US" sz="2000" dirty="0">
                    <a:latin typeface="Times New Roman" pitchFamily="18" charset="0"/>
                    <a:cs typeface="Times New Roman" pitchFamily="18" charset="0"/>
                  </a:rPr>
                  <a:t>Consider a MIMO wireless system with </a:t>
                </a:r>
                <a:r>
                  <a:rPr lang="en-US" sz="2000" i="1" dirty="0">
                    <a:latin typeface="Times New Roman" pitchFamily="18" charset="0"/>
                    <a:cs typeface="Times New Roman" pitchFamily="18" charset="0"/>
                  </a:rPr>
                  <a:t>t</a:t>
                </a:r>
                <a:r>
                  <a:rPr lang="en-US" sz="2000" dirty="0">
                    <a:latin typeface="Times New Roman" pitchFamily="18" charset="0"/>
                    <a:cs typeface="Times New Roman" pitchFamily="18" charset="0"/>
                  </a:rPr>
                  <a:t> transmit antennas and </a:t>
                </a:r>
                <a:r>
                  <a:rPr lang="en-US" sz="2000" i="1" dirty="0">
                    <a:latin typeface="Times New Roman" pitchFamily="18" charset="0"/>
                    <a:cs typeface="Times New Roman" pitchFamily="18" charset="0"/>
                  </a:rPr>
                  <a:t>r</a:t>
                </a:r>
                <a:r>
                  <a:rPr lang="en-US" sz="2000" dirty="0">
                    <a:latin typeface="Times New Roman" pitchFamily="18" charset="0"/>
                    <a:cs typeface="Times New Roman" pitchFamily="18" charset="0"/>
                  </a:rPr>
                  <a:t> receive antennas. Such a MIMO system is also termed an </a:t>
                </a:r>
                <a:r>
                  <a:rPr lang="en-US" sz="2000" i="1" dirty="0">
                    <a:latin typeface="Times New Roman" pitchFamily="18" charset="0"/>
                    <a:cs typeface="Times New Roman" pitchFamily="18" charset="0"/>
                  </a:rPr>
                  <a:t>r × t </a:t>
                </a:r>
                <a:r>
                  <a:rPr lang="en-US" sz="2000" dirty="0" err="1" smtClean="0">
                    <a:latin typeface="Times New Roman" pitchFamily="18" charset="0"/>
                    <a:cs typeface="Times New Roman" pitchFamily="18" charset="0"/>
                  </a:rPr>
                  <a:t>system.Let</a:t>
                </a:r>
                <a:r>
                  <a:rPr lang="en-US" sz="2000" dirty="0" smtClean="0">
                    <a:latin typeface="Times New Roman" pitchFamily="18" charset="0"/>
                    <a:cs typeface="Times New Roman" pitchFamily="18" charset="0"/>
                  </a:rPr>
                  <a:t> </a:t>
                </a:r>
                <a14:m>
                  <m:oMath xmlns:m="http://schemas.openxmlformats.org/officeDocument/2006/math">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𝑥</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𝑥</m:t>
                        </m:r>
                      </m:e>
                      <m:sub>
                        <m:r>
                          <a:rPr lang="en-US" sz="2000" b="0" i="1" smtClean="0">
                            <a:latin typeface="Cambria Math"/>
                            <a:cs typeface="Times New Roman" pitchFamily="18" charset="0"/>
                          </a:rPr>
                          <m:t>2</m:t>
                        </m:r>
                      </m:sub>
                    </m:sSub>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𝑥</m:t>
                        </m:r>
                      </m:e>
                      <m:sub>
                        <m:r>
                          <a:rPr lang="en-US" sz="2000" b="0" i="1" smtClean="0">
                            <a:latin typeface="Cambria Math"/>
                            <a:cs typeface="Times New Roman" pitchFamily="18" charset="0"/>
                          </a:rPr>
                          <m:t>𝑡</m:t>
                        </m:r>
                      </m:sub>
                    </m:sSub>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denote </a:t>
                </a:r>
                <a:r>
                  <a:rPr lang="en-US" sz="2000" dirty="0">
                    <a:latin typeface="Times New Roman" pitchFamily="18" charset="0"/>
                    <a:cs typeface="Times New Roman" pitchFamily="18" charset="0"/>
                  </a:rPr>
                  <a:t>the </a:t>
                </a:r>
                <a:r>
                  <a:rPr lang="en-US" sz="2000" i="1" dirty="0">
                    <a:latin typeface="Times New Roman" pitchFamily="18" charset="0"/>
                    <a:cs typeface="Times New Roman" pitchFamily="18" charset="0"/>
                  </a:rPr>
                  <a:t>t</a:t>
                </a:r>
                <a:r>
                  <a:rPr lang="en-US" sz="2000" dirty="0">
                    <a:latin typeface="Times New Roman" pitchFamily="18" charset="0"/>
                    <a:cs typeface="Times New Roman" pitchFamily="18" charset="0"/>
                  </a:rPr>
                  <a:t> symbols transmitted from the t transmit antennas in the MIMO system, i.e., </a:t>
                </a:r>
                <a14:m>
                  <m:oMath xmlns:m="http://schemas.openxmlformats.org/officeDocument/2006/math">
                    <m:sSub>
                      <m:sSubPr>
                        <m:ctrlPr>
                          <a:rPr lang="en-US" sz="2000" i="1" dirty="0" smtClean="0">
                            <a:latin typeface="Cambria Math"/>
                            <a:cs typeface="Times New Roman" pitchFamily="18" charset="0"/>
                          </a:rPr>
                        </m:ctrlPr>
                      </m:sSubPr>
                      <m:e>
                        <m:r>
                          <a:rPr lang="en-US" sz="2000" b="0" i="1" dirty="0" smtClean="0">
                            <a:latin typeface="Cambria Math"/>
                            <a:cs typeface="Times New Roman" pitchFamily="18" charset="0"/>
                          </a:rPr>
                          <m:t>𝑥</m:t>
                        </m:r>
                      </m:e>
                      <m:sub>
                        <m:r>
                          <a:rPr lang="en-US" sz="2000" b="0" i="1" dirty="0" smtClean="0">
                            <a:latin typeface="Cambria Math"/>
                            <a:cs typeface="Times New Roman" pitchFamily="18" charset="0"/>
                          </a:rPr>
                          <m:t>𝑖</m:t>
                        </m:r>
                      </m:sub>
                    </m:sSub>
                  </m:oMath>
                </a14:m>
                <a:r>
                  <a:rPr lang="en-US" sz="2000" dirty="0">
                    <a:latin typeface="Times New Roman" pitchFamily="18" charset="0"/>
                    <a:cs typeface="Times New Roman" pitchFamily="18" charset="0"/>
                  </a:rPr>
                  <a:t> denotes the symbol transmitted from the </a:t>
                </a:r>
                <a14:m>
                  <m:oMath xmlns:m="http://schemas.openxmlformats.org/officeDocument/2006/math">
                    <m:sSup>
                      <m:sSupPr>
                        <m:ctrlPr>
                          <a:rPr lang="en-US" sz="2000" i="1" smtClean="0">
                            <a:latin typeface="Cambria Math"/>
                            <a:cs typeface="Times New Roman" pitchFamily="18" charset="0"/>
                          </a:rPr>
                        </m:ctrlPr>
                      </m:sSupPr>
                      <m:e>
                        <m:r>
                          <a:rPr lang="en-US" sz="2000" b="0" i="1" smtClean="0">
                            <a:latin typeface="Cambria Math"/>
                            <a:cs typeface="Times New Roman" pitchFamily="18" charset="0"/>
                          </a:rPr>
                          <m:t>𝑖</m:t>
                        </m:r>
                      </m:e>
                      <m:sup>
                        <m:r>
                          <a:rPr lang="en-US" sz="2000" b="0" i="1" smtClean="0">
                            <a:latin typeface="Cambria Math"/>
                            <a:cs typeface="Times New Roman" pitchFamily="18" charset="0"/>
                          </a:rPr>
                          <m:t>𝑡h</m:t>
                        </m:r>
                      </m:sup>
                    </m:sSup>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transmit antenna</a:t>
                </a:r>
                <a14:m>
                  <m:oMath xmlns:m="http://schemas.openxmlformats.org/officeDocument/2006/math">
                    <m:r>
                      <a:rPr lang="en-US" sz="2000" b="0" i="1" smtClean="0">
                        <a:latin typeface="Cambria Math"/>
                        <a:cs typeface="Times New Roman" pitchFamily="18" charset="0"/>
                      </a:rPr>
                      <m:t>𝑖</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𝑖</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𝑡</m:t>
                    </m:r>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These transmit symbols can be stacked to form the </a:t>
                </a:r>
                <a:r>
                  <a:rPr lang="en-US" sz="2000" i="1" dirty="0">
                    <a:latin typeface="Times New Roman" pitchFamily="18" charset="0"/>
                    <a:cs typeface="Times New Roman" pitchFamily="18" charset="0"/>
                  </a:rPr>
                  <a:t>t</a:t>
                </a:r>
                <a:r>
                  <a:rPr lang="en-US" sz="2000" dirty="0">
                    <a:latin typeface="Times New Roman" pitchFamily="18" charset="0"/>
                    <a:cs typeface="Times New Roman" pitchFamily="18" charset="0"/>
                  </a:rPr>
                  <a:t>-dimensional vector, also termed the </a:t>
                </a:r>
                <a:r>
                  <a:rPr lang="en-US" sz="2000" b="1" i="1" dirty="0">
                    <a:latin typeface="Times New Roman" pitchFamily="18" charset="0"/>
                    <a:cs typeface="Times New Roman" pitchFamily="18" charset="0"/>
                  </a:rPr>
                  <a:t>transmit vector</a:t>
                </a:r>
                <a:r>
                  <a:rPr lang="en-US" sz="2000" dirty="0" smtClean="0">
                    <a:latin typeface="Times New Roman" pitchFamily="18" charset="0"/>
                    <a:cs typeface="Times New Roman" pitchFamily="18" charset="0"/>
                  </a:rPr>
                  <a:t>,</a:t>
                </a:r>
              </a:p>
              <a:p>
                <a:pPr algn="just">
                  <a:buFont typeface="Wingdings" pitchFamily="2" charset="2"/>
                  <a:buChar char="Ø"/>
                </a:pPr>
                <a:endParaRPr lang="en-US"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𝑥</m:t>
                      </m:r>
                      <m:r>
                        <a:rPr lang="en-US" sz="2000" b="0" i="1" smtClean="0">
                          <a:latin typeface="Cambria Math"/>
                          <a:cs typeface="Times New Roman" pitchFamily="18" charset="0"/>
                        </a:rPr>
                        <m:t>=</m:t>
                      </m:r>
                      <m:d>
                        <m:dPr>
                          <m:begChr m:val="["/>
                          <m:endChr m:val="]"/>
                          <m:ctrlPr>
                            <a:rPr lang="en-US" sz="2000" i="1" smtClean="0">
                              <a:latin typeface="Cambria Math"/>
                              <a:cs typeface="Times New Roman" pitchFamily="18" charset="0"/>
                            </a:rPr>
                          </m:ctrlPr>
                        </m:dPr>
                        <m:e>
                          <m:m>
                            <m:mPr>
                              <m:mcs>
                                <m:mc>
                                  <m:mcPr>
                                    <m:count m:val="1"/>
                                    <m:mcJc m:val="center"/>
                                  </m:mcPr>
                                </m:mc>
                              </m:mcs>
                              <m:ctrlPr>
                                <a:rPr lang="en-US" sz="2000" i="1" smtClean="0">
                                  <a:latin typeface="Cambria Math"/>
                                  <a:cs typeface="Times New Roman" pitchFamily="18" charset="0"/>
                                </a:rPr>
                              </m:ctrlPr>
                            </m:mPr>
                            <m:mr>
                              <m:e>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𝑥</m:t>
                                    </m:r>
                                  </m:e>
                                  <m:sub>
                                    <m:r>
                                      <a:rPr lang="en-US" sz="2000" b="0" i="1" smtClean="0">
                                        <a:latin typeface="Cambria Math"/>
                                        <a:cs typeface="Times New Roman" pitchFamily="18" charset="0"/>
                                      </a:rPr>
                                      <m:t>1</m:t>
                                    </m:r>
                                  </m:sub>
                                </m:sSub>
                              </m:e>
                            </m:mr>
                            <m:mr>
                              <m:e>
                                <m:m>
                                  <m:mPr>
                                    <m:mcs>
                                      <m:mc>
                                        <m:mcPr>
                                          <m:count m:val="1"/>
                                          <m:mcJc m:val="center"/>
                                        </m:mcPr>
                                      </m:mc>
                                    </m:mcs>
                                    <m:ctrlPr>
                                      <a:rPr lang="en-US" sz="2000" i="1" smtClean="0">
                                        <a:latin typeface="Cambria Math"/>
                                        <a:cs typeface="Times New Roman" pitchFamily="18" charset="0"/>
                                      </a:rPr>
                                    </m:ctrlPr>
                                  </m:mPr>
                                  <m:mr>
                                    <m:e>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𝑥</m:t>
                                          </m:r>
                                        </m:e>
                                        <m:sub>
                                          <m:r>
                                            <a:rPr lang="en-US" sz="2000" b="0" i="1" smtClean="0">
                                              <a:latin typeface="Cambria Math"/>
                                              <a:cs typeface="Times New Roman" pitchFamily="18" charset="0"/>
                                            </a:rPr>
                                            <m:t>2</m:t>
                                          </m:r>
                                        </m:sub>
                                      </m:sSub>
                                    </m:e>
                                  </m:mr>
                                  <m:mr>
                                    <m:e>
                                      <m:m>
                                        <m:mPr>
                                          <m:mcs>
                                            <m:mc>
                                              <m:mcPr>
                                                <m:count m:val="1"/>
                                                <m:mcJc m:val="center"/>
                                              </m:mcPr>
                                            </m:mc>
                                          </m:mcs>
                                          <m:ctrlPr>
                                            <a:rPr lang="en-US" sz="2000" i="1" smtClean="0">
                                              <a:latin typeface="Cambria Math"/>
                                              <a:cs typeface="Times New Roman" pitchFamily="18" charset="0"/>
                                            </a:rPr>
                                          </m:ctrlPr>
                                        </m:mPr>
                                        <m:mr>
                                          <m:e>
                                            <m:r>
                                              <m:rPr>
                                                <m:brk m:alnAt="7"/>
                                              </m:rPr>
                                              <a:rPr lang="en-US" sz="2000" b="0" i="1" smtClean="0">
                                                <a:latin typeface="Cambria Math"/>
                                                <a:cs typeface="Times New Roman" pitchFamily="18" charset="0"/>
                                              </a:rPr>
                                              <m:t>⋮</m:t>
                                            </m:r>
                                          </m:e>
                                        </m:mr>
                                        <m:mr>
                                          <m:e>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𝑥</m:t>
                                                </m:r>
                                              </m:e>
                                              <m:sub>
                                                <m:r>
                                                  <a:rPr lang="en-US" sz="2000" b="0" i="1" smtClean="0">
                                                    <a:latin typeface="Cambria Math"/>
                                                    <a:cs typeface="Times New Roman" pitchFamily="18" charset="0"/>
                                                  </a:rPr>
                                                  <m:t>𝑡</m:t>
                                                </m:r>
                                              </m:sub>
                                            </m:sSub>
                                          </m:e>
                                        </m:mr>
                                      </m:m>
                                    </m:e>
                                  </m:mr>
                                </m:m>
                              </m:e>
                            </m:mr>
                          </m:m>
                        </m:e>
                      </m:d>
                    </m:oMath>
                  </m:oMathPara>
                </a14:m>
                <a:endParaRPr lang="en-IN" sz="2000" dirty="0" smtClean="0">
                  <a:latin typeface="Times New Roman" pitchFamily="18" charset="0"/>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Corresponding to this transmission, let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𝑦</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𝑦</m:t>
                        </m:r>
                      </m:e>
                      <m:sub>
                        <m:r>
                          <a:rPr lang="en-US" sz="2000" b="0" i="1" smtClean="0">
                            <a:latin typeface="Cambria Math"/>
                            <a:cs typeface="Times New Roman" pitchFamily="18" charset="0"/>
                          </a:rPr>
                          <m:t>2</m:t>
                        </m:r>
                      </m:sub>
                    </m:sSub>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𝑦</m:t>
                        </m:r>
                      </m:e>
                      <m:sub>
                        <m:r>
                          <a:rPr lang="en-US" sz="2000" b="0" i="1" smtClean="0">
                            <a:latin typeface="Cambria Math"/>
                            <a:cs typeface="Times New Roman" pitchFamily="18" charset="0"/>
                          </a:rPr>
                          <m:t>𝑡</m:t>
                        </m:r>
                      </m:sub>
                    </m:sSub>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denote </a:t>
                </a:r>
                <a:r>
                  <a:rPr lang="en-US" sz="2000" dirty="0">
                    <a:latin typeface="Times New Roman" pitchFamily="18" charset="0"/>
                    <a:cs typeface="Times New Roman" pitchFamily="18" charset="0"/>
                  </a:rPr>
                  <a:t>the r received symbols across the r receive antennas in the MIMO systems, which can be stacked as the </a:t>
                </a:r>
                <a:r>
                  <a:rPr lang="en-US" sz="2000" i="1" dirty="0">
                    <a:latin typeface="Times New Roman" pitchFamily="18" charset="0"/>
                    <a:cs typeface="Times New Roman" pitchFamily="18" charset="0"/>
                  </a:rPr>
                  <a:t>r</a:t>
                </a:r>
                <a:r>
                  <a:rPr lang="en-US" sz="2000" dirty="0">
                    <a:latin typeface="Times New Roman" pitchFamily="18" charset="0"/>
                    <a:cs typeface="Times New Roman" pitchFamily="18" charset="0"/>
                  </a:rPr>
                  <a:t>-dimensional receive symbol vector</a:t>
                </a:r>
                <a:r>
                  <a:rPr lang="en-US" sz="2000" dirty="0" smtClean="0">
                    <a:latin typeface="Times New Roman" pitchFamily="18" charset="0"/>
                    <a:cs typeface="Times New Roman" pitchFamily="18" charset="0"/>
                  </a:rPr>
                  <a:t>,</a:t>
                </a:r>
              </a:p>
              <a:p>
                <a:pPr algn="just">
                  <a:buFont typeface="Wingdings" pitchFamily="2" charset="2"/>
                  <a:buChar char="Ø"/>
                </a:pPr>
                <a:endParaRPr lang="en-IN" sz="2000" dirty="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𝑦</m:t>
                      </m:r>
                      <m:r>
                        <a:rPr lang="en-US" sz="2000" b="0" i="1" smtClean="0">
                          <a:latin typeface="Cambria Math"/>
                          <a:ea typeface="Cambria Math"/>
                          <a:cs typeface="Times New Roman" pitchFamily="18" charset="0"/>
                        </a:rPr>
                        <m:t>=</m:t>
                      </m:r>
                      <m:d>
                        <m:dPr>
                          <m:begChr m:val="["/>
                          <m:endChr m:val="]"/>
                          <m:ctrlPr>
                            <a:rPr lang="en-US" sz="2000" b="0" i="1" smtClean="0">
                              <a:latin typeface="Cambria Math"/>
                              <a:ea typeface="Cambria Math"/>
                              <a:cs typeface="Times New Roman" pitchFamily="18" charset="0"/>
                            </a:rPr>
                          </m:ctrlPr>
                        </m:dPr>
                        <m:e>
                          <m:m>
                            <m:mPr>
                              <m:mcs>
                                <m:mc>
                                  <m:mcPr>
                                    <m:count m:val="1"/>
                                    <m:mcJc m:val="center"/>
                                  </m:mcPr>
                                </m:mc>
                              </m:mcs>
                              <m:ctrlPr>
                                <a:rPr lang="en-US" sz="2000" b="0" i="1" smtClean="0">
                                  <a:latin typeface="Cambria Math"/>
                                  <a:ea typeface="Cambria Math"/>
                                  <a:cs typeface="Times New Roman" pitchFamily="18" charset="0"/>
                                </a:rPr>
                              </m:ctrlPr>
                            </m:mPr>
                            <m:m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𝑦</m:t>
                                    </m:r>
                                  </m:e>
                                  <m:sub>
                                    <m:r>
                                      <a:rPr lang="en-US" sz="2000" b="0" i="1" smtClean="0">
                                        <a:latin typeface="Cambria Math"/>
                                        <a:ea typeface="Cambria Math"/>
                                        <a:cs typeface="Times New Roman" pitchFamily="18" charset="0"/>
                                      </a:rPr>
                                      <m:t>1</m:t>
                                    </m:r>
                                  </m:sub>
                                </m:sSub>
                              </m:e>
                            </m:mr>
                            <m:m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𝑦</m:t>
                                    </m:r>
                                  </m:e>
                                  <m:sub>
                                    <m:r>
                                      <a:rPr lang="en-US" sz="2000" b="0" i="1" smtClean="0">
                                        <a:latin typeface="Cambria Math"/>
                                        <a:ea typeface="Cambria Math"/>
                                        <a:cs typeface="Times New Roman" pitchFamily="18" charset="0"/>
                                      </a:rPr>
                                      <m:t>2</m:t>
                                    </m:r>
                                  </m:sub>
                                </m:sSub>
                              </m:e>
                            </m:mr>
                            <m:mr>
                              <m:e>
                                <m:m>
                                  <m:mPr>
                                    <m:mcs>
                                      <m:mc>
                                        <m:mcPr>
                                          <m:count m:val="1"/>
                                          <m:mcJc m:val="center"/>
                                        </m:mcPr>
                                      </m:mc>
                                    </m:mcs>
                                    <m:ctrlPr>
                                      <a:rPr lang="en-US" sz="2000" b="0" i="1" smtClean="0">
                                        <a:latin typeface="Cambria Math"/>
                                        <a:ea typeface="Cambria Math"/>
                                        <a:cs typeface="Times New Roman" pitchFamily="18" charset="0"/>
                                      </a:rPr>
                                    </m:ctrlPr>
                                  </m:mPr>
                                  <m:mr>
                                    <m:e>
                                      <m:r>
                                        <m:rPr>
                                          <m:brk m:alnAt="7"/>
                                        </m:rPr>
                                        <a:rPr lang="en-US" sz="2000" b="0" i="1" smtClean="0">
                                          <a:latin typeface="Cambria Math"/>
                                          <a:ea typeface="Cambria Math"/>
                                          <a:cs typeface="Times New Roman" pitchFamily="18" charset="0"/>
                                        </a:rPr>
                                        <m:t>⋮</m:t>
                                      </m:r>
                                    </m:e>
                                  </m:mr>
                                  <m:m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𝑦</m:t>
                                          </m:r>
                                        </m:e>
                                        <m:sub>
                                          <m:r>
                                            <a:rPr lang="en-US" sz="2000" b="0" i="1" smtClean="0">
                                              <a:latin typeface="Cambria Math"/>
                                              <a:ea typeface="Cambria Math"/>
                                              <a:cs typeface="Times New Roman" pitchFamily="18" charset="0"/>
                                            </a:rPr>
                                            <m:t>𝑟</m:t>
                                          </m:r>
                                        </m:sub>
                                      </m:sSub>
                                    </m:e>
                                  </m:mr>
                                </m:m>
                              </m:e>
                            </m:mr>
                          </m:m>
                        </m:e>
                      </m:d>
                    </m:oMath>
                  </m:oMathPara>
                </a14:m>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8" y="863724"/>
                <a:ext cx="11808626" cy="5299570"/>
              </a:xfrm>
              <a:blipFill rotWithShape="1">
                <a:blip r:embed="rId3"/>
                <a:stretch>
                  <a:fillRect l="-568" t="-1151" r="-516"/>
                </a:stretch>
              </a:blipFill>
            </p:spPr>
            <p:txBody>
              <a:bodyPr/>
              <a:lstStyle/>
              <a:p>
                <a:r>
                  <a:rPr lang="en-IN">
                    <a:noFill/>
                  </a:rPr>
                  <a:t> </a:t>
                </a:r>
              </a:p>
            </p:txBody>
          </p:sp>
        </mc:Fallback>
      </mc:AlternateContent>
    </p:spTree>
    <p:extLst>
      <p:ext uri="{BB962C8B-B14F-4D97-AF65-F5344CB8AC3E}">
        <p14:creationId xmlns:p14="http://schemas.microsoft.com/office/powerpoint/2010/main" val="4810370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38/58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7" y="899350"/>
                <a:ext cx="11614727" cy="5263944"/>
              </a:xfrm>
            </p:spPr>
            <p:txBody>
              <a:bodyPr>
                <a:normAutofit/>
              </a:bodyPr>
              <a:lstStyle/>
              <a:p>
                <a:pPr algn="just">
                  <a:buFont typeface="Wingdings" pitchFamily="2" charset="2"/>
                  <a:buChar char="Ø"/>
                </a:pPr>
                <a:r>
                  <a:rPr lang="en-US" sz="2000" dirty="0" smtClean="0">
                    <a:latin typeface="Times New Roman" pitchFamily="18" charset="0"/>
                    <a:cs typeface="Times New Roman" pitchFamily="18" charset="0"/>
                  </a:rPr>
                  <a:t>Thus, the symbol </a:t>
                </a:r>
                <a14:m>
                  <m:oMath xmlns:m="http://schemas.openxmlformats.org/officeDocument/2006/math">
                    <m:acc>
                      <m:accPr>
                        <m:chr m:val="̃"/>
                        <m:ctrlPr>
                          <a:rPr lang="en-US" sz="2000" i="1">
                            <a:latin typeface="Cambria Math"/>
                            <a:cs typeface="Times New Roman" pitchFamily="18" charset="0"/>
                          </a:rPr>
                        </m:ctrlPr>
                      </m:accPr>
                      <m:e>
                        <m:sSub>
                          <m:sSubPr>
                            <m:ctrlPr>
                              <a:rPr lang="en-US" sz="2000" i="1">
                                <a:latin typeface="Cambria Math"/>
                                <a:cs typeface="Times New Roman" pitchFamily="18" charset="0"/>
                              </a:rPr>
                            </m:ctrlPr>
                          </m:sSubPr>
                          <m:e>
                            <m:r>
                              <a:rPr lang="en-US" sz="2000" i="1">
                                <a:latin typeface="Cambria Math"/>
                                <a:cs typeface="Times New Roman" pitchFamily="18" charset="0"/>
                              </a:rPr>
                              <m:t>𝑥</m:t>
                            </m:r>
                          </m:e>
                          <m:sub>
                            <m:r>
                              <a:rPr lang="en-US" sz="2000" i="1">
                                <a:latin typeface="Cambria Math"/>
                                <a:cs typeface="Times New Roman" pitchFamily="18" charset="0"/>
                              </a:rPr>
                              <m:t>1</m:t>
                            </m:r>
                          </m:sub>
                        </m:sSub>
                      </m:e>
                    </m:acc>
                  </m:oMath>
                </a14:m>
                <a:r>
                  <a:rPr lang="en-US" sz="2000" dirty="0">
                    <a:latin typeface="Times New Roman" pitchFamily="18" charset="0"/>
                    <a:cs typeface="Times New Roman" pitchFamily="18" charset="0"/>
                  </a:rPr>
                  <a:t>is being transmitted along the abstract direction represented by the </a:t>
                </a:r>
                <a:r>
                  <a:rPr lang="en-US" sz="2000" dirty="0" smtClean="0">
                    <a:latin typeface="Times New Roman" pitchFamily="18" charset="0"/>
                    <a:cs typeface="Times New Roman" pitchFamily="18" charset="0"/>
                  </a:rPr>
                  <a:t>vector </a:t>
                </a:r>
                <a14:m>
                  <m:oMath xmlns:m="http://schemas.openxmlformats.org/officeDocument/2006/math">
                    <m:sSub>
                      <m:sSubPr>
                        <m:ctrlPr>
                          <a:rPr lang="en-US" sz="2000" i="1">
                            <a:latin typeface="Cambria Math"/>
                            <a:cs typeface="Times New Roman" pitchFamily="18" charset="0"/>
                          </a:rPr>
                        </m:ctrlPr>
                      </m:sSubPr>
                      <m:e>
                        <m:r>
                          <a:rPr lang="en-US" sz="2000" i="1">
                            <a:latin typeface="Cambria Math"/>
                            <a:cs typeface="Times New Roman" pitchFamily="18" charset="0"/>
                          </a:rPr>
                          <m:t>𝘃</m:t>
                        </m:r>
                      </m:e>
                      <m:sub>
                        <m:r>
                          <a:rPr lang="en-US" sz="2000" i="1">
                            <a:latin typeface="Cambria Math"/>
                            <a:cs typeface="Times New Roman" pitchFamily="18" charset="0"/>
                          </a:rPr>
                          <m:t>1</m:t>
                        </m:r>
                      </m:sub>
                    </m:sSub>
                  </m:oMath>
                </a14:m>
                <a:r>
                  <a:rPr lang="en-US" sz="2000" dirty="0" smtClean="0">
                    <a:latin typeface="Times New Roman" pitchFamily="18" charset="0"/>
                    <a:cs typeface="Times New Roman" pitchFamily="18" charset="0"/>
                  </a:rPr>
                  <a:t> in </a:t>
                </a:r>
                <a:r>
                  <a:rPr lang="en-US" sz="2000" i="1" dirty="0">
                    <a:latin typeface="Times New Roman" pitchFamily="18" charset="0"/>
                    <a:cs typeface="Times New Roman" pitchFamily="18" charset="0"/>
                  </a:rPr>
                  <a:t>t</a:t>
                </a:r>
                <a:r>
                  <a:rPr lang="en-US" sz="2000" dirty="0">
                    <a:latin typeface="Times New Roman" pitchFamily="18" charset="0"/>
                    <a:cs typeface="Times New Roman" pitchFamily="18" charset="0"/>
                  </a:rPr>
                  <a:t> dimensional space as shown in Figure 7</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Substituting this in the MIMO </a:t>
                </a:r>
                <a:r>
                  <a:rPr lang="en-US" sz="2000" dirty="0" smtClean="0">
                    <a:latin typeface="Times New Roman" pitchFamily="18" charset="0"/>
                    <a:cs typeface="Times New Roman" pitchFamily="18" charset="0"/>
                  </a:rPr>
                  <a:t>system model</a:t>
                </a:r>
                <a:r>
                  <a:rPr lang="en-US" sz="2000" dirty="0">
                    <a:latin typeface="Times New Roman" pitchFamily="18" charset="0"/>
                    <a:cs typeface="Times New Roman" pitchFamily="18" charset="0"/>
                  </a:rPr>
                  <a:t>, we </a:t>
                </a:r>
                <a:r>
                  <a:rPr lang="en-US" sz="2000" dirty="0" smtClean="0">
                    <a:latin typeface="Times New Roman" pitchFamily="18" charset="0"/>
                    <a:cs typeface="Times New Roman" pitchFamily="18" charset="0"/>
                  </a:rPr>
                  <a:t>have</a:t>
                </a:r>
              </a:p>
              <a:p>
                <a:pPr marL="0" indent="0" algn="just">
                  <a:buNone/>
                </a:pPr>
                <a14:m>
                  <m:oMathPara xmlns:m="http://schemas.openxmlformats.org/officeDocument/2006/math">
                    <m:oMathParaPr>
                      <m:jc m:val="centerGroup"/>
                    </m:oMathParaPr>
                    <m:oMath xmlns:m="http://schemas.openxmlformats.org/officeDocument/2006/math">
                      <m:r>
                        <a:rPr lang="en-IN" sz="2000" i="1" smtClean="0">
                          <a:latin typeface="Cambria Math"/>
                          <a:cs typeface="Times New Roman" pitchFamily="18" charset="0"/>
                        </a:rPr>
                        <m:t>𝒚</m:t>
                      </m:r>
                      <m:r>
                        <a:rPr lang="en-IN" sz="2000" i="1">
                          <a:latin typeface="Cambria Math"/>
                          <a:ea typeface="Cambria Math"/>
                          <a:cs typeface="Times New Roman" pitchFamily="18" charset="0"/>
                        </a:rPr>
                        <m:t>=</m:t>
                      </m:r>
                      <m:d>
                        <m:dPr>
                          <m:begChr m:val="["/>
                          <m:endChr m:val="]"/>
                          <m:ctrlPr>
                            <a:rPr lang="en-IN" sz="2000" i="1">
                              <a:latin typeface="Cambria Math"/>
                              <a:ea typeface="Cambria Math"/>
                              <a:cs typeface="Times New Roman" pitchFamily="18" charset="0"/>
                            </a:rPr>
                          </m:ctrlPr>
                        </m:dPr>
                        <m:e>
                          <m:m>
                            <m:mPr>
                              <m:mcs>
                                <m:mc>
                                  <m:mcPr>
                                    <m:count m:val="3"/>
                                    <m:mcJc m:val="center"/>
                                  </m:mcPr>
                                </m:mc>
                              </m:mcs>
                              <m:ctrlPr>
                                <a:rPr lang="en-IN" sz="2000" i="1">
                                  <a:latin typeface="Cambria Math"/>
                                  <a:ea typeface="Cambria Math"/>
                                  <a:cs typeface="Times New Roman" pitchFamily="18" charset="0"/>
                                </a:rPr>
                              </m:ctrlPr>
                            </m:mPr>
                            <m:mr>
                              <m:e>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𝒖</m:t>
                                    </m:r>
                                  </m:e>
                                  <m:sub>
                                    <m:r>
                                      <a:rPr lang="en-US" sz="2000" i="1">
                                        <a:latin typeface="Cambria Math"/>
                                        <a:ea typeface="Cambria Math"/>
                                        <a:cs typeface="Times New Roman" pitchFamily="18" charset="0"/>
                                      </a:rPr>
                                      <m:t>1</m:t>
                                    </m:r>
                                  </m:sub>
                                </m:sSub>
                              </m:e>
                              <m:e>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𝒖</m:t>
                                    </m:r>
                                  </m:e>
                                  <m:sub>
                                    <m:r>
                                      <a:rPr lang="en-US" sz="2000" i="1">
                                        <a:latin typeface="Cambria Math"/>
                                        <a:ea typeface="Cambria Math"/>
                                        <a:cs typeface="Times New Roman" pitchFamily="18" charset="0"/>
                                      </a:rPr>
                                      <m:t>2</m:t>
                                    </m:r>
                                  </m:sub>
                                </m:sSub>
                              </m:e>
                              <m:e>
                                <m:m>
                                  <m:mPr>
                                    <m:mcs>
                                      <m:mc>
                                        <m:mcPr>
                                          <m:count m:val="2"/>
                                          <m:mcJc m:val="center"/>
                                        </m:mcPr>
                                      </m:mc>
                                    </m:mcs>
                                    <m:ctrlPr>
                                      <a:rPr lang="en-IN" sz="2000" i="1">
                                        <a:latin typeface="Cambria Math"/>
                                        <a:ea typeface="Cambria Math"/>
                                        <a:cs typeface="Times New Roman" pitchFamily="18" charset="0"/>
                                      </a:rPr>
                                    </m:ctrlPr>
                                  </m:mPr>
                                  <m:mr>
                                    <m:e>
                                      <m:r>
                                        <m:rPr>
                                          <m:brk m:alnAt="7"/>
                                        </m:rPr>
                                        <a:rPr lang="en-IN" sz="2000" i="1">
                                          <a:latin typeface="Cambria Math"/>
                                          <a:ea typeface="Cambria Math"/>
                                          <a:cs typeface="Times New Roman" pitchFamily="18" charset="0"/>
                                        </a:rPr>
                                        <m:t>…</m:t>
                                      </m:r>
                                    </m:e>
                                    <m:e>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𝒖</m:t>
                                          </m:r>
                                        </m:e>
                                        <m:sub>
                                          <m:r>
                                            <a:rPr lang="en-US" sz="2000" i="1">
                                              <a:latin typeface="Cambria Math"/>
                                              <a:ea typeface="Cambria Math"/>
                                              <a:cs typeface="Times New Roman" pitchFamily="18" charset="0"/>
                                            </a:rPr>
                                            <m:t>𝑡</m:t>
                                          </m:r>
                                        </m:sub>
                                      </m:sSub>
                                    </m:e>
                                  </m:mr>
                                </m:m>
                              </m:e>
                            </m:mr>
                          </m:m>
                        </m:e>
                      </m:d>
                      <m:d>
                        <m:dPr>
                          <m:begChr m:val="["/>
                          <m:endChr m:val="]"/>
                          <m:ctrlPr>
                            <a:rPr lang="en-IN" sz="2000" i="1">
                              <a:latin typeface="Cambria Math"/>
                              <a:ea typeface="Cambria Math"/>
                              <a:cs typeface="Times New Roman" pitchFamily="18" charset="0"/>
                            </a:rPr>
                          </m:ctrlPr>
                        </m:dPr>
                        <m:e>
                          <m:m>
                            <m:mPr>
                              <m:mcs>
                                <m:mc>
                                  <m:mcPr>
                                    <m:count m:val="3"/>
                                    <m:mcJc m:val="center"/>
                                  </m:mcPr>
                                </m:mc>
                              </m:mcs>
                              <m:ctrlPr>
                                <a:rPr lang="en-IN" sz="2000" i="1">
                                  <a:latin typeface="Cambria Math"/>
                                  <a:ea typeface="Cambria Math"/>
                                  <a:cs typeface="Times New Roman" pitchFamily="18" charset="0"/>
                                </a:rPr>
                              </m:ctrlPr>
                            </m:mPr>
                            <m:mr>
                              <m:e>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𝛔</m:t>
                                    </m:r>
                                  </m:e>
                                  <m:sub>
                                    <m:r>
                                      <a:rPr lang="en-US" sz="2000" i="1">
                                        <a:latin typeface="Cambria Math"/>
                                        <a:ea typeface="Cambria Math"/>
                                        <a:cs typeface="Times New Roman" pitchFamily="18" charset="0"/>
                                      </a:rPr>
                                      <m:t>1</m:t>
                                    </m:r>
                                  </m:sub>
                                </m:sSub>
                              </m:e>
                              <m:e>
                                <m:r>
                                  <a:rPr lang="en-US" sz="2000" i="1">
                                    <a:latin typeface="Cambria Math"/>
                                    <a:ea typeface="Cambria Math"/>
                                    <a:cs typeface="Times New Roman" pitchFamily="18" charset="0"/>
                                  </a:rPr>
                                  <m:t>0</m:t>
                                </m:r>
                              </m:e>
                              <m:e>
                                <m:m>
                                  <m:mPr>
                                    <m:mcs>
                                      <m:mc>
                                        <m:mcPr>
                                          <m:count m:val="2"/>
                                          <m:mcJc m:val="center"/>
                                        </m:mcPr>
                                      </m:mc>
                                    </m:mcs>
                                    <m:ctrlPr>
                                      <a:rPr lang="en-IN" sz="2000" i="1">
                                        <a:latin typeface="Cambria Math"/>
                                        <a:ea typeface="Cambria Math"/>
                                        <a:cs typeface="Times New Roman" pitchFamily="18" charset="0"/>
                                      </a:rPr>
                                    </m:ctrlPr>
                                  </m:mPr>
                                  <m:mr>
                                    <m:e>
                                      <m:r>
                                        <m:rPr>
                                          <m:brk m:alnAt="7"/>
                                        </m:rPr>
                                        <a:rPr lang="en-IN" sz="2000" i="1">
                                          <a:latin typeface="Cambria Math"/>
                                          <a:ea typeface="Cambria Math"/>
                                          <a:cs typeface="Times New Roman" pitchFamily="18" charset="0"/>
                                        </a:rPr>
                                        <m:t>…</m:t>
                                      </m:r>
                                    </m:e>
                                    <m:e>
                                      <m:r>
                                        <a:rPr lang="en-US" sz="2000" i="1">
                                          <a:latin typeface="Cambria Math"/>
                                          <a:ea typeface="Cambria Math"/>
                                          <a:cs typeface="Times New Roman" pitchFamily="18" charset="0"/>
                                        </a:rPr>
                                        <m:t>0</m:t>
                                      </m:r>
                                    </m:e>
                                  </m:mr>
                                </m:m>
                              </m:e>
                            </m:mr>
                            <m:mr>
                              <m:e>
                                <m:r>
                                  <a:rPr lang="en-US" sz="2000" i="1">
                                    <a:latin typeface="Cambria Math"/>
                                    <a:ea typeface="Cambria Math"/>
                                    <a:cs typeface="Times New Roman" pitchFamily="18" charset="0"/>
                                  </a:rPr>
                                  <m:t>0</m:t>
                                </m:r>
                              </m:e>
                              <m:e>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𝛔</m:t>
                                    </m:r>
                                  </m:e>
                                  <m:sub>
                                    <m:r>
                                      <a:rPr lang="en-US" sz="2000" i="1">
                                        <a:latin typeface="Cambria Math"/>
                                        <a:ea typeface="Cambria Math"/>
                                        <a:cs typeface="Times New Roman" pitchFamily="18" charset="0"/>
                                      </a:rPr>
                                      <m:t>2</m:t>
                                    </m:r>
                                  </m:sub>
                                </m:sSub>
                              </m:e>
                              <m:e>
                                <m:m>
                                  <m:mPr>
                                    <m:mcs>
                                      <m:mc>
                                        <m:mcPr>
                                          <m:count m:val="2"/>
                                          <m:mcJc m:val="center"/>
                                        </m:mcPr>
                                      </m:mc>
                                    </m:mcs>
                                    <m:ctrlPr>
                                      <a:rPr lang="en-IN" sz="2000" i="1">
                                        <a:latin typeface="Cambria Math"/>
                                        <a:ea typeface="Cambria Math"/>
                                        <a:cs typeface="Times New Roman" pitchFamily="18" charset="0"/>
                                      </a:rPr>
                                    </m:ctrlPr>
                                  </m:mPr>
                                  <m:mr>
                                    <m:e>
                                      <m:r>
                                        <m:rPr>
                                          <m:brk m:alnAt="7"/>
                                        </m:rPr>
                                        <a:rPr lang="en-IN" sz="2000" i="1">
                                          <a:latin typeface="Cambria Math"/>
                                          <a:ea typeface="Cambria Math"/>
                                          <a:cs typeface="Times New Roman" pitchFamily="18" charset="0"/>
                                        </a:rPr>
                                        <m:t>…</m:t>
                                      </m:r>
                                    </m:e>
                                    <m:e>
                                      <m:r>
                                        <a:rPr lang="en-US" sz="2000" i="1">
                                          <a:latin typeface="Cambria Math"/>
                                          <a:ea typeface="Cambria Math"/>
                                          <a:cs typeface="Times New Roman" pitchFamily="18" charset="0"/>
                                        </a:rPr>
                                        <m:t>0</m:t>
                                      </m:r>
                                    </m:e>
                                  </m:mr>
                                </m:m>
                              </m:e>
                            </m:mr>
                            <m:mr>
                              <m:e>
                                <m:m>
                                  <m:mPr>
                                    <m:mcs>
                                      <m:mc>
                                        <m:mcPr>
                                          <m:count m:val="1"/>
                                          <m:mcJc m:val="center"/>
                                        </m:mcPr>
                                      </m:mc>
                                    </m:mcs>
                                    <m:ctrlPr>
                                      <a:rPr lang="en-IN" sz="2000" i="1">
                                        <a:latin typeface="Cambria Math"/>
                                        <a:ea typeface="Cambria Math"/>
                                        <a:cs typeface="Times New Roman" pitchFamily="18" charset="0"/>
                                      </a:rPr>
                                    </m:ctrlPr>
                                  </m:mPr>
                                  <m:mr>
                                    <m:e>
                                      <m:r>
                                        <m:rPr>
                                          <m:brk m:alnAt="7"/>
                                        </m:rPr>
                                        <a:rPr lang="en-IN" sz="2000" i="1">
                                          <a:latin typeface="Cambria Math"/>
                                          <a:ea typeface="Cambria Math"/>
                                          <a:cs typeface="Times New Roman" pitchFamily="18" charset="0"/>
                                        </a:rPr>
                                        <m:t>⋮</m:t>
                                      </m:r>
                                    </m:e>
                                  </m:mr>
                                  <m:mr>
                                    <m:e>
                                      <m:r>
                                        <a:rPr lang="en-US" sz="2000" i="1">
                                          <a:latin typeface="Cambria Math"/>
                                          <a:ea typeface="Cambria Math"/>
                                          <a:cs typeface="Times New Roman" pitchFamily="18" charset="0"/>
                                        </a:rPr>
                                        <m:t>0</m:t>
                                      </m:r>
                                    </m:e>
                                  </m:mr>
                                </m:m>
                              </m:e>
                              <m:e>
                                <m:m>
                                  <m:mPr>
                                    <m:mcs>
                                      <m:mc>
                                        <m:mcPr>
                                          <m:count m:val="1"/>
                                          <m:mcJc m:val="center"/>
                                        </m:mcPr>
                                      </m:mc>
                                    </m:mcs>
                                    <m:ctrlPr>
                                      <a:rPr lang="en-IN" sz="2000" i="1">
                                        <a:latin typeface="Cambria Math"/>
                                        <a:ea typeface="Cambria Math"/>
                                        <a:cs typeface="Times New Roman" pitchFamily="18" charset="0"/>
                                      </a:rPr>
                                    </m:ctrlPr>
                                  </m:mPr>
                                  <m:mr>
                                    <m:e>
                                      <m:r>
                                        <m:rPr>
                                          <m:brk m:alnAt="7"/>
                                        </m:rPr>
                                        <a:rPr lang="en-IN" sz="2000" i="1">
                                          <a:latin typeface="Cambria Math"/>
                                          <a:ea typeface="Cambria Math"/>
                                          <a:cs typeface="Times New Roman" pitchFamily="18" charset="0"/>
                                        </a:rPr>
                                        <m:t>⋮</m:t>
                                      </m:r>
                                    </m:e>
                                  </m:mr>
                                  <m:mr>
                                    <m:e>
                                      <m:r>
                                        <a:rPr lang="en-US" sz="2000" i="1">
                                          <a:latin typeface="Cambria Math"/>
                                          <a:ea typeface="Cambria Math"/>
                                          <a:cs typeface="Times New Roman" pitchFamily="18" charset="0"/>
                                        </a:rPr>
                                        <m:t>0</m:t>
                                      </m:r>
                                    </m:e>
                                  </m:mr>
                                </m:m>
                              </m:e>
                              <m:e>
                                <m:m>
                                  <m:mPr>
                                    <m:mcs>
                                      <m:mc>
                                        <m:mcPr>
                                          <m:count m:val="2"/>
                                          <m:mcJc m:val="center"/>
                                        </m:mcPr>
                                      </m:mc>
                                    </m:mcs>
                                    <m:ctrlPr>
                                      <a:rPr lang="en-IN" sz="2000" i="1">
                                        <a:latin typeface="Cambria Math"/>
                                        <a:ea typeface="Cambria Math"/>
                                        <a:cs typeface="Times New Roman" pitchFamily="18" charset="0"/>
                                      </a:rPr>
                                    </m:ctrlPr>
                                  </m:mPr>
                                  <m:mr>
                                    <m:e>
                                      <m:m>
                                        <m:mPr>
                                          <m:mcs>
                                            <m:mc>
                                              <m:mcPr>
                                                <m:count m:val="1"/>
                                                <m:mcJc m:val="center"/>
                                              </m:mcPr>
                                            </m:mc>
                                          </m:mcs>
                                          <m:ctrlPr>
                                            <a:rPr lang="en-IN" sz="2000" i="1">
                                              <a:latin typeface="Cambria Math"/>
                                              <a:ea typeface="Cambria Math"/>
                                              <a:cs typeface="Times New Roman" pitchFamily="18" charset="0"/>
                                            </a:rPr>
                                          </m:ctrlPr>
                                        </m:mPr>
                                        <m:mr>
                                          <m:e>
                                            <m:r>
                                              <m:rPr>
                                                <m:brk m:alnAt="7"/>
                                              </m:rPr>
                                              <a:rPr lang="en-IN" sz="2000" i="1">
                                                <a:latin typeface="Cambria Math"/>
                                                <a:ea typeface="Cambria Math"/>
                                                <a:cs typeface="Times New Roman" pitchFamily="18" charset="0"/>
                                              </a:rPr>
                                              <m:t>⋱</m:t>
                                            </m:r>
                                          </m:e>
                                        </m:mr>
                                        <m:mr>
                                          <m:e>
                                            <m:r>
                                              <a:rPr lang="en-IN" sz="2000" i="1">
                                                <a:latin typeface="Cambria Math"/>
                                                <a:ea typeface="Cambria Math"/>
                                                <a:cs typeface="Times New Roman" pitchFamily="18" charset="0"/>
                                              </a:rPr>
                                              <m:t>…</m:t>
                                            </m:r>
                                          </m:e>
                                        </m:mr>
                                      </m:m>
                                    </m:e>
                                    <m:e>
                                      <m:m>
                                        <m:mPr>
                                          <m:mcs>
                                            <m:mc>
                                              <m:mcPr>
                                                <m:count m:val="1"/>
                                                <m:mcJc m:val="center"/>
                                              </m:mcPr>
                                            </m:mc>
                                          </m:mcs>
                                          <m:ctrlPr>
                                            <a:rPr lang="en-IN" sz="2000" i="1">
                                              <a:latin typeface="Cambria Math"/>
                                              <a:ea typeface="Cambria Math"/>
                                              <a:cs typeface="Times New Roman" pitchFamily="18" charset="0"/>
                                            </a:rPr>
                                          </m:ctrlPr>
                                        </m:mPr>
                                        <m:mr>
                                          <m:e>
                                            <m:r>
                                              <m:rPr>
                                                <m:brk m:alnAt="7"/>
                                              </m:rPr>
                                              <a:rPr lang="en-IN" sz="2000" i="1">
                                                <a:latin typeface="Cambria Math"/>
                                                <a:ea typeface="Cambria Math"/>
                                                <a:cs typeface="Times New Roman" pitchFamily="18" charset="0"/>
                                              </a:rPr>
                                              <m:t>⋮</m:t>
                                            </m:r>
                                          </m:e>
                                        </m:mr>
                                        <m:mr>
                                          <m:e>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𝛔</m:t>
                                                </m:r>
                                              </m:e>
                                              <m:sub>
                                                <m:r>
                                                  <a:rPr lang="en-US" sz="2000" i="1">
                                                    <a:latin typeface="Cambria Math"/>
                                                    <a:ea typeface="Cambria Math"/>
                                                    <a:cs typeface="Times New Roman" pitchFamily="18" charset="0"/>
                                                  </a:rPr>
                                                  <m:t>𝑡</m:t>
                                                </m:r>
                                              </m:sub>
                                            </m:sSub>
                                          </m:e>
                                        </m:mr>
                                      </m:m>
                                    </m:e>
                                  </m:mr>
                                </m:m>
                              </m:e>
                            </m:mr>
                          </m:m>
                        </m:e>
                      </m:d>
                      <m:d>
                        <m:dPr>
                          <m:begChr m:val="["/>
                          <m:endChr m:val="]"/>
                          <m:ctrlPr>
                            <a:rPr lang="en-IN" sz="2000" i="1">
                              <a:latin typeface="Cambria Math"/>
                              <a:ea typeface="Cambria Math"/>
                              <a:cs typeface="Times New Roman" pitchFamily="18" charset="0"/>
                            </a:rPr>
                          </m:ctrlPr>
                        </m:dPr>
                        <m:e>
                          <m:m>
                            <m:mPr>
                              <m:mcs>
                                <m:mc>
                                  <m:mcPr>
                                    <m:count m:val="1"/>
                                    <m:mcJc m:val="center"/>
                                  </m:mcPr>
                                </m:mc>
                              </m:mcs>
                              <m:ctrlPr>
                                <a:rPr lang="en-IN" sz="2000" i="1">
                                  <a:latin typeface="Cambria Math"/>
                                  <a:ea typeface="Cambria Math"/>
                                  <a:cs typeface="Times New Roman" pitchFamily="18" charset="0"/>
                                </a:rPr>
                              </m:ctrlPr>
                            </m:mPr>
                            <m:mr>
                              <m:e>
                                <m:sSubSup>
                                  <m:sSubSupPr>
                                    <m:ctrlPr>
                                      <a:rPr lang="en-IN" sz="2000" i="1">
                                        <a:latin typeface="Cambria Math"/>
                                        <a:ea typeface="Cambria Math"/>
                                        <a:cs typeface="Times New Roman" pitchFamily="18" charset="0"/>
                                      </a:rPr>
                                    </m:ctrlPr>
                                  </m:sSubSupPr>
                                  <m:e>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𝘃</m:t>
                                        </m:r>
                                      </m:e>
                                      <m:sub>
                                        <m:r>
                                          <a:rPr lang="en-US" sz="2000" i="1">
                                            <a:latin typeface="Cambria Math"/>
                                            <a:ea typeface="Cambria Math"/>
                                            <a:cs typeface="Times New Roman" pitchFamily="18" charset="0"/>
                                          </a:rPr>
                                          <m:t>1</m:t>
                                        </m:r>
                                      </m:sub>
                                    </m:sSub>
                                  </m:e>
                                  <m:sub/>
                                  <m:sup>
                                    <m:r>
                                      <a:rPr lang="en-US" sz="2000" i="1">
                                        <a:latin typeface="Cambria Math"/>
                                        <a:ea typeface="Cambria Math"/>
                                        <a:cs typeface="Times New Roman" pitchFamily="18" charset="0"/>
                                      </a:rPr>
                                      <m:t>𝐻</m:t>
                                    </m:r>
                                  </m:sup>
                                </m:sSubSup>
                              </m:e>
                            </m:mr>
                            <m:mr>
                              <m:e>
                                <m:sSubSup>
                                  <m:sSubSupPr>
                                    <m:ctrlPr>
                                      <a:rPr lang="en-IN" sz="2000" i="1">
                                        <a:latin typeface="Cambria Math"/>
                                        <a:ea typeface="Cambria Math"/>
                                        <a:cs typeface="Times New Roman" pitchFamily="18" charset="0"/>
                                      </a:rPr>
                                    </m:ctrlPr>
                                  </m:sSubSupPr>
                                  <m:e>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𝘃</m:t>
                                        </m:r>
                                      </m:e>
                                      <m:sub>
                                        <m:r>
                                          <a:rPr lang="en-US" sz="2000" i="1">
                                            <a:latin typeface="Cambria Math"/>
                                            <a:ea typeface="Cambria Math"/>
                                            <a:cs typeface="Times New Roman" pitchFamily="18" charset="0"/>
                                          </a:rPr>
                                          <m:t>2</m:t>
                                        </m:r>
                                      </m:sub>
                                    </m:sSub>
                                  </m:e>
                                  <m:sub/>
                                  <m:sup>
                                    <m:r>
                                      <a:rPr lang="en-US" sz="2000" i="1">
                                        <a:latin typeface="Cambria Math"/>
                                        <a:ea typeface="Cambria Math"/>
                                        <a:cs typeface="Times New Roman" pitchFamily="18" charset="0"/>
                                      </a:rPr>
                                      <m:t>𝐻</m:t>
                                    </m:r>
                                  </m:sup>
                                </m:sSubSup>
                              </m:e>
                            </m:mr>
                            <m:mr>
                              <m:e>
                                <m:m>
                                  <m:mPr>
                                    <m:mcs>
                                      <m:mc>
                                        <m:mcPr>
                                          <m:count m:val="1"/>
                                          <m:mcJc m:val="center"/>
                                        </m:mcPr>
                                      </m:mc>
                                    </m:mcs>
                                    <m:ctrlPr>
                                      <a:rPr lang="en-IN" sz="2000" i="1">
                                        <a:latin typeface="Cambria Math"/>
                                        <a:ea typeface="Cambria Math"/>
                                        <a:cs typeface="Times New Roman" pitchFamily="18" charset="0"/>
                                      </a:rPr>
                                    </m:ctrlPr>
                                  </m:mPr>
                                  <m:mr>
                                    <m:e>
                                      <m:r>
                                        <m:rPr>
                                          <m:brk m:alnAt="7"/>
                                        </m:rPr>
                                        <a:rPr lang="en-IN" sz="2000" i="1">
                                          <a:latin typeface="Cambria Math"/>
                                          <a:ea typeface="Cambria Math"/>
                                          <a:cs typeface="Times New Roman" pitchFamily="18" charset="0"/>
                                        </a:rPr>
                                        <m:t>⋮</m:t>
                                      </m:r>
                                    </m:e>
                                  </m:mr>
                                  <m:mr>
                                    <m:e>
                                      <m:sSubSup>
                                        <m:sSubSupPr>
                                          <m:ctrlPr>
                                            <a:rPr lang="en-IN" sz="2000" i="1">
                                              <a:latin typeface="Cambria Math"/>
                                              <a:ea typeface="Cambria Math"/>
                                              <a:cs typeface="Times New Roman" pitchFamily="18" charset="0"/>
                                            </a:rPr>
                                          </m:ctrlPr>
                                        </m:sSubSupPr>
                                        <m:e>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𝘃</m:t>
                                              </m:r>
                                            </m:e>
                                            <m:sub>
                                              <m:r>
                                                <a:rPr lang="en-US" sz="2000" i="1">
                                                  <a:latin typeface="Cambria Math"/>
                                                  <a:ea typeface="Cambria Math"/>
                                                  <a:cs typeface="Times New Roman" pitchFamily="18" charset="0"/>
                                                </a:rPr>
                                                <m:t>𝑡</m:t>
                                              </m:r>
                                            </m:sub>
                                          </m:sSub>
                                        </m:e>
                                        <m:sub/>
                                        <m:sup>
                                          <m:r>
                                            <a:rPr lang="en-US" sz="2000" i="1">
                                              <a:latin typeface="Cambria Math"/>
                                              <a:ea typeface="Cambria Math"/>
                                              <a:cs typeface="Times New Roman" pitchFamily="18" charset="0"/>
                                            </a:rPr>
                                            <m:t>𝐻</m:t>
                                          </m:r>
                                        </m:sup>
                                      </m:sSubSup>
                                    </m:e>
                                  </m:mr>
                                </m:m>
                              </m:e>
                            </m:mr>
                          </m:m>
                        </m:e>
                      </m:d>
                      <m:acc>
                        <m:accPr>
                          <m:chr m:val="̃"/>
                          <m:ctrlPr>
                            <a:rPr lang="en-US" sz="2000" i="1">
                              <a:latin typeface="Cambria Math"/>
                              <a:cs typeface="Times New Roman" pitchFamily="18" charset="0"/>
                            </a:rPr>
                          </m:ctrlPr>
                        </m:accPr>
                        <m:e>
                          <m:sSub>
                            <m:sSubPr>
                              <m:ctrlPr>
                                <a:rPr lang="en-US" sz="2000" i="1">
                                  <a:latin typeface="Cambria Math"/>
                                  <a:cs typeface="Times New Roman" pitchFamily="18" charset="0"/>
                                </a:rPr>
                              </m:ctrlPr>
                            </m:sSubPr>
                            <m:e>
                              <m:r>
                                <a:rPr lang="en-US" sz="2000" i="1">
                                  <a:latin typeface="Cambria Math"/>
                                  <a:cs typeface="Times New Roman" pitchFamily="18" charset="0"/>
                                </a:rPr>
                                <m:t>𝑥</m:t>
                              </m:r>
                            </m:e>
                            <m:sub>
                              <m:r>
                                <a:rPr lang="en-US" sz="2000" i="1">
                                  <a:latin typeface="Cambria Math"/>
                                  <a:cs typeface="Times New Roman" pitchFamily="18" charset="0"/>
                                </a:rPr>
                                <m:t>1</m:t>
                              </m:r>
                            </m:sub>
                          </m:sSub>
                        </m:e>
                      </m:acc>
                      <m:sSub>
                        <m:sSubPr>
                          <m:ctrlPr>
                            <a:rPr lang="en-US" sz="2000" i="1">
                              <a:latin typeface="Cambria Math"/>
                              <a:cs typeface="Times New Roman" pitchFamily="18" charset="0"/>
                            </a:rPr>
                          </m:ctrlPr>
                        </m:sSubPr>
                        <m:e>
                          <m:r>
                            <a:rPr lang="en-US" sz="2000" i="1">
                              <a:latin typeface="Cambria Math"/>
                              <a:cs typeface="Times New Roman" pitchFamily="18" charset="0"/>
                            </a:rPr>
                            <m:t>𝘃</m:t>
                          </m:r>
                        </m:e>
                        <m:sub>
                          <m:r>
                            <a:rPr lang="en-US" sz="2000" i="1">
                              <a:latin typeface="Cambria Math"/>
                              <a:cs typeface="Times New Roman" pitchFamily="18" charset="0"/>
                            </a:rPr>
                            <m:t>1</m:t>
                          </m:r>
                        </m:sub>
                      </m:sSub>
                      <m:r>
                        <a:rPr lang="en-US" sz="2000" i="1">
                          <a:latin typeface="Cambria Math"/>
                          <a:ea typeface="Cambria Math"/>
                          <a:cs typeface="Times New Roman" pitchFamily="18" charset="0"/>
                        </a:rPr>
                        <m:t>+</m:t>
                      </m:r>
                      <m:r>
                        <a:rPr lang="en-US" sz="2000" b="1" i="1">
                          <a:latin typeface="Cambria Math"/>
                          <a:ea typeface="Cambria Math"/>
                          <a:cs typeface="Times New Roman" pitchFamily="18" charset="0"/>
                        </a:rPr>
                        <m:t>𝒏</m:t>
                      </m:r>
                    </m:oMath>
                  </m:oMathPara>
                </a14:m>
                <a:endParaRPr lang="en-IN" sz="2000" b="1"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IN" sz="2000" i="1">
                          <a:latin typeface="Cambria Math"/>
                          <a:ea typeface="Cambria Math"/>
                          <a:cs typeface="Times New Roman" pitchFamily="18" charset="0"/>
                        </a:rPr>
                        <m:t>=</m:t>
                      </m:r>
                      <m:d>
                        <m:dPr>
                          <m:begChr m:val="["/>
                          <m:endChr m:val="]"/>
                          <m:ctrlPr>
                            <a:rPr lang="en-IN" sz="2000" i="1">
                              <a:latin typeface="Cambria Math"/>
                              <a:ea typeface="Cambria Math"/>
                              <a:cs typeface="Times New Roman" pitchFamily="18" charset="0"/>
                            </a:rPr>
                          </m:ctrlPr>
                        </m:dPr>
                        <m:e>
                          <m:m>
                            <m:mPr>
                              <m:mcs>
                                <m:mc>
                                  <m:mcPr>
                                    <m:count m:val="3"/>
                                    <m:mcJc m:val="center"/>
                                  </m:mcPr>
                                </m:mc>
                              </m:mcs>
                              <m:ctrlPr>
                                <a:rPr lang="en-IN" sz="2000" i="1">
                                  <a:latin typeface="Cambria Math"/>
                                  <a:ea typeface="Cambria Math"/>
                                  <a:cs typeface="Times New Roman" pitchFamily="18" charset="0"/>
                                </a:rPr>
                              </m:ctrlPr>
                            </m:mPr>
                            <m:mr>
                              <m:e>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𝒖</m:t>
                                    </m:r>
                                  </m:e>
                                  <m:sub>
                                    <m:r>
                                      <a:rPr lang="en-US" sz="2000" i="1">
                                        <a:latin typeface="Cambria Math"/>
                                        <a:ea typeface="Cambria Math"/>
                                        <a:cs typeface="Times New Roman" pitchFamily="18" charset="0"/>
                                      </a:rPr>
                                      <m:t>1</m:t>
                                    </m:r>
                                  </m:sub>
                                </m:sSub>
                              </m:e>
                              <m:e>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𝒖</m:t>
                                    </m:r>
                                  </m:e>
                                  <m:sub>
                                    <m:r>
                                      <a:rPr lang="en-US" sz="2000" i="1">
                                        <a:latin typeface="Cambria Math"/>
                                        <a:ea typeface="Cambria Math"/>
                                        <a:cs typeface="Times New Roman" pitchFamily="18" charset="0"/>
                                      </a:rPr>
                                      <m:t>2</m:t>
                                    </m:r>
                                  </m:sub>
                                </m:sSub>
                              </m:e>
                              <m:e>
                                <m:m>
                                  <m:mPr>
                                    <m:mcs>
                                      <m:mc>
                                        <m:mcPr>
                                          <m:count m:val="2"/>
                                          <m:mcJc m:val="center"/>
                                        </m:mcPr>
                                      </m:mc>
                                    </m:mcs>
                                    <m:ctrlPr>
                                      <a:rPr lang="en-IN" sz="2000" i="1">
                                        <a:latin typeface="Cambria Math"/>
                                        <a:ea typeface="Cambria Math"/>
                                        <a:cs typeface="Times New Roman" pitchFamily="18" charset="0"/>
                                      </a:rPr>
                                    </m:ctrlPr>
                                  </m:mPr>
                                  <m:mr>
                                    <m:e>
                                      <m:r>
                                        <m:rPr>
                                          <m:brk m:alnAt="7"/>
                                        </m:rPr>
                                        <a:rPr lang="en-IN" sz="2000" i="1">
                                          <a:latin typeface="Cambria Math"/>
                                          <a:ea typeface="Cambria Math"/>
                                          <a:cs typeface="Times New Roman" pitchFamily="18" charset="0"/>
                                        </a:rPr>
                                        <m:t>…</m:t>
                                      </m:r>
                                    </m:e>
                                    <m:e>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𝒖</m:t>
                                          </m:r>
                                        </m:e>
                                        <m:sub>
                                          <m:r>
                                            <a:rPr lang="en-US" sz="2000" i="1">
                                              <a:latin typeface="Cambria Math"/>
                                              <a:ea typeface="Cambria Math"/>
                                              <a:cs typeface="Times New Roman" pitchFamily="18" charset="0"/>
                                            </a:rPr>
                                            <m:t>𝑡</m:t>
                                          </m:r>
                                        </m:sub>
                                      </m:sSub>
                                    </m:e>
                                  </m:mr>
                                </m:m>
                              </m:e>
                            </m:mr>
                          </m:m>
                        </m:e>
                      </m:d>
                      <m:d>
                        <m:dPr>
                          <m:begChr m:val="["/>
                          <m:endChr m:val="]"/>
                          <m:ctrlPr>
                            <a:rPr lang="en-IN" sz="2000" i="1">
                              <a:latin typeface="Cambria Math"/>
                              <a:ea typeface="Cambria Math"/>
                              <a:cs typeface="Times New Roman" pitchFamily="18" charset="0"/>
                            </a:rPr>
                          </m:ctrlPr>
                        </m:dPr>
                        <m:e>
                          <m:m>
                            <m:mPr>
                              <m:mcs>
                                <m:mc>
                                  <m:mcPr>
                                    <m:count m:val="3"/>
                                    <m:mcJc m:val="center"/>
                                  </m:mcPr>
                                </m:mc>
                              </m:mcs>
                              <m:ctrlPr>
                                <a:rPr lang="en-IN" sz="2000" i="1">
                                  <a:latin typeface="Cambria Math"/>
                                  <a:ea typeface="Cambria Math"/>
                                  <a:cs typeface="Times New Roman" pitchFamily="18" charset="0"/>
                                </a:rPr>
                              </m:ctrlPr>
                            </m:mPr>
                            <m:mr>
                              <m:e>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𝛔</m:t>
                                    </m:r>
                                  </m:e>
                                  <m:sub>
                                    <m:r>
                                      <a:rPr lang="en-US" sz="2000" i="1">
                                        <a:latin typeface="Cambria Math"/>
                                        <a:ea typeface="Cambria Math"/>
                                        <a:cs typeface="Times New Roman" pitchFamily="18" charset="0"/>
                                      </a:rPr>
                                      <m:t>1</m:t>
                                    </m:r>
                                  </m:sub>
                                </m:sSub>
                              </m:e>
                              <m:e>
                                <m:r>
                                  <a:rPr lang="en-US" sz="2000" i="1">
                                    <a:latin typeface="Cambria Math"/>
                                    <a:ea typeface="Cambria Math"/>
                                    <a:cs typeface="Times New Roman" pitchFamily="18" charset="0"/>
                                  </a:rPr>
                                  <m:t>0</m:t>
                                </m:r>
                              </m:e>
                              <m:e>
                                <m:m>
                                  <m:mPr>
                                    <m:mcs>
                                      <m:mc>
                                        <m:mcPr>
                                          <m:count m:val="2"/>
                                          <m:mcJc m:val="center"/>
                                        </m:mcPr>
                                      </m:mc>
                                    </m:mcs>
                                    <m:ctrlPr>
                                      <a:rPr lang="en-IN" sz="2000" i="1">
                                        <a:latin typeface="Cambria Math"/>
                                        <a:ea typeface="Cambria Math"/>
                                        <a:cs typeface="Times New Roman" pitchFamily="18" charset="0"/>
                                      </a:rPr>
                                    </m:ctrlPr>
                                  </m:mPr>
                                  <m:mr>
                                    <m:e>
                                      <m:r>
                                        <m:rPr>
                                          <m:brk m:alnAt="7"/>
                                        </m:rPr>
                                        <a:rPr lang="en-IN" sz="2000" i="1">
                                          <a:latin typeface="Cambria Math"/>
                                          <a:ea typeface="Cambria Math"/>
                                          <a:cs typeface="Times New Roman" pitchFamily="18" charset="0"/>
                                        </a:rPr>
                                        <m:t>…</m:t>
                                      </m:r>
                                    </m:e>
                                    <m:e>
                                      <m:r>
                                        <a:rPr lang="en-US" sz="2000" i="1">
                                          <a:latin typeface="Cambria Math"/>
                                          <a:ea typeface="Cambria Math"/>
                                          <a:cs typeface="Times New Roman" pitchFamily="18" charset="0"/>
                                        </a:rPr>
                                        <m:t>0</m:t>
                                      </m:r>
                                    </m:e>
                                  </m:mr>
                                </m:m>
                              </m:e>
                            </m:mr>
                            <m:mr>
                              <m:e>
                                <m:r>
                                  <a:rPr lang="en-US" sz="2000" i="1">
                                    <a:latin typeface="Cambria Math"/>
                                    <a:ea typeface="Cambria Math"/>
                                    <a:cs typeface="Times New Roman" pitchFamily="18" charset="0"/>
                                  </a:rPr>
                                  <m:t>0</m:t>
                                </m:r>
                              </m:e>
                              <m:e>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𝛔</m:t>
                                    </m:r>
                                  </m:e>
                                  <m:sub>
                                    <m:r>
                                      <a:rPr lang="en-US" sz="2000" i="1">
                                        <a:latin typeface="Cambria Math"/>
                                        <a:ea typeface="Cambria Math"/>
                                        <a:cs typeface="Times New Roman" pitchFamily="18" charset="0"/>
                                      </a:rPr>
                                      <m:t>2</m:t>
                                    </m:r>
                                  </m:sub>
                                </m:sSub>
                              </m:e>
                              <m:e>
                                <m:m>
                                  <m:mPr>
                                    <m:mcs>
                                      <m:mc>
                                        <m:mcPr>
                                          <m:count m:val="2"/>
                                          <m:mcJc m:val="center"/>
                                        </m:mcPr>
                                      </m:mc>
                                    </m:mcs>
                                    <m:ctrlPr>
                                      <a:rPr lang="en-IN" sz="2000" i="1">
                                        <a:latin typeface="Cambria Math"/>
                                        <a:ea typeface="Cambria Math"/>
                                        <a:cs typeface="Times New Roman" pitchFamily="18" charset="0"/>
                                      </a:rPr>
                                    </m:ctrlPr>
                                  </m:mPr>
                                  <m:mr>
                                    <m:e>
                                      <m:r>
                                        <m:rPr>
                                          <m:brk m:alnAt="7"/>
                                        </m:rPr>
                                        <a:rPr lang="en-IN" sz="2000" i="1">
                                          <a:latin typeface="Cambria Math"/>
                                          <a:ea typeface="Cambria Math"/>
                                          <a:cs typeface="Times New Roman" pitchFamily="18" charset="0"/>
                                        </a:rPr>
                                        <m:t>…</m:t>
                                      </m:r>
                                    </m:e>
                                    <m:e>
                                      <m:r>
                                        <a:rPr lang="en-US" sz="2000" i="1">
                                          <a:latin typeface="Cambria Math"/>
                                          <a:ea typeface="Cambria Math"/>
                                          <a:cs typeface="Times New Roman" pitchFamily="18" charset="0"/>
                                        </a:rPr>
                                        <m:t>0</m:t>
                                      </m:r>
                                    </m:e>
                                  </m:mr>
                                </m:m>
                              </m:e>
                            </m:mr>
                            <m:mr>
                              <m:e>
                                <m:m>
                                  <m:mPr>
                                    <m:mcs>
                                      <m:mc>
                                        <m:mcPr>
                                          <m:count m:val="1"/>
                                          <m:mcJc m:val="center"/>
                                        </m:mcPr>
                                      </m:mc>
                                    </m:mcs>
                                    <m:ctrlPr>
                                      <a:rPr lang="en-IN" sz="2000" i="1">
                                        <a:latin typeface="Cambria Math"/>
                                        <a:ea typeface="Cambria Math"/>
                                        <a:cs typeface="Times New Roman" pitchFamily="18" charset="0"/>
                                      </a:rPr>
                                    </m:ctrlPr>
                                  </m:mPr>
                                  <m:mr>
                                    <m:e>
                                      <m:r>
                                        <m:rPr>
                                          <m:brk m:alnAt="7"/>
                                        </m:rPr>
                                        <a:rPr lang="en-IN" sz="2000" i="1">
                                          <a:latin typeface="Cambria Math"/>
                                          <a:ea typeface="Cambria Math"/>
                                          <a:cs typeface="Times New Roman" pitchFamily="18" charset="0"/>
                                        </a:rPr>
                                        <m:t>⋮</m:t>
                                      </m:r>
                                    </m:e>
                                  </m:mr>
                                  <m:mr>
                                    <m:e>
                                      <m:r>
                                        <a:rPr lang="en-US" sz="2000" i="1">
                                          <a:latin typeface="Cambria Math"/>
                                          <a:ea typeface="Cambria Math"/>
                                          <a:cs typeface="Times New Roman" pitchFamily="18" charset="0"/>
                                        </a:rPr>
                                        <m:t>0</m:t>
                                      </m:r>
                                    </m:e>
                                  </m:mr>
                                </m:m>
                              </m:e>
                              <m:e>
                                <m:m>
                                  <m:mPr>
                                    <m:mcs>
                                      <m:mc>
                                        <m:mcPr>
                                          <m:count m:val="1"/>
                                          <m:mcJc m:val="center"/>
                                        </m:mcPr>
                                      </m:mc>
                                    </m:mcs>
                                    <m:ctrlPr>
                                      <a:rPr lang="en-IN" sz="2000" i="1">
                                        <a:latin typeface="Cambria Math"/>
                                        <a:ea typeface="Cambria Math"/>
                                        <a:cs typeface="Times New Roman" pitchFamily="18" charset="0"/>
                                      </a:rPr>
                                    </m:ctrlPr>
                                  </m:mPr>
                                  <m:mr>
                                    <m:e>
                                      <m:r>
                                        <m:rPr>
                                          <m:brk m:alnAt="7"/>
                                        </m:rPr>
                                        <a:rPr lang="en-IN" sz="2000" i="1">
                                          <a:latin typeface="Cambria Math"/>
                                          <a:ea typeface="Cambria Math"/>
                                          <a:cs typeface="Times New Roman" pitchFamily="18" charset="0"/>
                                        </a:rPr>
                                        <m:t>⋮</m:t>
                                      </m:r>
                                    </m:e>
                                  </m:mr>
                                  <m:mr>
                                    <m:e>
                                      <m:r>
                                        <a:rPr lang="en-US" sz="2000" i="1">
                                          <a:latin typeface="Cambria Math"/>
                                          <a:ea typeface="Cambria Math"/>
                                          <a:cs typeface="Times New Roman" pitchFamily="18" charset="0"/>
                                        </a:rPr>
                                        <m:t>0</m:t>
                                      </m:r>
                                    </m:e>
                                  </m:mr>
                                </m:m>
                              </m:e>
                              <m:e>
                                <m:m>
                                  <m:mPr>
                                    <m:mcs>
                                      <m:mc>
                                        <m:mcPr>
                                          <m:count m:val="2"/>
                                          <m:mcJc m:val="center"/>
                                        </m:mcPr>
                                      </m:mc>
                                    </m:mcs>
                                    <m:ctrlPr>
                                      <a:rPr lang="en-IN" sz="2000" i="1">
                                        <a:latin typeface="Cambria Math"/>
                                        <a:ea typeface="Cambria Math"/>
                                        <a:cs typeface="Times New Roman" pitchFamily="18" charset="0"/>
                                      </a:rPr>
                                    </m:ctrlPr>
                                  </m:mPr>
                                  <m:mr>
                                    <m:e>
                                      <m:m>
                                        <m:mPr>
                                          <m:mcs>
                                            <m:mc>
                                              <m:mcPr>
                                                <m:count m:val="1"/>
                                                <m:mcJc m:val="center"/>
                                              </m:mcPr>
                                            </m:mc>
                                          </m:mcs>
                                          <m:ctrlPr>
                                            <a:rPr lang="en-IN" sz="2000" i="1">
                                              <a:latin typeface="Cambria Math"/>
                                              <a:ea typeface="Cambria Math"/>
                                              <a:cs typeface="Times New Roman" pitchFamily="18" charset="0"/>
                                            </a:rPr>
                                          </m:ctrlPr>
                                        </m:mPr>
                                        <m:mr>
                                          <m:e>
                                            <m:r>
                                              <m:rPr>
                                                <m:brk m:alnAt="7"/>
                                              </m:rPr>
                                              <a:rPr lang="en-IN" sz="2000" i="1">
                                                <a:latin typeface="Cambria Math"/>
                                                <a:ea typeface="Cambria Math"/>
                                                <a:cs typeface="Times New Roman" pitchFamily="18" charset="0"/>
                                              </a:rPr>
                                              <m:t>⋱</m:t>
                                            </m:r>
                                          </m:e>
                                        </m:mr>
                                        <m:mr>
                                          <m:e>
                                            <m:r>
                                              <a:rPr lang="en-IN" sz="2000" i="1">
                                                <a:latin typeface="Cambria Math"/>
                                                <a:ea typeface="Cambria Math"/>
                                                <a:cs typeface="Times New Roman" pitchFamily="18" charset="0"/>
                                              </a:rPr>
                                              <m:t>…</m:t>
                                            </m:r>
                                          </m:e>
                                        </m:mr>
                                      </m:m>
                                    </m:e>
                                    <m:e>
                                      <m:m>
                                        <m:mPr>
                                          <m:mcs>
                                            <m:mc>
                                              <m:mcPr>
                                                <m:count m:val="1"/>
                                                <m:mcJc m:val="center"/>
                                              </m:mcPr>
                                            </m:mc>
                                          </m:mcs>
                                          <m:ctrlPr>
                                            <a:rPr lang="en-IN" sz="2000" i="1">
                                              <a:latin typeface="Cambria Math"/>
                                              <a:ea typeface="Cambria Math"/>
                                              <a:cs typeface="Times New Roman" pitchFamily="18" charset="0"/>
                                            </a:rPr>
                                          </m:ctrlPr>
                                        </m:mPr>
                                        <m:mr>
                                          <m:e>
                                            <m:r>
                                              <m:rPr>
                                                <m:brk m:alnAt="7"/>
                                              </m:rPr>
                                              <a:rPr lang="en-IN" sz="2000" i="1">
                                                <a:latin typeface="Cambria Math"/>
                                                <a:ea typeface="Cambria Math"/>
                                                <a:cs typeface="Times New Roman" pitchFamily="18" charset="0"/>
                                              </a:rPr>
                                              <m:t>⋮</m:t>
                                            </m:r>
                                          </m:e>
                                        </m:mr>
                                        <m:mr>
                                          <m:e>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𝛔</m:t>
                                                </m:r>
                                              </m:e>
                                              <m:sub>
                                                <m:r>
                                                  <a:rPr lang="en-US" sz="2000" i="1">
                                                    <a:latin typeface="Cambria Math"/>
                                                    <a:ea typeface="Cambria Math"/>
                                                    <a:cs typeface="Times New Roman" pitchFamily="18" charset="0"/>
                                                  </a:rPr>
                                                  <m:t>𝑡</m:t>
                                                </m:r>
                                              </m:sub>
                                            </m:sSub>
                                          </m:e>
                                        </m:mr>
                                      </m:m>
                                    </m:e>
                                  </m:mr>
                                </m:m>
                              </m:e>
                            </m:mr>
                          </m:m>
                        </m:e>
                      </m:d>
                      <m:d>
                        <m:dPr>
                          <m:begChr m:val="["/>
                          <m:endChr m:val="]"/>
                          <m:ctrlPr>
                            <a:rPr lang="en-IN" sz="2000" i="1">
                              <a:latin typeface="Cambria Math"/>
                              <a:ea typeface="Cambria Math"/>
                              <a:cs typeface="Times New Roman" pitchFamily="18" charset="0"/>
                            </a:rPr>
                          </m:ctrlPr>
                        </m:dPr>
                        <m:e>
                          <m:m>
                            <m:mPr>
                              <m:mcs>
                                <m:mc>
                                  <m:mcPr>
                                    <m:count m:val="1"/>
                                    <m:mcJc m:val="center"/>
                                  </m:mcPr>
                                </m:mc>
                              </m:mcs>
                              <m:ctrlPr>
                                <a:rPr lang="en-IN" sz="2000" i="1">
                                  <a:latin typeface="Cambria Math"/>
                                  <a:ea typeface="Cambria Math"/>
                                  <a:cs typeface="Times New Roman" pitchFamily="18" charset="0"/>
                                </a:rPr>
                              </m:ctrlPr>
                            </m:mPr>
                            <m:mr>
                              <m:e>
                                <m:sSubSup>
                                  <m:sSubSupPr>
                                    <m:ctrlPr>
                                      <a:rPr lang="en-IN" sz="2000" i="1">
                                        <a:latin typeface="Cambria Math"/>
                                        <a:ea typeface="Cambria Math"/>
                                        <a:cs typeface="Times New Roman" pitchFamily="18" charset="0"/>
                                      </a:rPr>
                                    </m:ctrlPr>
                                  </m:sSubSupPr>
                                  <m:e>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𝘃</m:t>
                                        </m:r>
                                      </m:e>
                                      <m:sub>
                                        <m:r>
                                          <a:rPr lang="en-US" sz="2000" i="1">
                                            <a:latin typeface="Cambria Math"/>
                                            <a:ea typeface="Cambria Math"/>
                                            <a:cs typeface="Times New Roman" pitchFamily="18" charset="0"/>
                                          </a:rPr>
                                          <m:t>1</m:t>
                                        </m:r>
                                      </m:sub>
                                    </m:sSub>
                                  </m:e>
                                  <m:sub/>
                                  <m:sup>
                                    <m:r>
                                      <a:rPr lang="en-US" sz="2000" i="1">
                                        <a:latin typeface="Cambria Math"/>
                                        <a:ea typeface="Cambria Math"/>
                                        <a:cs typeface="Times New Roman" pitchFamily="18" charset="0"/>
                                      </a:rPr>
                                      <m:t>𝐻</m:t>
                                    </m:r>
                                  </m:sup>
                                </m:sSubSup>
                                <m:sSub>
                                  <m:sSubPr>
                                    <m:ctrlPr>
                                      <a:rPr lang="en-US" sz="2000" i="1">
                                        <a:latin typeface="Cambria Math"/>
                                        <a:cs typeface="Times New Roman" pitchFamily="18" charset="0"/>
                                      </a:rPr>
                                    </m:ctrlPr>
                                  </m:sSubPr>
                                  <m:e>
                                    <m:r>
                                      <a:rPr lang="en-US" sz="2000" i="1">
                                        <a:latin typeface="Cambria Math"/>
                                        <a:cs typeface="Times New Roman" pitchFamily="18" charset="0"/>
                                      </a:rPr>
                                      <m:t>𝘃</m:t>
                                    </m:r>
                                  </m:e>
                                  <m:sub>
                                    <m:r>
                                      <a:rPr lang="en-US" sz="2000" i="1">
                                        <a:latin typeface="Cambria Math"/>
                                        <a:cs typeface="Times New Roman" pitchFamily="18" charset="0"/>
                                      </a:rPr>
                                      <m:t>1</m:t>
                                    </m:r>
                                  </m:sub>
                                </m:sSub>
                              </m:e>
                            </m:mr>
                            <m:mr>
                              <m:e>
                                <m:sSubSup>
                                  <m:sSubSupPr>
                                    <m:ctrlPr>
                                      <a:rPr lang="en-IN" sz="2000" i="1">
                                        <a:latin typeface="Cambria Math"/>
                                        <a:ea typeface="Cambria Math"/>
                                        <a:cs typeface="Times New Roman" pitchFamily="18" charset="0"/>
                                      </a:rPr>
                                    </m:ctrlPr>
                                  </m:sSubSupPr>
                                  <m:e>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𝘃</m:t>
                                        </m:r>
                                      </m:e>
                                      <m:sub>
                                        <m:r>
                                          <a:rPr lang="en-US" sz="2000" i="1">
                                            <a:latin typeface="Cambria Math"/>
                                            <a:ea typeface="Cambria Math"/>
                                            <a:cs typeface="Times New Roman" pitchFamily="18" charset="0"/>
                                          </a:rPr>
                                          <m:t>2</m:t>
                                        </m:r>
                                      </m:sub>
                                    </m:sSub>
                                  </m:e>
                                  <m:sub/>
                                  <m:sup>
                                    <m:r>
                                      <a:rPr lang="en-US" sz="2000" i="1">
                                        <a:latin typeface="Cambria Math"/>
                                        <a:ea typeface="Cambria Math"/>
                                        <a:cs typeface="Times New Roman" pitchFamily="18" charset="0"/>
                                      </a:rPr>
                                      <m:t>𝐻</m:t>
                                    </m:r>
                                  </m:sup>
                                </m:sSubSup>
                                <m:sSub>
                                  <m:sSubPr>
                                    <m:ctrlPr>
                                      <a:rPr lang="en-US" sz="2000" i="1">
                                        <a:latin typeface="Cambria Math"/>
                                        <a:cs typeface="Times New Roman" pitchFamily="18" charset="0"/>
                                      </a:rPr>
                                    </m:ctrlPr>
                                  </m:sSubPr>
                                  <m:e>
                                    <m:r>
                                      <a:rPr lang="en-US" sz="2000" i="1">
                                        <a:latin typeface="Cambria Math"/>
                                        <a:cs typeface="Times New Roman" pitchFamily="18" charset="0"/>
                                      </a:rPr>
                                      <m:t>𝘃</m:t>
                                    </m:r>
                                  </m:e>
                                  <m:sub>
                                    <m:r>
                                      <a:rPr lang="en-US" sz="2000" i="1">
                                        <a:latin typeface="Cambria Math"/>
                                        <a:cs typeface="Times New Roman" pitchFamily="18" charset="0"/>
                                      </a:rPr>
                                      <m:t>1</m:t>
                                    </m:r>
                                  </m:sub>
                                </m:sSub>
                              </m:e>
                            </m:mr>
                            <m:mr>
                              <m:e>
                                <m:m>
                                  <m:mPr>
                                    <m:mcs>
                                      <m:mc>
                                        <m:mcPr>
                                          <m:count m:val="1"/>
                                          <m:mcJc m:val="center"/>
                                        </m:mcPr>
                                      </m:mc>
                                    </m:mcs>
                                    <m:ctrlPr>
                                      <a:rPr lang="en-IN" sz="2000" i="1">
                                        <a:latin typeface="Cambria Math"/>
                                        <a:ea typeface="Cambria Math"/>
                                        <a:cs typeface="Times New Roman" pitchFamily="18" charset="0"/>
                                      </a:rPr>
                                    </m:ctrlPr>
                                  </m:mPr>
                                  <m:mr>
                                    <m:e>
                                      <m:r>
                                        <m:rPr>
                                          <m:brk m:alnAt="7"/>
                                        </m:rPr>
                                        <a:rPr lang="en-IN" sz="2000" i="1">
                                          <a:latin typeface="Cambria Math"/>
                                          <a:ea typeface="Cambria Math"/>
                                          <a:cs typeface="Times New Roman" pitchFamily="18" charset="0"/>
                                        </a:rPr>
                                        <m:t>⋮</m:t>
                                      </m:r>
                                    </m:e>
                                  </m:mr>
                                  <m:mr>
                                    <m:e>
                                      <m:sSubSup>
                                        <m:sSubSupPr>
                                          <m:ctrlPr>
                                            <a:rPr lang="en-IN" sz="2000" i="1">
                                              <a:latin typeface="Cambria Math"/>
                                              <a:ea typeface="Cambria Math"/>
                                              <a:cs typeface="Times New Roman" pitchFamily="18" charset="0"/>
                                            </a:rPr>
                                          </m:ctrlPr>
                                        </m:sSubSupPr>
                                        <m:e>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𝘃</m:t>
                                              </m:r>
                                            </m:e>
                                            <m:sub>
                                              <m:r>
                                                <a:rPr lang="en-US" sz="2000" i="1">
                                                  <a:latin typeface="Cambria Math"/>
                                                  <a:ea typeface="Cambria Math"/>
                                                  <a:cs typeface="Times New Roman" pitchFamily="18" charset="0"/>
                                                </a:rPr>
                                                <m:t>𝑡</m:t>
                                              </m:r>
                                            </m:sub>
                                          </m:sSub>
                                        </m:e>
                                        <m:sub/>
                                        <m:sup>
                                          <m:r>
                                            <a:rPr lang="en-US" sz="2000" i="1">
                                              <a:latin typeface="Cambria Math"/>
                                              <a:ea typeface="Cambria Math"/>
                                              <a:cs typeface="Times New Roman" pitchFamily="18" charset="0"/>
                                            </a:rPr>
                                            <m:t>𝐻</m:t>
                                          </m:r>
                                        </m:sup>
                                      </m:sSubSup>
                                      <m:sSub>
                                        <m:sSubPr>
                                          <m:ctrlPr>
                                            <a:rPr lang="en-US" sz="2000" i="1">
                                              <a:latin typeface="Cambria Math"/>
                                              <a:cs typeface="Times New Roman" pitchFamily="18" charset="0"/>
                                            </a:rPr>
                                          </m:ctrlPr>
                                        </m:sSubPr>
                                        <m:e>
                                          <m:r>
                                            <a:rPr lang="en-US" sz="2000" i="1">
                                              <a:latin typeface="Cambria Math"/>
                                              <a:cs typeface="Times New Roman" pitchFamily="18" charset="0"/>
                                            </a:rPr>
                                            <m:t>𝘃</m:t>
                                          </m:r>
                                        </m:e>
                                        <m:sub>
                                          <m:r>
                                            <a:rPr lang="en-US" sz="2000" i="1">
                                              <a:latin typeface="Cambria Math"/>
                                              <a:cs typeface="Times New Roman" pitchFamily="18" charset="0"/>
                                            </a:rPr>
                                            <m:t>1</m:t>
                                          </m:r>
                                        </m:sub>
                                      </m:sSub>
                                    </m:e>
                                  </m:mr>
                                </m:m>
                              </m:e>
                            </m:mr>
                          </m:m>
                        </m:e>
                      </m:d>
                      <m:acc>
                        <m:accPr>
                          <m:chr m:val="̃"/>
                          <m:ctrlPr>
                            <a:rPr lang="en-US" sz="2000" i="1">
                              <a:latin typeface="Cambria Math"/>
                              <a:cs typeface="Times New Roman" pitchFamily="18" charset="0"/>
                            </a:rPr>
                          </m:ctrlPr>
                        </m:accPr>
                        <m:e>
                          <m:sSub>
                            <m:sSubPr>
                              <m:ctrlPr>
                                <a:rPr lang="en-US" sz="2000" i="1">
                                  <a:latin typeface="Cambria Math"/>
                                  <a:cs typeface="Times New Roman" pitchFamily="18" charset="0"/>
                                </a:rPr>
                              </m:ctrlPr>
                            </m:sSubPr>
                            <m:e>
                              <m:r>
                                <a:rPr lang="en-US" sz="2000" i="1">
                                  <a:latin typeface="Cambria Math"/>
                                  <a:cs typeface="Times New Roman" pitchFamily="18" charset="0"/>
                                </a:rPr>
                                <m:t>𝑥</m:t>
                              </m:r>
                            </m:e>
                            <m:sub>
                              <m:r>
                                <a:rPr lang="en-US" sz="2000" i="1">
                                  <a:latin typeface="Cambria Math"/>
                                  <a:cs typeface="Times New Roman" pitchFamily="18" charset="0"/>
                                </a:rPr>
                                <m:t>1</m:t>
                              </m:r>
                            </m:sub>
                          </m:sSub>
                        </m:e>
                      </m:acc>
                      <m:r>
                        <a:rPr lang="en-US" sz="2000" i="1">
                          <a:latin typeface="Cambria Math"/>
                          <a:ea typeface="Cambria Math"/>
                          <a:cs typeface="Times New Roman" pitchFamily="18" charset="0"/>
                        </a:rPr>
                        <m:t>+</m:t>
                      </m:r>
                      <m:r>
                        <a:rPr lang="en-US" sz="2000" b="1" i="1">
                          <a:latin typeface="Cambria Math"/>
                          <a:ea typeface="Cambria Math"/>
                          <a:cs typeface="Times New Roman" pitchFamily="18" charset="0"/>
                        </a:rPr>
                        <m:t>𝒏</m:t>
                      </m:r>
                    </m:oMath>
                  </m:oMathPara>
                </a14:m>
                <a:endParaRPr lang="en-IN" sz="2000" b="1" dirty="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Therefore, the received signal </a:t>
                </a:r>
                <a:r>
                  <a:rPr lang="en-US" sz="2000" b="1" dirty="0">
                    <a:latin typeface="Times New Roman" pitchFamily="18" charset="0"/>
                    <a:cs typeface="Times New Roman" pitchFamily="18" charset="0"/>
                  </a:rPr>
                  <a:t>y</a:t>
                </a:r>
                <a:r>
                  <a:rPr lang="en-US" sz="2000" dirty="0">
                    <a:latin typeface="Times New Roman" pitchFamily="18" charset="0"/>
                    <a:cs typeface="Times New Roman" pitchFamily="18" charset="0"/>
                  </a:rPr>
                  <a:t> can be further simplified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r>
                        <a:rPr lang="en-IN" sz="2000" i="1">
                          <a:latin typeface="Cambria Math"/>
                          <a:cs typeface="Times New Roman" pitchFamily="18" charset="0"/>
                        </a:rPr>
                        <m:t>𝒚</m:t>
                      </m:r>
                      <m:r>
                        <a:rPr lang="en-IN" sz="2000" i="1">
                          <a:latin typeface="Cambria Math"/>
                          <a:ea typeface="Cambria Math"/>
                          <a:cs typeface="Times New Roman" pitchFamily="18" charset="0"/>
                        </a:rPr>
                        <m:t>=</m:t>
                      </m:r>
                      <m:d>
                        <m:dPr>
                          <m:begChr m:val="["/>
                          <m:endChr m:val="]"/>
                          <m:ctrlPr>
                            <a:rPr lang="en-IN" sz="2000" i="1">
                              <a:latin typeface="Cambria Math"/>
                              <a:ea typeface="Cambria Math"/>
                              <a:cs typeface="Times New Roman" pitchFamily="18" charset="0"/>
                            </a:rPr>
                          </m:ctrlPr>
                        </m:dPr>
                        <m:e>
                          <m:m>
                            <m:mPr>
                              <m:mcs>
                                <m:mc>
                                  <m:mcPr>
                                    <m:count m:val="3"/>
                                    <m:mcJc m:val="center"/>
                                  </m:mcPr>
                                </m:mc>
                              </m:mcs>
                              <m:ctrlPr>
                                <a:rPr lang="en-IN" sz="2000" i="1">
                                  <a:latin typeface="Cambria Math"/>
                                  <a:ea typeface="Cambria Math"/>
                                  <a:cs typeface="Times New Roman" pitchFamily="18" charset="0"/>
                                </a:rPr>
                              </m:ctrlPr>
                            </m:mPr>
                            <m:mr>
                              <m:e>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𝒖</m:t>
                                    </m:r>
                                  </m:e>
                                  <m:sub>
                                    <m:r>
                                      <a:rPr lang="en-US" sz="2000" i="1">
                                        <a:latin typeface="Cambria Math"/>
                                        <a:ea typeface="Cambria Math"/>
                                        <a:cs typeface="Times New Roman" pitchFamily="18" charset="0"/>
                                      </a:rPr>
                                      <m:t>1</m:t>
                                    </m:r>
                                  </m:sub>
                                </m:sSub>
                              </m:e>
                              <m:e>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𝒖</m:t>
                                    </m:r>
                                  </m:e>
                                  <m:sub>
                                    <m:r>
                                      <a:rPr lang="en-US" sz="2000" i="1">
                                        <a:latin typeface="Cambria Math"/>
                                        <a:ea typeface="Cambria Math"/>
                                        <a:cs typeface="Times New Roman" pitchFamily="18" charset="0"/>
                                      </a:rPr>
                                      <m:t>2</m:t>
                                    </m:r>
                                  </m:sub>
                                </m:sSub>
                              </m:e>
                              <m:e>
                                <m:m>
                                  <m:mPr>
                                    <m:mcs>
                                      <m:mc>
                                        <m:mcPr>
                                          <m:count m:val="2"/>
                                          <m:mcJc m:val="center"/>
                                        </m:mcPr>
                                      </m:mc>
                                    </m:mcs>
                                    <m:ctrlPr>
                                      <a:rPr lang="en-IN" sz="2000" i="1">
                                        <a:latin typeface="Cambria Math"/>
                                        <a:ea typeface="Cambria Math"/>
                                        <a:cs typeface="Times New Roman" pitchFamily="18" charset="0"/>
                                      </a:rPr>
                                    </m:ctrlPr>
                                  </m:mPr>
                                  <m:mr>
                                    <m:e>
                                      <m:r>
                                        <m:rPr>
                                          <m:brk m:alnAt="7"/>
                                        </m:rPr>
                                        <a:rPr lang="en-IN" sz="2000" i="1">
                                          <a:latin typeface="Cambria Math"/>
                                          <a:ea typeface="Cambria Math"/>
                                          <a:cs typeface="Times New Roman" pitchFamily="18" charset="0"/>
                                        </a:rPr>
                                        <m:t>…</m:t>
                                      </m:r>
                                    </m:e>
                                    <m:e>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𝒖</m:t>
                                          </m:r>
                                        </m:e>
                                        <m:sub>
                                          <m:r>
                                            <a:rPr lang="en-US" sz="2000" i="1">
                                              <a:latin typeface="Cambria Math"/>
                                              <a:ea typeface="Cambria Math"/>
                                              <a:cs typeface="Times New Roman" pitchFamily="18" charset="0"/>
                                            </a:rPr>
                                            <m:t>𝑡</m:t>
                                          </m:r>
                                        </m:sub>
                                      </m:sSub>
                                    </m:e>
                                  </m:mr>
                                </m:m>
                              </m:e>
                            </m:mr>
                          </m:m>
                        </m:e>
                      </m:d>
                      <m:d>
                        <m:dPr>
                          <m:begChr m:val="["/>
                          <m:endChr m:val="]"/>
                          <m:ctrlPr>
                            <a:rPr lang="en-IN" sz="2000" i="1">
                              <a:latin typeface="Cambria Math"/>
                              <a:ea typeface="Cambria Math"/>
                              <a:cs typeface="Times New Roman" pitchFamily="18" charset="0"/>
                            </a:rPr>
                          </m:ctrlPr>
                        </m:dPr>
                        <m:e>
                          <m:m>
                            <m:mPr>
                              <m:mcs>
                                <m:mc>
                                  <m:mcPr>
                                    <m:count m:val="3"/>
                                    <m:mcJc m:val="center"/>
                                  </m:mcPr>
                                </m:mc>
                              </m:mcs>
                              <m:ctrlPr>
                                <a:rPr lang="en-IN" sz="2000" i="1">
                                  <a:latin typeface="Cambria Math"/>
                                  <a:ea typeface="Cambria Math"/>
                                  <a:cs typeface="Times New Roman" pitchFamily="18" charset="0"/>
                                </a:rPr>
                              </m:ctrlPr>
                            </m:mPr>
                            <m:mr>
                              <m:e>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𝛔</m:t>
                                    </m:r>
                                  </m:e>
                                  <m:sub>
                                    <m:r>
                                      <a:rPr lang="en-US" sz="2000" i="1">
                                        <a:latin typeface="Cambria Math"/>
                                        <a:ea typeface="Cambria Math"/>
                                        <a:cs typeface="Times New Roman" pitchFamily="18" charset="0"/>
                                      </a:rPr>
                                      <m:t>1</m:t>
                                    </m:r>
                                  </m:sub>
                                </m:sSub>
                              </m:e>
                              <m:e>
                                <m:r>
                                  <a:rPr lang="en-US" sz="2000" i="1">
                                    <a:latin typeface="Cambria Math"/>
                                    <a:ea typeface="Cambria Math"/>
                                    <a:cs typeface="Times New Roman" pitchFamily="18" charset="0"/>
                                  </a:rPr>
                                  <m:t>0</m:t>
                                </m:r>
                              </m:e>
                              <m:e>
                                <m:m>
                                  <m:mPr>
                                    <m:mcs>
                                      <m:mc>
                                        <m:mcPr>
                                          <m:count m:val="2"/>
                                          <m:mcJc m:val="center"/>
                                        </m:mcPr>
                                      </m:mc>
                                    </m:mcs>
                                    <m:ctrlPr>
                                      <a:rPr lang="en-IN" sz="2000" i="1">
                                        <a:latin typeface="Cambria Math"/>
                                        <a:ea typeface="Cambria Math"/>
                                        <a:cs typeface="Times New Roman" pitchFamily="18" charset="0"/>
                                      </a:rPr>
                                    </m:ctrlPr>
                                  </m:mPr>
                                  <m:mr>
                                    <m:e>
                                      <m:r>
                                        <m:rPr>
                                          <m:brk m:alnAt="7"/>
                                        </m:rPr>
                                        <a:rPr lang="en-IN" sz="2000" i="1">
                                          <a:latin typeface="Cambria Math"/>
                                          <a:ea typeface="Cambria Math"/>
                                          <a:cs typeface="Times New Roman" pitchFamily="18" charset="0"/>
                                        </a:rPr>
                                        <m:t>…</m:t>
                                      </m:r>
                                    </m:e>
                                    <m:e>
                                      <m:r>
                                        <a:rPr lang="en-US" sz="2000" i="1">
                                          <a:latin typeface="Cambria Math"/>
                                          <a:ea typeface="Cambria Math"/>
                                          <a:cs typeface="Times New Roman" pitchFamily="18" charset="0"/>
                                        </a:rPr>
                                        <m:t>0</m:t>
                                      </m:r>
                                    </m:e>
                                  </m:mr>
                                </m:m>
                              </m:e>
                            </m:mr>
                            <m:mr>
                              <m:e>
                                <m:r>
                                  <a:rPr lang="en-US" sz="2000" i="1">
                                    <a:latin typeface="Cambria Math"/>
                                    <a:ea typeface="Cambria Math"/>
                                    <a:cs typeface="Times New Roman" pitchFamily="18" charset="0"/>
                                  </a:rPr>
                                  <m:t>0</m:t>
                                </m:r>
                              </m:e>
                              <m:e>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𝛔</m:t>
                                    </m:r>
                                  </m:e>
                                  <m:sub>
                                    <m:r>
                                      <a:rPr lang="en-US" sz="2000" i="1">
                                        <a:latin typeface="Cambria Math"/>
                                        <a:ea typeface="Cambria Math"/>
                                        <a:cs typeface="Times New Roman" pitchFamily="18" charset="0"/>
                                      </a:rPr>
                                      <m:t>2</m:t>
                                    </m:r>
                                  </m:sub>
                                </m:sSub>
                              </m:e>
                              <m:e>
                                <m:m>
                                  <m:mPr>
                                    <m:mcs>
                                      <m:mc>
                                        <m:mcPr>
                                          <m:count m:val="2"/>
                                          <m:mcJc m:val="center"/>
                                        </m:mcPr>
                                      </m:mc>
                                    </m:mcs>
                                    <m:ctrlPr>
                                      <a:rPr lang="en-IN" sz="2000" i="1">
                                        <a:latin typeface="Cambria Math"/>
                                        <a:ea typeface="Cambria Math"/>
                                        <a:cs typeface="Times New Roman" pitchFamily="18" charset="0"/>
                                      </a:rPr>
                                    </m:ctrlPr>
                                  </m:mPr>
                                  <m:mr>
                                    <m:e>
                                      <m:r>
                                        <m:rPr>
                                          <m:brk m:alnAt="7"/>
                                        </m:rPr>
                                        <a:rPr lang="en-IN" sz="2000" i="1">
                                          <a:latin typeface="Cambria Math"/>
                                          <a:ea typeface="Cambria Math"/>
                                          <a:cs typeface="Times New Roman" pitchFamily="18" charset="0"/>
                                        </a:rPr>
                                        <m:t>…</m:t>
                                      </m:r>
                                    </m:e>
                                    <m:e>
                                      <m:r>
                                        <a:rPr lang="en-US" sz="2000" i="1">
                                          <a:latin typeface="Cambria Math"/>
                                          <a:ea typeface="Cambria Math"/>
                                          <a:cs typeface="Times New Roman" pitchFamily="18" charset="0"/>
                                        </a:rPr>
                                        <m:t>0</m:t>
                                      </m:r>
                                    </m:e>
                                  </m:mr>
                                </m:m>
                              </m:e>
                            </m:mr>
                            <m:mr>
                              <m:e>
                                <m:m>
                                  <m:mPr>
                                    <m:mcs>
                                      <m:mc>
                                        <m:mcPr>
                                          <m:count m:val="1"/>
                                          <m:mcJc m:val="center"/>
                                        </m:mcPr>
                                      </m:mc>
                                    </m:mcs>
                                    <m:ctrlPr>
                                      <a:rPr lang="en-IN" sz="2000" i="1">
                                        <a:latin typeface="Cambria Math"/>
                                        <a:ea typeface="Cambria Math"/>
                                        <a:cs typeface="Times New Roman" pitchFamily="18" charset="0"/>
                                      </a:rPr>
                                    </m:ctrlPr>
                                  </m:mPr>
                                  <m:mr>
                                    <m:e>
                                      <m:r>
                                        <m:rPr>
                                          <m:brk m:alnAt="7"/>
                                        </m:rPr>
                                        <a:rPr lang="en-IN" sz="2000" i="1">
                                          <a:latin typeface="Cambria Math"/>
                                          <a:ea typeface="Cambria Math"/>
                                          <a:cs typeface="Times New Roman" pitchFamily="18" charset="0"/>
                                        </a:rPr>
                                        <m:t>⋮</m:t>
                                      </m:r>
                                    </m:e>
                                  </m:mr>
                                  <m:mr>
                                    <m:e>
                                      <m:r>
                                        <a:rPr lang="en-US" sz="2000" i="1">
                                          <a:latin typeface="Cambria Math"/>
                                          <a:ea typeface="Cambria Math"/>
                                          <a:cs typeface="Times New Roman" pitchFamily="18" charset="0"/>
                                        </a:rPr>
                                        <m:t>0</m:t>
                                      </m:r>
                                    </m:e>
                                  </m:mr>
                                </m:m>
                              </m:e>
                              <m:e>
                                <m:m>
                                  <m:mPr>
                                    <m:mcs>
                                      <m:mc>
                                        <m:mcPr>
                                          <m:count m:val="1"/>
                                          <m:mcJc m:val="center"/>
                                        </m:mcPr>
                                      </m:mc>
                                    </m:mcs>
                                    <m:ctrlPr>
                                      <a:rPr lang="en-IN" sz="2000" i="1">
                                        <a:latin typeface="Cambria Math"/>
                                        <a:ea typeface="Cambria Math"/>
                                        <a:cs typeface="Times New Roman" pitchFamily="18" charset="0"/>
                                      </a:rPr>
                                    </m:ctrlPr>
                                  </m:mPr>
                                  <m:mr>
                                    <m:e>
                                      <m:r>
                                        <m:rPr>
                                          <m:brk m:alnAt="7"/>
                                        </m:rPr>
                                        <a:rPr lang="en-IN" sz="2000" i="1">
                                          <a:latin typeface="Cambria Math"/>
                                          <a:ea typeface="Cambria Math"/>
                                          <a:cs typeface="Times New Roman" pitchFamily="18" charset="0"/>
                                        </a:rPr>
                                        <m:t>⋮</m:t>
                                      </m:r>
                                    </m:e>
                                  </m:mr>
                                  <m:mr>
                                    <m:e>
                                      <m:r>
                                        <a:rPr lang="en-US" sz="2000" i="1">
                                          <a:latin typeface="Cambria Math"/>
                                          <a:ea typeface="Cambria Math"/>
                                          <a:cs typeface="Times New Roman" pitchFamily="18" charset="0"/>
                                        </a:rPr>
                                        <m:t>0</m:t>
                                      </m:r>
                                    </m:e>
                                  </m:mr>
                                </m:m>
                              </m:e>
                              <m:e>
                                <m:m>
                                  <m:mPr>
                                    <m:mcs>
                                      <m:mc>
                                        <m:mcPr>
                                          <m:count m:val="2"/>
                                          <m:mcJc m:val="center"/>
                                        </m:mcPr>
                                      </m:mc>
                                    </m:mcs>
                                    <m:ctrlPr>
                                      <a:rPr lang="en-IN" sz="2000" i="1">
                                        <a:latin typeface="Cambria Math"/>
                                        <a:ea typeface="Cambria Math"/>
                                        <a:cs typeface="Times New Roman" pitchFamily="18" charset="0"/>
                                      </a:rPr>
                                    </m:ctrlPr>
                                  </m:mPr>
                                  <m:mr>
                                    <m:e>
                                      <m:m>
                                        <m:mPr>
                                          <m:mcs>
                                            <m:mc>
                                              <m:mcPr>
                                                <m:count m:val="1"/>
                                                <m:mcJc m:val="center"/>
                                              </m:mcPr>
                                            </m:mc>
                                          </m:mcs>
                                          <m:ctrlPr>
                                            <a:rPr lang="en-IN" sz="2000" i="1">
                                              <a:latin typeface="Cambria Math"/>
                                              <a:ea typeface="Cambria Math"/>
                                              <a:cs typeface="Times New Roman" pitchFamily="18" charset="0"/>
                                            </a:rPr>
                                          </m:ctrlPr>
                                        </m:mPr>
                                        <m:mr>
                                          <m:e>
                                            <m:r>
                                              <m:rPr>
                                                <m:brk m:alnAt="7"/>
                                              </m:rPr>
                                              <a:rPr lang="en-IN" sz="2000" i="1">
                                                <a:latin typeface="Cambria Math"/>
                                                <a:ea typeface="Cambria Math"/>
                                                <a:cs typeface="Times New Roman" pitchFamily="18" charset="0"/>
                                              </a:rPr>
                                              <m:t>⋱</m:t>
                                            </m:r>
                                          </m:e>
                                        </m:mr>
                                        <m:mr>
                                          <m:e>
                                            <m:r>
                                              <a:rPr lang="en-IN" sz="2000" i="1">
                                                <a:latin typeface="Cambria Math"/>
                                                <a:ea typeface="Cambria Math"/>
                                                <a:cs typeface="Times New Roman" pitchFamily="18" charset="0"/>
                                              </a:rPr>
                                              <m:t>…</m:t>
                                            </m:r>
                                          </m:e>
                                        </m:mr>
                                      </m:m>
                                    </m:e>
                                    <m:e>
                                      <m:m>
                                        <m:mPr>
                                          <m:mcs>
                                            <m:mc>
                                              <m:mcPr>
                                                <m:count m:val="1"/>
                                                <m:mcJc m:val="center"/>
                                              </m:mcPr>
                                            </m:mc>
                                          </m:mcs>
                                          <m:ctrlPr>
                                            <a:rPr lang="en-IN" sz="2000" i="1">
                                              <a:latin typeface="Cambria Math"/>
                                              <a:ea typeface="Cambria Math"/>
                                              <a:cs typeface="Times New Roman" pitchFamily="18" charset="0"/>
                                            </a:rPr>
                                          </m:ctrlPr>
                                        </m:mPr>
                                        <m:mr>
                                          <m:e>
                                            <m:r>
                                              <m:rPr>
                                                <m:brk m:alnAt="7"/>
                                              </m:rPr>
                                              <a:rPr lang="en-IN" sz="2000" i="1">
                                                <a:latin typeface="Cambria Math"/>
                                                <a:ea typeface="Cambria Math"/>
                                                <a:cs typeface="Times New Roman" pitchFamily="18" charset="0"/>
                                              </a:rPr>
                                              <m:t>⋮</m:t>
                                            </m:r>
                                          </m:e>
                                        </m:mr>
                                        <m:mr>
                                          <m:e>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𝛔</m:t>
                                                </m:r>
                                              </m:e>
                                              <m:sub>
                                                <m:r>
                                                  <a:rPr lang="en-US" sz="2000" i="1">
                                                    <a:latin typeface="Cambria Math"/>
                                                    <a:ea typeface="Cambria Math"/>
                                                    <a:cs typeface="Times New Roman" pitchFamily="18" charset="0"/>
                                                  </a:rPr>
                                                  <m:t>𝑡</m:t>
                                                </m:r>
                                              </m:sub>
                                            </m:sSub>
                                          </m:e>
                                        </m:mr>
                                      </m:m>
                                    </m:e>
                                  </m:mr>
                                </m:m>
                              </m:e>
                            </m:mr>
                          </m:m>
                        </m:e>
                      </m:d>
                      <m:d>
                        <m:dPr>
                          <m:begChr m:val="["/>
                          <m:endChr m:val="]"/>
                          <m:ctrlPr>
                            <a:rPr lang="en-IN" sz="2000" i="1">
                              <a:latin typeface="Cambria Math"/>
                              <a:ea typeface="Cambria Math"/>
                              <a:cs typeface="Times New Roman" pitchFamily="18" charset="0"/>
                            </a:rPr>
                          </m:ctrlPr>
                        </m:dPr>
                        <m:e>
                          <m:m>
                            <m:mPr>
                              <m:mcs>
                                <m:mc>
                                  <m:mcPr>
                                    <m:count m:val="1"/>
                                    <m:mcJc m:val="center"/>
                                  </m:mcPr>
                                </m:mc>
                              </m:mcs>
                              <m:ctrlPr>
                                <a:rPr lang="en-IN" sz="2000" i="1" smtClean="0">
                                  <a:latin typeface="Cambria Math"/>
                                  <a:ea typeface="Cambria Math"/>
                                  <a:cs typeface="Times New Roman" pitchFamily="18" charset="0"/>
                                </a:rPr>
                              </m:ctrlPr>
                            </m:mPr>
                            <m:mr>
                              <m:e>
                                <m:r>
                                  <m:rPr>
                                    <m:brk m:alnAt="7"/>
                                  </m:rPr>
                                  <a:rPr lang="en-US" sz="2000" b="0" i="1" smtClean="0">
                                    <a:latin typeface="Cambria Math"/>
                                    <a:ea typeface="Cambria Math"/>
                                    <a:cs typeface="Times New Roman" pitchFamily="18" charset="0"/>
                                  </a:rPr>
                                  <m:t>1</m:t>
                                </m:r>
                              </m:e>
                            </m:mr>
                            <m:mr>
                              <m:e>
                                <m:r>
                                  <a:rPr lang="en-US" sz="2000" b="0" i="1" smtClean="0">
                                    <a:latin typeface="Cambria Math"/>
                                    <a:ea typeface="Cambria Math"/>
                                    <a:cs typeface="Times New Roman" pitchFamily="18" charset="0"/>
                                  </a:rPr>
                                  <m:t>0</m:t>
                                </m:r>
                              </m:e>
                            </m:mr>
                            <m:mr>
                              <m:e>
                                <m:m>
                                  <m:mPr>
                                    <m:mcs>
                                      <m:mc>
                                        <m:mcPr>
                                          <m:count m:val="1"/>
                                          <m:mcJc m:val="center"/>
                                        </m:mcPr>
                                      </m:mc>
                                    </m:mcs>
                                    <m:ctrlPr>
                                      <a:rPr lang="en-IN" sz="2000" i="1" smtClean="0">
                                        <a:latin typeface="Cambria Math"/>
                                        <a:ea typeface="Cambria Math"/>
                                        <a:cs typeface="Times New Roman" pitchFamily="18" charset="0"/>
                                      </a:rPr>
                                    </m:ctrlPr>
                                  </m:mPr>
                                  <m:mr>
                                    <m:e>
                                      <m:r>
                                        <m:rPr>
                                          <m:brk m:alnAt="7"/>
                                        </m:rPr>
                                        <a:rPr lang="en-IN" sz="2000" i="1" smtClean="0">
                                          <a:latin typeface="Cambria Math"/>
                                          <a:ea typeface="Cambria Math"/>
                                          <a:cs typeface="Times New Roman" pitchFamily="18" charset="0"/>
                                        </a:rPr>
                                        <m:t>⋮</m:t>
                                      </m:r>
                                    </m:e>
                                  </m:mr>
                                  <m:mr>
                                    <m:e>
                                      <m:r>
                                        <a:rPr lang="en-US" sz="2000" b="0" i="1" smtClean="0">
                                          <a:latin typeface="Cambria Math"/>
                                          <a:ea typeface="Cambria Math"/>
                                          <a:cs typeface="Times New Roman" pitchFamily="18" charset="0"/>
                                        </a:rPr>
                                        <m:t>0</m:t>
                                      </m:r>
                                    </m:e>
                                  </m:mr>
                                </m:m>
                              </m:e>
                            </m:mr>
                          </m:m>
                        </m:e>
                      </m:d>
                      <m:acc>
                        <m:accPr>
                          <m:chr m:val="̃"/>
                          <m:ctrlPr>
                            <a:rPr lang="en-US" sz="2000" i="1">
                              <a:latin typeface="Cambria Math"/>
                              <a:cs typeface="Times New Roman" pitchFamily="18" charset="0"/>
                            </a:rPr>
                          </m:ctrlPr>
                        </m:accPr>
                        <m:e>
                          <m:sSub>
                            <m:sSubPr>
                              <m:ctrlPr>
                                <a:rPr lang="en-US" sz="2000" i="1">
                                  <a:latin typeface="Cambria Math"/>
                                  <a:cs typeface="Times New Roman" pitchFamily="18" charset="0"/>
                                </a:rPr>
                              </m:ctrlPr>
                            </m:sSubPr>
                            <m:e>
                              <m:r>
                                <a:rPr lang="en-US" sz="2000" i="1">
                                  <a:latin typeface="Cambria Math"/>
                                  <a:cs typeface="Times New Roman" pitchFamily="18" charset="0"/>
                                </a:rPr>
                                <m:t>𝑥</m:t>
                              </m:r>
                            </m:e>
                            <m:sub>
                              <m:r>
                                <a:rPr lang="en-US" sz="2000" i="1">
                                  <a:latin typeface="Cambria Math"/>
                                  <a:cs typeface="Times New Roman" pitchFamily="18" charset="0"/>
                                </a:rPr>
                                <m:t>1</m:t>
                              </m:r>
                            </m:sub>
                          </m:sSub>
                        </m:e>
                      </m:acc>
                      <m:r>
                        <a:rPr lang="en-US" sz="2000" i="1">
                          <a:latin typeface="Cambria Math"/>
                          <a:ea typeface="Cambria Math"/>
                          <a:cs typeface="Times New Roman" pitchFamily="18" charset="0"/>
                        </a:rPr>
                        <m:t>+</m:t>
                      </m:r>
                      <m:r>
                        <a:rPr lang="en-US" sz="2000" b="1" i="1">
                          <a:latin typeface="Cambria Math"/>
                          <a:ea typeface="Cambria Math"/>
                          <a:cs typeface="Times New Roman" pitchFamily="18" charset="0"/>
                        </a:rPr>
                        <m:t>𝒏</m:t>
                      </m:r>
                    </m:oMath>
                  </m:oMathPara>
                </a14:m>
                <a:endParaRPr lang="en-IN" sz="2000" b="1" dirty="0">
                  <a:latin typeface="Times New Roman" pitchFamily="18" charset="0"/>
                  <a:cs typeface="Times New Roman" pitchFamily="18" charset="0"/>
                </a:endParaRPr>
              </a:p>
              <a:p>
                <a:pPr marL="0" indent="0" algn="just">
                  <a:buNone/>
                </a:pPr>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7" y="899350"/>
                <a:ext cx="11614727" cy="5263944"/>
              </a:xfrm>
              <a:blipFill rotWithShape="1">
                <a:blip r:embed="rId3"/>
                <a:stretch>
                  <a:fillRect l="-577" t="-1159" r="-525"/>
                </a:stretch>
              </a:blipFill>
            </p:spPr>
            <p:txBody>
              <a:bodyPr/>
              <a:lstStyle/>
              <a:p>
                <a:r>
                  <a:rPr lang="en-IN">
                    <a:noFill/>
                  </a:rPr>
                  <a:t> </a:t>
                </a:r>
              </a:p>
            </p:txBody>
          </p:sp>
        </mc:Fallback>
      </mc:AlternateContent>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8574" y="2161083"/>
            <a:ext cx="2774951" cy="1984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9323406" y="4574370"/>
            <a:ext cx="2540119" cy="646331"/>
          </a:xfrm>
          <a:prstGeom prst="rect">
            <a:avLst/>
          </a:prstGeom>
        </p:spPr>
        <p:txBody>
          <a:bodyPr wrap="none">
            <a:spAutoFit/>
          </a:bodyPr>
          <a:lstStyle/>
          <a:p>
            <a:pPr algn="ctr"/>
            <a:r>
              <a:rPr lang="en-IN" b="1" dirty="0">
                <a:latin typeface="Times New Roman" pitchFamily="18" charset="0"/>
                <a:cs typeface="Times New Roman" pitchFamily="18" charset="0"/>
              </a:rPr>
              <a:t>Figure 6.8 MIMO </a:t>
            </a:r>
            <a:r>
              <a:rPr lang="en-IN" b="1" dirty="0" smtClean="0">
                <a:latin typeface="Times New Roman" pitchFamily="18" charset="0"/>
                <a:cs typeface="Times New Roman" pitchFamily="18" charset="0"/>
              </a:rPr>
              <a:t>beam</a:t>
            </a:r>
          </a:p>
          <a:p>
            <a:pPr algn="ctr"/>
            <a:r>
              <a:rPr lang="en-IN" b="1" dirty="0" smtClean="0">
                <a:latin typeface="Times New Roman" pitchFamily="18" charset="0"/>
                <a:cs typeface="Times New Roman" pitchFamily="18" charset="0"/>
              </a:rPr>
              <a:t>forming</a:t>
            </a:r>
            <a:endParaRPr lang="en-IN" b="1" dirty="0">
              <a:latin typeface="Times New Roman" pitchFamily="18" charset="0"/>
              <a:cs typeface="Times New Roman" pitchFamily="18" charset="0"/>
            </a:endParaRPr>
          </a:p>
        </p:txBody>
      </p:sp>
    </p:spTree>
    <p:extLst>
      <p:ext uri="{BB962C8B-B14F-4D97-AF65-F5344CB8AC3E}">
        <p14:creationId xmlns:p14="http://schemas.microsoft.com/office/powerpoint/2010/main" val="2431567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72428"/>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39/58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64391" y="899349"/>
                <a:ext cx="11841561" cy="5240193"/>
              </a:xfrm>
            </p:spPr>
            <p:txBody>
              <a:bodyPr/>
              <a:lstStyle/>
              <a:p>
                <a:pPr marL="0" indent="0">
                  <a:buNone/>
                </a:pPr>
                <a14:m>
                  <m:oMathPara xmlns:m="http://schemas.openxmlformats.org/officeDocument/2006/math">
                    <m:oMathParaPr>
                      <m:jc m:val="centerGroup"/>
                    </m:oMathParaPr>
                    <m:oMath xmlns:m="http://schemas.openxmlformats.org/officeDocument/2006/math">
                      <m:r>
                        <a:rPr lang="en-IN" sz="2000" i="1" smtClean="0">
                          <a:latin typeface="Cambria Math"/>
                          <a:cs typeface="Times New Roman" pitchFamily="18" charset="0"/>
                        </a:rPr>
                        <m:t>𝒚</m:t>
                      </m:r>
                      <m:r>
                        <a:rPr lang="en-IN" sz="2000" i="1">
                          <a:latin typeface="Cambria Math"/>
                          <a:ea typeface="Cambria Math"/>
                          <a:cs typeface="Times New Roman" pitchFamily="18" charset="0"/>
                        </a:rPr>
                        <m:t>=</m:t>
                      </m:r>
                      <m:d>
                        <m:dPr>
                          <m:begChr m:val="["/>
                          <m:endChr m:val="]"/>
                          <m:ctrlPr>
                            <a:rPr lang="en-IN" sz="2000" i="1">
                              <a:latin typeface="Cambria Math"/>
                              <a:ea typeface="Cambria Math"/>
                              <a:cs typeface="Times New Roman" pitchFamily="18" charset="0"/>
                            </a:rPr>
                          </m:ctrlPr>
                        </m:dPr>
                        <m:e>
                          <m:m>
                            <m:mPr>
                              <m:mcs>
                                <m:mc>
                                  <m:mcPr>
                                    <m:count m:val="3"/>
                                    <m:mcJc m:val="center"/>
                                  </m:mcPr>
                                </m:mc>
                              </m:mcs>
                              <m:ctrlPr>
                                <a:rPr lang="en-IN" sz="2000" i="1">
                                  <a:latin typeface="Cambria Math"/>
                                  <a:ea typeface="Cambria Math"/>
                                  <a:cs typeface="Times New Roman" pitchFamily="18" charset="0"/>
                                </a:rPr>
                              </m:ctrlPr>
                            </m:mPr>
                            <m:mr>
                              <m:e>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𝒖</m:t>
                                    </m:r>
                                  </m:e>
                                  <m:sub>
                                    <m:r>
                                      <a:rPr lang="en-US" sz="2000" i="1">
                                        <a:latin typeface="Cambria Math"/>
                                        <a:ea typeface="Cambria Math"/>
                                        <a:cs typeface="Times New Roman" pitchFamily="18" charset="0"/>
                                      </a:rPr>
                                      <m:t>1</m:t>
                                    </m:r>
                                  </m:sub>
                                </m:sSub>
                              </m:e>
                              <m:e>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𝒖</m:t>
                                    </m:r>
                                  </m:e>
                                  <m:sub>
                                    <m:r>
                                      <a:rPr lang="en-US" sz="2000" i="1">
                                        <a:latin typeface="Cambria Math"/>
                                        <a:ea typeface="Cambria Math"/>
                                        <a:cs typeface="Times New Roman" pitchFamily="18" charset="0"/>
                                      </a:rPr>
                                      <m:t>2</m:t>
                                    </m:r>
                                  </m:sub>
                                </m:sSub>
                              </m:e>
                              <m:e>
                                <m:m>
                                  <m:mPr>
                                    <m:mcs>
                                      <m:mc>
                                        <m:mcPr>
                                          <m:count m:val="2"/>
                                          <m:mcJc m:val="center"/>
                                        </m:mcPr>
                                      </m:mc>
                                    </m:mcs>
                                    <m:ctrlPr>
                                      <a:rPr lang="en-IN" sz="2000" i="1">
                                        <a:latin typeface="Cambria Math"/>
                                        <a:ea typeface="Cambria Math"/>
                                        <a:cs typeface="Times New Roman" pitchFamily="18" charset="0"/>
                                      </a:rPr>
                                    </m:ctrlPr>
                                  </m:mPr>
                                  <m:mr>
                                    <m:e>
                                      <m:r>
                                        <m:rPr>
                                          <m:brk m:alnAt="7"/>
                                        </m:rPr>
                                        <a:rPr lang="en-IN" sz="2000" i="1">
                                          <a:latin typeface="Cambria Math"/>
                                          <a:ea typeface="Cambria Math"/>
                                          <a:cs typeface="Times New Roman" pitchFamily="18" charset="0"/>
                                        </a:rPr>
                                        <m:t>…</m:t>
                                      </m:r>
                                    </m:e>
                                    <m:e>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𝒖</m:t>
                                          </m:r>
                                        </m:e>
                                        <m:sub>
                                          <m:r>
                                            <a:rPr lang="en-US" sz="2000" i="1">
                                              <a:latin typeface="Cambria Math"/>
                                              <a:ea typeface="Cambria Math"/>
                                              <a:cs typeface="Times New Roman" pitchFamily="18" charset="0"/>
                                            </a:rPr>
                                            <m:t>𝑡</m:t>
                                          </m:r>
                                        </m:sub>
                                      </m:sSub>
                                    </m:e>
                                  </m:mr>
                                </m:m>
                              </m:e>
                            </m:mr>
                          </m:m>
                        </m:e>
                      </m:d>
                      <m:d>
                        <m:dPr>
                          <m:begChr m:val="["/>
                          <m:endChr m:val="]"/>
                          <m:ctrlPr>
                            <a:rPr lang="en-IN" sz="2000" i="1">
                              <a:latin typeface="Cambria Math"/>
                              <a:ea typeface="Cambria Math"/>
                              <a:cs typeface="Times New Roman" pitchFamily="18" charset="0"/>
                            </a:rPr>
                          </m:ctrlPr>
                        </m:dPr>
                        <m:e>
                          <m:m>
                            <m:mPr>
                              <m:mcs>
                                <m:mc>
                                  <m:mcPr>
                                    <m:count m:val="1"/>
                                    <m:mcJc m:val="center"/>
                                  </m:mcPr>
                                </m:mc>
                              </m:mcs>
                              <m:ctrlPr>
                                <a:rPr lang="en-IN" sz="2000" i="1" smtClean="0">
                                  <a:latin typeface="Cambria Math"/>
                                  <a:ea typeface="Cambria Math"/>
                                  <a:cs typeface="Times New Roman" pitchFamily="18" charset="0"/>
                                </a:rPr>
                              </m:ctrlPr>
                            </m:mPr>
                            <m:mr>
                              <m:e>
                                <m:sSub>
                                  <m:sSubPr>
                                    <m:ctrlPr>
                                      <a:rPr lang="en-IN" sz="2000" i="1" smtClean="0">
                                        <a:latin typeface="Cambria Math"/>
                                        <a:ea typeface="Cambria Math"/>
                                        <a:cs typeface="Times New Roman" pitchFamily="18" charset="0"/>
                                      </a:rPr>
                                    </m:ctrlPr>
                                  </m:sSubPr>
                                  <m:e>
                                    <m:r>
                                      <a:rPr lang="en-IN" sz="2000" i="1" smtClean="0">
                                        <a:latin typeface="Cambria Math"/>
                                        <a:ea typeface="Cambria Math"/>
                                        <a:cs typeface="Times New Roman" pitchFamily="18" charset="0"/>
                                      </a:rPr>
                                      <m:t>𝛔</m:t>
                                    </m:r>
                                  </m:e>
                                  <m:sub>
                                    <m:r>
                                      <a:rPr lang="en-US" sz="2000" b="0" i="1" smtClean="0">
                                        <a:latin typeface="Cambria Math"/>
                                        <a:ea typeface="Cambria Math"/>
                                        <a:cs typeface="Times New Roman" pitchFamily="18" charset="0"/>
                                      </a:rPr>
                                      <m:t>1</m:t>
                                    </m:r>
                                  </m:sub>
                                </m:sSub>
                              </m:e>
                            </m:mr>
                            <m:mr>
                              <m:e>
                                <m:r>
                                  <a:rPr lang="en-US" sz="2000" b="0" i="1" smtClean="0">
                                    <a:latin typeface="Cambria Math"/>
                                    <a:ea typeface="Cambria Math"/>
                                    <a:cs typeface="Times New Roman" pitchFamily="18" charset="0"/>
                                  </a:rPr>
                                  <m:t>0</m:t>
                                </m:r>
                              </m:e>
                            </m:mr>
                            <m:mr>
                              <m:e>
                                <m:m>
                                  <m:mPr>
                                    <m:mcs>
                                      <m:mc>
                                        <m:mcPr>
                                          <m:count m:val="1"/>
                                          <m:mcJc m:val="center"/>
                                        </m:mcPr>
                                      </m:mc>
                                    </m:mcs>
                                    <m:ctrlPr>
                                      <a:rPr lang="en-IN" sz="2000" i="1" smtClean="0">
                                        <a:latin typeface="Cambria Math"/>
                                        <a:ea typeface="Cambria Math"/>
                                        <a:cs typeface="Times New Roman" pitchFamily="18" charset="0"/>
                                      </a:rPr>
                                    </m:ctrlPr>
                                  </m:mPr>
                                  <m:mr>
                                    <m:e>
                                      <m:r>
                                        <m:rPr>
                                          <m:brk m:alnAt="7"/>
                                        </m:rPr>
                                        <a:rPr lang="en-IN" sz="2000" i="1" smtClean="0">
                                          <a:latin typeface="Cambria Math"/>
                                          <a:ea typeface="Cambria Math"/>
                                          <a:cs typeface="Times New Roman" pitchFamily="18" charset="0"/>
                                        </a:rPr>
                                        <m:t>⋮</m:t>
                                      </m:r>
                                    </m:e>
                                  </m:mr>
                                  <m:mr>
                                    <m:e>
                                      <m:r>
                                        <a:rPr lang="en-US" sz="2000" b="0" i="1" smtClean="0">
                                          <a:latin typeface="Cambria Math"/>
                                          <a:ea typeface="Cambria Math"/>
                                          <a:cs typeface="Times New Roman" pitchFamily="18" charset="0"/>
                                        </a:rPr>
                                        <m:t>0</m:t>
                                      </m:r>
                                    </m:e>
                                  </m:mr>
                                </m:m>
                              </m:e>
                            </m:mr>
                          </m:m>
                        </m:e>
                      </m:d>
                      <m:acc>
                        <m:accPr>
                          <m:chr m:val="̃"/>
                          <m:ctrlPr>
                            <a:rPr lang="en-US" sz="2000" i="1">
                              <a:latin typeface="Cambria Math"/>
                              <a:cs typeface="Times New Roman" pitchFamily="18" charset="0"/>
                            </a:rPr>
                          </m:ctrlPr>
                        </m:accPr>
                        <m:e>
                          <m:sSub>
                            <m:sSubPr>
                              <m:ctrlPr>
                                <a:rPr lang="en-US" sz="2000" i="1">
                                  <a:latin typeface="Cambria Math"/>
                                  <a:cs typeface="Times New Roman" pitchFamily="18" charset="0"/>
                                </a:rPr>
                              </m:ctrlPr>
                            </m:sSubPr>
                            <m:e>
                              <m:r>
                                <a:rPr lang="en-US" sz="2000" i="1">
                                  <a:latin typeface="Cambria Math"/>
                                  <a:cs typeface="Times New Roman" pitchFamily="18" charset="0"/>
                                </a:rPr>
                                <m:t>𝑥</m:t>
                              </m:r>
                            </m:e>
                            <m:sub>
                              <m:r>
                                <a:rPr lang="en-US" sz="2000" i="1">
                                  <a:latin typeface="Cambria Math"/>
                                  <a:cs typeface="Times New Roman" pitchFamily="18" charset="0"/>
                                </a:rPr>
                                <m:t>1</m:t>
                              </m:r>
                            </m:sub>
                          </m:sSub>
                        </m:e>
                      </m:acc>
                      <m:r>
                        <a:rPr lang="en-US" sz="2000" i="1">
                          <a:latin typeface="Cambria Math"/>
                          <a:ea typeface="Cambria Math"/>
                          <a:cs typeface="Times New Roman" pitchFamily="18" charset="0"/>
                        </a:rPr>
                        <m:t>+</m:t>
                      </m:r>
                      <m:r>
                        <a:rPr lang="en-US" sz="2000" b="1" i="1">
                          <a:latin typeface="Cambria Math"/>
                          <a:ea typeface="Cambria Math"/>
                          <a:cs typeface="Times New Roman" pitchFamily="18" charset="0"/>
                        </a:rPr>
                        <m:t>𝒏</m:t>
                      </m:r>
                    </m:oMath>
                  </m:oMathPara>
                </a14:m>
                <a:endParaRPr lang="en-IN" sz="2000" b="1" dirty="0" smtClean="0">
                  <a:latin typeface="Times New Roman" pitchFamily="18" charset="0"/>
                  <a:cs typeface="Times New Roman" pitchFamily="18" charset="0"/>
                </a:endParaRPr>
              </a:p>
              <a:p>
                <a:pPr marL="0" indent="0">
                  <a:buNone/>
                </a:pPr>
                <a:endParaRPr lang="en-IN" sz="2000" b="1"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IN" sz="2000" b="1" i="1" smtClean="0">
                          <a:latin typeface="Cambria Math"/>
                          <a:ea typeface="Cambria Math"/>
                          <a:cs typeface="Times New Roman" pitchFamily="18" charset="0"/>
                        </a:rPr>
                        <m:t>=</m:t>
                      </m:r>
                      <m:sSub>
                        <m:sSubPr>
                          <m:ctrlPr>
                            <a:rPr lang="en-IN" sz="2000" b="1" i="1" smtClean="0">
                              <a:latin typeface="Cambria Math"/>
                              <a:ea typeface="Cambria Math"/>
                              <a:cs typeface="Times New Roman" pitchFamily="18" charset="0"/>
                            </a:rPr>
                          </m:ctrlPr>
                        </m:sSubPr>
                        <m:e>
                          <m:r>
                            <a:rPr lang="en-IN" sz="2000" b="1" i="1" smtClean="0">
                              <a:latin typeface="Cambria Math"/>
                              <a:ea typeface="Cambria Math"/>
                              <a:cs typeface="Times New Roman" pitchFamily="18" charset="0"/>
                            </a:rPr>
                            <m:t>𝛔</m:t>
                          </m:r>
                        </m:e>
                        <m:sub>
                          <m:r>
                            <a:rPr lang="en-US" sz="2000" b="1" i="1" smtClean="0">
                              <a:latin typeface="Cambria Math"/>
                              <a:ea typeface="Cambria Math"/>
                              <a:cs typeface="Times New Roman" pitchFamily="18" charset="0"/>
                            </a:rPr>
                            <m:t>𝟏</m:t>
                          </m:r>
                        </m:sub>
                      </m:sSub>
                      <m:sSub>
                        <m:sSubPr>
                          <m:ctrlPr>
                            <a:rPr lang="en-IN" sz="2000" b="1" i="1" smtClean="0">
                              <a:latin typeface="Cambria Math"/>
                              <a:ea typeface="Cambria Math"/>
                              <a:cs typeface="Times New Roman" pitchFamily="18" charset="0"/>
                            </a:rPr>
                          </m:ctrlPr>
                        </m:sSubPr>
                        <m:e>
                          <m:r>
                            <a:rPr lang="en-IN" sz="2000" b="1" i="1" smtClean="0">
                              <a:latin typeface="Cambria Math"/>
                              <a:ea typeface="Cambria Math"/>
                              <a:cs typeface="Times New Roman" pitchFamily="18" charset="0"/>
                            </a:rPr>
                            <m:t>𝒖</m:t>
                          </m:r>
                        </m:e>
                        <m:sub>
                          <m:r>
                            <a:rPr lang="en-US" sz="2000" b="1" i="1" smtClean="0">
                              <a:latin typeface="Cambria Math"/>
                              <a:ea typeface="Cambria Math"/>
                              <a:cs typeface="Times New Roman" pitchFamily="18" charset="0"/>
                            </a:rPr>
                            <m:t>𝟏</m:t>
                          </m:r>
                        </m:sub>
                      </m:sSub>
                      <m:acc>
                        <m:accPr>
                          <m:chr m:val="̃"/>
                          <m:ctrlPr>
                            <a:rPr lang="en-IN" sz="2000" b="1" i="1" smtClean="0">
                              <a:latin typeface="Cambria Math"/>
                              <a:ea typeface="Cambria Math"/>
                              <a:cs typeface="Times New Roman" pitchFamily="18" charset="0"/>
                            </a:rPr>
                          </m:ctrlPr>
                        </m:accPr>
                        <m:e>
                          <m:sSub>
                            <m:sSubPr>
                              <m:ctrlPr>
                                <a:rPr lang="en-IN" sz="2000" b="1" i="1" smtClean="0">
                                  <a:latin typeface="Cambria Math"/>
                                  <a:ea typeface="Cambria Math"/>
                                  <a:cs typeface="Times New Roman" pitchFamily="18" charset="0"/>
                                </a:rPr>
                              </m:ctrlPr>
                            </m:sSubPr>
                            <m:e>
                              <m:r>
                                <a:rPr lang="en-US" sz="2000" b="1" i="1" smtClean="0">
                                  <a:latin typeface="Cambria Math"/>
                                  <a:ea typeface="Cambria Math"/>
                                  <a:cs typeface="Times New Roman" pitchFamily="18" charset="0"/>
                                </a:rPr>
                                <m:t>𝒙</m:t>
                              </m:r>
                            </m:e>
                            <m:sub>
                              <m:r>
                                <a:rPr lang="en-US" sz="2000" b="1" i="1" smtClean="0">
                                  <a:latin typeface="Cambria Math"/>
                                  <a:ea typeface="Cambria Math"/>
                                  <a:cs typeface="Times New Roman" pitchFamily="18" charset="0"/>
                                </a:rPr>
                                <m:t>𝟏</m:t>
                              </m:r>
                            </m:sub>
                          </m:sSub>
                        </m:e>
                      </m:acc>
                      <m:r>
                        <a:rPr lang="en-US" sz="2000" i="1">
                          <a:latin typeface="Cambria Math"/>
                          <a:ea typeface="Cambria Math"/>
                          <a:cs typeface="Times New Roman" pitchFamily="18" charset="0"/>
                        </a:rPr>
                        <m:t>+</m:t>
                      </m:r>
                      <m:r>
                        <a:rPr lang="en-US" sz="2000" b="1" i="1">
                          <a:latin typeface="Cambria Math"/>
                          <a:ea typeface="Cambria Math"/>
                          <a:cs typeface="Times New Roman" pitchFamily="18" charset="0"/>
                        </a:rPr>
                        <m:t>𝒏</m:t>
                      </m:r>
                    </m:oMath>
                  </m:oMathPara>
                </a14:m>
                <a:endParaRPr lang="en-IN" sz="2000" b="1" dirty="0" smtClean="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One can now perform MRC at the receiver using the </a:t>
                </a:r>
                <a:r>
                  <a:rPr lang="en-US" sz="2000" dirty="0" smtClean="0">
                    <a:latin typeface="Times New Roman" pitchFamily="18" charset="0"/>
                    <a:cs typeface="Times New Roman" pitchFamily="18" charset="0"/>
                  </a:rPr>
                  <a:t>beam forming </a:t>
                </a:r>
                <a:r>
                  <a:rPr lang="en-US" sz="2000" dirty="0">
                    <a:latin typeface="Times New Roman" pitchFamily="18" charset="0"/>
                    <a:cs typeface="Times New Roman" pitchFamily="18" charset="0"/>
                  </a:rPr>
                  <a:t>vector </a:t>
                </a:r>
                <a14:m>
                  <m:oMath xmlns:m="http://schemas.openxmlformats.org/officeDocument/2006/math">
                    <m:sSub>
                      <m:sSubPr>
                        <m:ctrlPr>
                          <a:rPr lang="en-US" sz="2000" i="1" smtClean="0">
                            <a:latin typeface="Cambria Math"/>
                            <a:cs typeface="Times New Roman" pitchFamily="18" charset="0"/>
                          </a:rPr>
                        </m:ctrlPr>
                      </m:sSubPr>
                      <m:e>
                        <m:r>
                          <a:rPr lang="en-US" sz="2000" i="1" smtClean="0">
                            <a:latin typeface="Cambria Math"/>
                            <a:cs typeface="Times New Roman" pitchFamily="18" charset="0"/>
                          </a:rPr>
                          <m:t>𝒖</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acc>
                        <m:accPr>
                          <m:chr m:val="̃"/>
                          <m:ctrlPr>
                            <a:rPr lang="en-IN" sz="2000" i="1" smtClean="0">
                              <a:latin typeface="Cambria Math"/>
                              <a:cs typeface="Times New Roman" pitchFamily="18" charset="0"/>
                            </a:rPr>
                          </m:ctrlPr>
                        </m:accPr>
                        <m:e>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𝑦</m:t>
                              </m:r>
                            </m:e>
                            <m:sub>
                              <m:r>
                                <a:rPr lang="en-US" sz="2000" b="0" i="1" smtClean="0">
                                  <a:latin typeface="Cambria Math"/>
                                  <a:cs typeface="Times New Roman" pitchFamily="18" charset="0"/>
                                </a:rPr>
                                <m:t>1</m:t>
                              </m:r>
                            </m:sub>
                          </m:sSub>
                        </m:e>
                      </m:acc>
                      <m:r>
                        <a:rPr lang="en-IN" sz="2000" b="1" i="1" smtClean="0">
                          <a:latin typeface="Cambria Math"/>
                          <a:ea typeface="Cambria Math"/>
                          <a:cs typeface="Times New Roman" pitchFamily="18" charset="0"/>
                        </a:rPr>
                        <m:t>=</m:t>
                      </m:r>
                      <m:sSubSup>
                        <m:sSubSupPr>
                          <m:ctrlPr>
                            <a:rPr lang="en-IN" sz="2000" b="1" i="1" smtClean="0">
                              <a:latin typeface="Cambria Math"/>
                              <a:ea typeface="Cambria Math"/>
                              <a:cs typeface="Times New Roman" pitchFamily="18" charset="0"/>
                            </a:rPr>
                          </m:ctrlPr>
                        </m:sSubSupPr>
                        <m:e>
                          <m:sSub>
                            <m:sSubPr>
                              <m:ctrlPr>
                                <a:rPr lang="en-IN" sz="2000" b="1" i="1" smtClean="0">
                                  <a:latin typeface="Cambria Math"/>
                                  <a:ea typeface="Cambria Math"/>
                                  <a:cs typeface="Times New Roman" pitchFamily="18" charset="0"/>
                                </a:rPr>
                              </m:ctrlPr>
                            </m:sSubPr>
                            <m:e>
                              <m:r>
                                <a:rPr lang="en-IN" sz="2000" b="1" i="1" smtClean="0">
                                  <a:latin typeface="Cambria Math"/>
                                  <a:ea typeface="Cambria Math"/>
                                  <a:cs typeface="Times New Roman" pitchFamily="18" charset="0"/>
                                </a:rPr>
                                <m:t>𝒖</m:t>
                              </m:r>
                            </m:e>
                            <m:sub>
                              <m:r>
                                <a:rPr lang="en-US" sz="2000" b="1" i="1" smtClean="0">
                                  <a:latin typeface="Cambria Math"/>
                                  <a:ea typeface="Cambria Math"/>
                                  <a:cs typeface="Times New Roman" pitchFamily="18" charset="0"/>
                                </a:rPr>
                                <m:t>𝟏</m:t>
                              </m:r>
                            </m:sub>
                          </m:sSub>
                        </m:e>
                        <m:sub/>
                        <m:sup>
                          <m:r>
                            <a:rPr lang="en-US" sz="2000" b="1" i="1" smtClean="0">
                              <a:latin typeface="Cambria Math"/>
                              <a:ea typeface="Cambria Math"/>
                              <a:cs typeface="Times New Roman" pitchFamily="18" charset="0"/>
                            </a:rPr>
                            <m:t>𝑯</m:t>
                          </m:r>
                        </m:sup>
                      </m:sSubSup>
                      <m:r>
                        <a:rPr lang="en-IN" sz="2000" b="1" i="1" smtClean="0">
                          <a:latin typeface="Cambria Math"/>
                          <a:ea typeface="Cambria Math"/>
                          <a:cs typeface="Times New Roman" pitchFamily="18" charset="0"/>
                        </a:rPr>
                        <m:t>𝒚</m:t>
                      </m:r>
                    </m:oMath>
                  </m:oMathPara>
                </a14:m>
                <a:endParaRPr lang="en-IN" sz="2000" b="1" dirty="0" smtClean="0">
                  <a:latin typeface="Times New Roman" pitchFamily="18" charset="0"/>
                  <a:cs typeface="Times New Roman" pitchFamily="18" charset="0"/>
                </a:endParaRPr>
              </a:p>
              <a:p>
                <a:pPr marL="0" indent="0">
                  <a:buNone/>
                </a:pPr>
                <a:endParaRPr lang="en-IN" sz="2000" b="1"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IN" sz="2000" b="1" i="1" smtClean="0">
                          <a:latin typeface="Cambria Math"/>
                          <a:ea typeface="Cambria Math"/>
                          <a:cs typeface="Times New Roman" pitchFamily="18" charset="0"/>
                        </a:rPr>
                        <m:t>=</m:t>
                      </m:r>
                      <m:sSubSup>
                        <m:sSubSupPr>
                          <m:ctrlPr>
                            <a:rPr lang="en-IN" sz="2000" b="1" i="1">
                              <a:latin typeface="Cambria Math"/>
                              <a:ea typeface="Cambria Math"/>
                              <a:cs typeface="Times New Roman" pitchFamily="18" charset="0"/>
                            </a:rPr>
                          </m:ctrlPr>
                        </m:sSubSupPr>
                        <m:e>
                          <m:sSub>
                            <m:sSubPr>
                              <m:ctrlPr>
                                <a:rPr lang="en-IN" sz="2000" b="1" i="1">
                                  <a:latin typeface="Cambria Math"/>
                                  <a:ea typeface="Cambria Math"/>
                                  <a:cs typeface="Times New Roman" pitchFamily="18" charset="0"/>
                                </a:rPr>
                              </m:ctrlPr>
                            </m:sSubPr>
                            <m:e>
                              <m:r>
                                <a:rPr lang="en-IN" sz="2000" b="1" i="1">
                                  <a:latin typeface="Cambria Math"/>
                                  <a:ea typeface="Cambria Math"/>
                                  <a:cs typeface="Times New Roman" pitchFamily="18" charset="0"/>
                                </a:rPr>
                                <m:t>𝒖</m:t>
                              </m:r>
                            </m:e>
                            <m:sub>
                              <m:r>
                                <a:rPr lang="en-US" sz="2000" b="1" i="1">
                                  <a:latin typeface="Cambria Math"/>
                                  <a:ea typeface="Cambria Math"/>
                                  <a:cs typeface="Times New Roman" pitchFamily="18" charset="0"/>
                                </a:rPr>
                                <m:t>𝟏</m:t>
                              </m:r>
                            </m:sub>
                          </m:sSub>
                        </m:e>
                        <m:sub/>
                        <m:sup>
                          <m:r>
                            <a:rPr lang="en-US" sz="2000" b="1" i="1">
                              <a:latin typeface="Cambria Math"/>
                              <a:ea typeface="Cambria Math"/>
                              <a:cs typeface="Times New Roman" pitchFamily="18" charset="0"/>
                            </a:rPr>
                            <m:t>𝑯</m:t>
                          </m:r>
                        </m:sup>
                      </m:sSubSup>
                      <m:d>
                        <m:dPr>
                          <m:ctrlPr>
                            <a:rPr lang="en-US" sz="2000" b="1" i="1" smtClean="0">
                              <a:latin typeface="Cambria Math"/>
                              <a:ea typeface="Cambria Math"/>
                              <a:cs typeface="Times New Roman" pitchFamily="18" charset="0"/>
                            </a:rPr>
                          </m:ctrlPr>
                        </m:dPr>
                        <m:e>
                          <m:sSub>
                            <m:sSubPr>
                              <m:ctrlPr>
                                <a:rPr lang="en-IN" sz="2000" b="1" i="1">
                                  <a:latin typeface="Cambria Math"/>
                                  <a:ea typeface="Cambria Math"/>
                                  <a:cs typeface="Times New Roman" pitchFamily="18" charset="0"/>
                                </a:rPr>
                              </m:ctrlPr>
                            </m:sSubPr>
                            <m:e>
                              <m:r>
                                <a:rPr lang="en-IN" sz="2000" b="1" i="1">
                                  <a:latin typeface="Cambria Math"/>
                                  <a:ea typeface="Cambria Math"/>
                                  <a:cs typeface="Times New Roman" pitchFamily="18" charset="0"/>
                                </a:rPr>
                                <m:t>𝛔</m:t>
                              </m:r>
                            </m:e>
                            <m:sub>
                              <m:r>
                                <a:rPr lang="en-US" sz="2000" b="1" i="1">
                                  <a:latin typeface="Cambria Math"/>
                                  <a:ea typeface="Cambria Math"/>
                                  <a:cs typeface="Times New Roman" pitchFamily="18" charset="0"/>
                                </a:rPr>
                                <m:t>𝟏</m:t>
                              </m:r>
                            </m:sub>
                          </m:sSub>
                          <m:sSub>
                            <m:sSubPr>
                              <m:ctrlPr>
                                <a:rPr lang="en-IN" sz="2000" b="1" i="1">
                                  <a:latin typeface="Cambria Math"/>
                                  <a:ea typeface="Cambria Math"/>
                                  <a:cs typeface="Times New Roman" pitchFamily="18" charset="0"/>
                                </a:rPr>
                              </m:ctrlPr>
                            </m:sSubPr>
                            <m:e>
                              <m:r>
                                <a:rPr lang="en-IN" sz="2000" b="1" i="1">
                                  <a:latin typeface="Cambria Math"/>
                                  <a:ea typeface="Cambria Math"/>
                                  <a:cs typeface="Times New Roman" pitchFamily="18" charset="0"/>
                                </a:rPr>
                                <m:t>𝒖</m:t>
                              </m:r>
                            </m:e>
                            <m:sub>
                              <m:r>
                                <a:rPr lang="en-US" sz="2000" b="1" i="1">
                                  <a:latin typeface="Cambria Math"/>
                                  <a:ea typeface="Cambria Math"/>
                                  <a:cs typeface="Times New Roman" pitchFamily="18" charset="0"/>
                                </a:rPr>
                                <m:t>𝟏</m:t>
                              </m:r>
                            </m:sub>
                          </m:sSub>
                          <m:acc>
                            <m:accPr>
                              <m:chr m:val="̃"/>
                              <m:ctrlPr>
                                <a:rPr lang="en-IN" sz="2000" b="1" i="1">
                                  <a:latin typeface="Cambria Math"/>
                                  <a:ea typeface="Cambria Math"/>
                                  <a:cs typeface="Times New Roman" pitchFamily="18" charset="0"/>
                                </a:rPr>
                              </m:ctrlPr>
                            </m:accPr>
                            <m:e>
                              <m:sSub>
                                <m:sSubPr>
                                  <m:ctrlPr>
                                    <a:rPr lang="en-IN" sz="2000" b="1" i="1">
                                      <a:latin typeface="Cambria Math"/>
                                      <a:ea typeface="Cambria Math"/>
                                      <a:cs typeface="Times New Roman" pitchFamily="18" charset="0"/>
                                    </a:rPr>
                                  </m:ctrlPr>
                                </m:sSubPr>
                                <m:e>
                                  <m:r>
                                    <a:rPr lang="en-US" sz="2000" b="1" i="1">
                                      <a:latin typeface="Cambria Math"/>
                                      <a:ea typeface="Cambria Math"/>
                                      <a:cs typeface="Times New Roman" pitchFamily="18" charset="0"/>
                                    </a:rPr>
                                    <m:t>𝒙</m:t>
                                  </m:r>
                                </m:e>
                                <m:sub>
                                  <m:r>
                                    <a:rPr lang="en-US" sz="2000" b="1" i="1">
                                      <a:latin typeface="Cambria Math"/>
                                      <a:ea typeface="Cambria Math"/>
                                      <a:cs typeface="Times New Roman" pitchFamily="18" charset="0"/>
                                    </a:rPr>
                                    <m:t>𝟏</m:t>
                                  </m:r>
                                </m:sub>
                              </m:sSub>
                            </m:e>
                          </m:acc>
                          <m:r>
                            <a:rPr lang="en-US" sz="2000" i="1">
                              <a:latin typeface="Cambria Math"/>
                              <a:ea typeface="Cambria Math"/>
                              <a:cs typeface="Times New Roman" pitchFamily="18" charset="0"/>
                            </a:rPr>
                            <m:t>+</m:t>
                          </m:r>
                          <m:r>
                            <a:rPr lang="en-US" sz="2000" b="1" i="1">
                              <a:latin typeface="Cambria Math"/>
                              <a:ea typeface="Cambria Math"/>
                              <a:cs typeface="Times New Roman" pitchFamily="18" charset="0"/>
                            </a:rPr>
                            <m:t>𝒏</m:t>
                          </m:r>
                          <m:r>
                            <m:rPr>
                              <m:nor/>
                            </m:rPr>
                            <a:rPr lang="en-IN" sz="2000" b="1" dirty="0">
                              <a:latin typeface="Times New Roman" pitchFamily="18" charset="0"/>
                              <a:cs typeface="Times New Roman" pitchFamily="18" charset="0"/>
                            </a:rPr>
                            <m:t> </m:t>
                          </m:r>
                        </m:e>
                      </m:d>
                      <m:r>
                        <a:rPr lang="en-US" sz="2000" b="1" i="1" smtClean="0">
                          <a:latin typeface="Cambria Math"/>
                          <a:ea typeface="Cambria Math"/>
                          <a:cs typeface="Times New Roman" pitchFamily="18" charset="0"/>
                        </a:rPr>
                        <m:t>⇒</m:t>
                      </m:r>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𝜎</m:t>
                          </m:r>
                        </m:e>
                        <m:sub>
                          <m:r>
                            <a:rPr lang="en-US" sz="2000" b="0" i="1" smtClean="0">
                              <a:latin typeface="Cambria Math"/>
                              <a:ea typeface="Cambria Math"/>
                              <a:cs typeface="Times New Roman" pitchFamily="18" charset="0"/>
                            </a:rPr>
                            <m:t>1</m:t>
                          </m:r>
                        </m:sub>
                      </m:sSub>
                      <m:acc>
                        <m:accPr>
                          <m:chr m:val="̃"/>
                          <m:ctrlPr>
                            <a:rPr lang="en-US" sz="2000" i="1" smtClean="0">
                              <a:latin typeface="Cambria Math"/>
                              <a:ea typeface="Cambria Math"/>
                              <a:cs typeface="Times New Roman" pitchFamily="18" charset="0"/>
                            </a:rPr>
                          </m:ctrlPr>
                        </m:accPr>
                        <m:e>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𝑥</m:t>
                              </m:r>
                            </m:e>
                            <m:sub>
                              <m:r>
                                <a:rPr lang="en-US" sz="2000" b="0" i="1" smtClean="0">
                                  <a:latin typeface="Cambria Math"/>
                                  <a:ea typeface="Cambria Math"/>
                                  <a:cs typeface="Times New Roman" pitchFamily="18" charset="0"/>
                                </a:rPr>
                                <m:t>1</m:t>
                              </m:r>
                            </m:sub>
                          </m:sSub>
                        </m:e>
                      </m:acc>
                      <m:r>
                        <a:rPr lang="en-US" sz="2000" b="0" i="1" smtClean="0">
                          <a:latin typeface="Cambria Math"/>
                          <a:ea typeface="Cambria Math"/>
                          <a:cs typeface="Times New Roman" pitchFamily="18" charset="0"/>
                        </a:rPr>
                        <m:t>+</m:t>
                      </m:r>
                      <m:acc>
                        <m:accPr>
                          <m:chr m:val="̃"/>
                          <m:ctrlPr>
                            <a:rPr lang="en-US" sz="2000" i="1" smtClean="0">
                              <a:latin typeface="Cambria Math"/>
                              <a:ea typeface="Cambria Math"/>
                              <a:cs typeface="Times New Roman" pitchFamily="18" charset="0"/>
                            </a:rPr>
                          </m:ctrlPr>
                        </m:accPr>
                        <m:e>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𝑛</m:t>
                              </m:r>
                            </m:e>
                            <m:sub>
                              <m:r>
                                <a:rPr lang="en-US" sz="2000" b="0" i="1" smtClean="0">
                                  <a:latin typeface="Cambria Math"/>
                                  <a:ea typeface="Cambria Math"/>
                                  <a:cs typeface="Times New Roman" pitchFamily="18" charset="0"/>
                                </a:rPr>
                                <m:t>1</m:t>
                              </m:r>
                            </m:sub>
                          </m:sSub>
                        </m:e>
                      </m:acc>
                    </m:oMath>
                  </m:oMathPara>
                </a14:m>
                <a:endParaRPr lang="en-IN" sz="2000" dirty="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Thus, the SNR at the receiver is given as</a:t>
                </a:r>
                <a:endParaRPr lang="en-IN" sz="2000" b="1" dirty="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𝑆𝑁𝑅</m:t>
                      </m:r>
                      <m:r>
                        <a:rPr lang="en-US" sz="2000" b="0" i="1" smtClean="0">
                          <a:latin typeface="Cambria Math"/>
                          <a:cs typeface="Times New Roman" pitchFamily="18" charset="0"/>
                        </a:rPr>
                        <m:t>=</m:t>
                      </m:r>
                      <m:sSubSup>
                        <m:sSubSupPr>
                          <m:ctrlPr>
                            <a:rPr lang="en-US" sz="2000" i="1" smtClean="0">
                              <a:latin typeface="Cambria Math"/>
                              <a:cs typeface="Times New Roman" pitchFamily="18" charset="0"/>
                            </a:rPr>
                          </m:ctrlPr>
                        </m:sSubSupPr>
                        <m:e>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𝜎</m:t>
                              </m:r>
                            </m:e>
                            <m:sub>
                              <m:r>
                                <a:rPr lang="en-US" sz="2000" b="0" i="1" smtClean="0">
                                  <a:latin typeface="Cambria Math"/>
                                  <a:cs typeface="Times New Roman" pitchFamily="18" charset="0"/>
                                </a:rPr>
                                <m:t>1</m:t>
                              </m:r>
                            </m:sub>
                          </m:sSub>
                        </m:e>
                        <m:sub/>
                        <m:sup>
                          <m:r>
                            <a:rPr lang="en-US" sz="2000" b="0" i="1" smtClean="0">
                              <a:latin typeface="Cambria Math"/>
                              <a:cs typeface="Times New Roman" pitchFamily="18" charset="0"/>
                            </a:rPr>
                            <m:t>2</m:t>
                          </m:r>
                        </m:sup>
                      </m:sSubSup>
                      <m:f>
                        <m:fPr>
                          <m:ctrlPr>
                            <a:rPr lang="en-US" sz="2000" i="1" smtClean="0">
                              <a:latin typeface="Cambria Math"/>
                              <a:cs typeface="Times New Roman" pitchFamily="18" charset="0"/>
                            </a:rPr>
                          </m:ctrlPr>
                        </m:fPr>
                        <m:num>
                          <m:r>
                            <a:rPr lang="en-US" sz="2000" b="0" i="1" smtClean="0">
                              <a:latin typeface="Cambria Math"/>
                              <a:cs typeface="Times New Roman" pitchFamily="18" charset="0"/>
                            </a:rPr>
                            <m:t>𝐸</m:t>
                          </m:r>
                          <m:d>
                            <m:dPr>
                              <m:begChr m:val="{"/>
                              <m:endChr m:val="}"/>
                              <m:ctrlPr>
                                <a:rPr lang="en-US" sz="2000" i="1" smtClean="0">
                                  <a:latin typeface="Cambria Math"/>
                                  <a:cs typeface="Times New Roman" pitchFamily="18" charset="0"/>
                                </a:rPr>
                              </m:ctrlPr>
                            </m:dPr>
                            <m:e>
                              <m:sSup>
                                <m:sSupPr>
                                  <m:ctrlPr>
                                    <a:rPr lang="en-US" sz="2000" i="1" smtClean="0">
                                      <a:latin typeface="Cambria Math"/>
                                      <a:cs typeface="Times New Roman" pitchFamily="18" charset="0"/>
                                    </a:rPr>
                                  </m:ctrlPr>
                                </m:sSupPr>
                                <m:e>
                                  <m:d>
                                    <m:dPr>
                                      <m:begChr m:val="|"/>
                                      <m:endChr m:val="|"/>
                                      <m:ctrlPr>
                                        <a:rPr lang="en-US" sz="2000" i="1" smtClean="0">
                                          <a:latin typeface="Cambria Math"/>
                                          <a:cs typeface="Times New Roman" pitchFamily="18" charset="0"/>
                                        </a:rPr>
                                      </m:ctrlPr>
                                    </m:dPr>
                                    <m:e>
                                      <m:acc>
                                        <m:accPr>
                                          <m:chr m:val="̃"/>
                                          <m:ctrlPr>
                                            <a:rPr lang="en-US" sz="2000" i="1" smtClean="0">
                                              <a:latin typeface="Cambria Math"/>
                                              <a:cs typeface="Times New Roman" pitchFamily="18" charset="0"/>
                                            </a:rPr>
                                          </m:ctrlPr>
                                        </m:accPr>
                                        <m:e>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𝑥</m:t>
                                              </m:r>
                                            </m:e>
                                            <m:sub>
                                              <m:r>
                                                <a:rPr lang="en-US" sz="2000" b="0" i="1" smtClean="0">
                                                  <a:latin typeface="Cambria Math"/>
                                                  <a:cs typeface="Times New Roman" pitchFamily="18" charset="0"/>
                                                </a:rPr>
                                                <m:t>1</m:t>
                                              </m:r>
                                            </m:sub>
                                          </m:sSub>
                                        </m:e>
                                      </m:acc>
                                    </m:e>
                                  </m:d>
                                </m:e>
                                <m:sup>
                                  <m:r>
                                    <a:rPr lang="en-US" sz="2000" b="0" i="1" smtClean="0">
                                      <a:latin typeface="Cambria Math"/>
                                      <a:cs typeface="Times New Roman" pitchFamily="18" charset="0"/>
                                    </a:rPr>
                                    <m:t>2</m:t>
                                  </m:r>
                                </m:sup>
                              </m:sSup>
                            </m:e>
                          </m:d>
                        </m:num>
                        <m:den>
                          <m:sSubSup>
                            <m:sSubSupPr>
                              <m:ctrlPr>
                                <a:rPr lang="en-US" sz="2000" i="1" smtClean="0">
                                  <a:latin typeface="Cambria Math"/>
                                  <a:cs typeface="Times New Roman" pitchFamily="18" charset="0"/>
                                </a:rPr>
                              </m:ctrlPr>
                            </m:sSubSupPr>
                            <m:e>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𝜎</m:t>
                                  </m:r>
                                </m:e>
                                <m:sub>
                                  <m:r>
                                    <a:rPr lang="en-US" sz="2000" b="0" i="1" smtClean="0">
                                      <a:latin typeface="Cambria Math"/>
                                      <a:cs typeface="Times New Roman" pitchFamily="18" charset="0"/>
                                    </a:rPr>
                                    <m:t>𝑛</m:t>
                                  </m:r>
                                </m:sub>
                              </m:sSub>
                            </m:e>
                            <m:sub/>
                            <m:sup>
                              <m:r>
                                <a:rPr lang="en-US" sz="2000" b="0" i="1" smtClean="0">
                                  <a:latin typeface="Cambria Math"/>
                                  <a:cs typeface="Times New Roman" pitchFamily="18" charset="0"/>
                                </a:rPr>
                                <m:t>2</m:t>
                              </m:r>
                            </m:sup>
                          </m:sSubSup>
                        </m:den>
                      </m:f>
                      <m:r>
                        <a:rPr lang="en-US" sz="2000" b="0" i="1" smtClean="0">
                          <a:latin typeface="Cambria Math"/>
                          <a:cs typeface="Times New Roman" pitchFamily="18" charset="0"/>
                        </a:rPr>
                        <m:t>=</m:t>
                      </m:r>
                      <m:sSubSup>
                        <m:sSubSupPr>
                          <m:ctrlPr>
                            <a:rPr lang="en-US" sz="2000" i="1" smtClean="0">
                              <a:latin typeface="Cambria Math"/>
                              <a:cs typeface="Times New Roman" pitchFamily="18" charset="0"/>
                            </a:rPr>
                          </m:ctrlPr>
                        </m:sSubSupPr>
                        <m:e>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𝜎</m:t>
                              </m:r>
                            </m:e>
                            <m:sub>
                              <m:r>
                                <a:rPr lang="en-US" sz="2000" b="0" i="1" smtClean="0">
                                  <a:latin typeface="Cambria Math"/>
                                  <a:cs typeface="Times New Roman" pitchFamily="18" charset="0"/>
                                </a:rPr>
                                <m:t>1</m:t>
                              </m:r>
                            </m:sub>
                          </m:sSub>
                        </m:e>
                        <m:sub/>
                        <m:sup>
                          <m:r>
                            <a:rPr lang="en-US" sz="2000" b="0" i="1" smtClean="0">
                              <a:latin typeface="Cambria Math"/>
                              <a:cs typeface="Times New Roman" pitchFamily="18" charset="0"/>
                            </a:rPr>
                            <m:t>2</m:t>
                          </m:r>
                        </m:sup>
                      </m:sSubSup>
                      <m:f>
                        <m:fPr>
                          <m:ctrlPr>
                            <a:rPr lang="en-US" sz="2000" i="1" smtClean="0">
                              <a:latin typeface="Cambria Math"/>
                              <a:cs typeface="Times New Roman" pitchFamily="18" charset="0"/>
                            </a:rPr>
                          </m:ctrlPr>
                        </m:fPr>
                        <m:num>
                          <m:r>
                            <a:rPr lang="en-US" sz="2000" b="0" i="1" smtClean="0">
                              <a:latin typeface="Cambria Math"/>
                              <a:cs typeface="Times New Roman" pitchFamily="18" charset="0"/>
                            </a:rPr>
                            <m:t>𝑃</m:t>
                          </m:r>
                        </m:num>
                        <m:den>
                          <m:sSubSup>
                            <m:sSubSupPr>
                              <m:ctrlPr>
                                <a:rPr lang="en-US" sz="2000" i="1">
                                  <a:latin typeface="Cambria Math"/>
                                  <a:cs typeface="Times New Roman" pitchFamily="18" charset="0"/>
                                </a:rPr>
                              </m:ctrlPr>
                            </m:sSubSupPr>
                            <m:e>
                              <m:sSub>
                                <m:sSubPr>
                                  <m:ctrlPr>
                                    <a:rPr lang="en-US" sz="2000" i="1">
                                      <a:latin typeface="Cambria Math"/>
                                      <a:cs typeface="Times New Roman" pitchFamily="18" charset="0"/>
                                    </a:rPr>
                                  </m:ctrlPr>
                                </m:sSubPr>
                                <m:e>
                                  <m:r>
                                    <a:rPr lang="en-US" sz="2000" b="0" i="1">
                                      <a:latin typeface="Cambria Math"/>
                                      <a:cs typeface="Times New Roman" pitchFamily="18" charset="0"/>
                                    </a:rPr>
                                    <m:t>𝜎</m:t>
                                  </m:r>
                                </m:e>
                                <m:sub>
                                  <m:r>
                                    <a:rPr lang="en-US" sz="2000" b="0" i="1">
                                      <a:latin typeface="Cambria Math"/>
                                      <a:cs typeface="Times New Roman" pitchFamily="18" charset="0"/>
                                    </a:rPr>
                                    <m:t>𝑛</m:t>
                                  </m:r>
                                </m:sub>
                              </m:sSub>
                            </m:e>
                            <m:sub/>
                            <m:sup>
                              <m:r>
                                <a:rPr lang="en-US" sz="2000" b="0" i="1">
                                  <a:latin typeface="Cambria Math"/>
                                  <a:cs typeface="Times New Roman" pitchFamily="18" charset="0"/>
                                </a:rPr>
                                <m:t>2</m:t>
                              </m:r>
                            </m:sup>
                          </m:sSubSup>
                        </m:den>
                      </m:f>
                    </m:oMath>
                  </m:oMathPara>
                </a14:m>
                <a:endParaRPr lang="en-IN" sz="2000"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This MIMO </a:t>
                </a:r>
                <a:r>
                  <a:rPr lang="en-US" sz="2000" dirty="0" err="1">
                    <a:latin typeface="Times New Roman" pitchFamily="18" charset="0"/>
                    <a:cs typeface="Times New Roman" pitchFamily="18" charset="0"/>
                  </a:rPr>
                  <a:t>beamforming</a:t>
                </a:r>
                <a:r>
                  <a:rPr lang="en-US" sz="2000" dirty="0">
                    <a:latin typeface="Times New Roman" pitchFamily="18" charset="0"/>
                    <a:cs typeface="Times New Roman" pitchFamily="18" charset="0"/>
                  </a:rPr>
                  <a:t> scheme is termed </a:t>
                </a:r>
                <a:r>
                  <a:rPr lang="en-US" sz="2000" i="1" dirty="0">
                    <a:latin typeface="Times New Roman" pitchFamily="18" charset="0"/>
                    <a:cs typeface="Times New Roman" pitchFamily="18" charset="0"/>
                  </a:rPr>
                  <a:t>Maximum Ratio Transmission </a:t>
                </a:r>
                <a:r>
                  <a:rPr lang="en-US" sz="2000" dirty="0">
                    <a:latin typeface="Times New Roman" pitchFamily="18" charset="0"/>
                    <a:cs typeface="Times New Roman" pitchFamily="18" charset="0"/>
                  </a:rPr>
                  <a:t>(MRT). Since only one dimension is being used in this scheme, it results in a simplistic transmission and reception scheme compared to spatial multiplexing MIMO schemes such as </a:t>
                </a:r>
                <a:r>
                  <a:rPr lang="en-US" sz="2000" b="1" dirty="0">
                    <a:latin typeface="Times New Roman" pitchFamily="18" charset="0"/>
                    <a:cs typeface="Times New Roman" pitchFamily="18" charset="0"/>
                  </a:rPr>
                  <a:t>MIMO-ZF, MIMO-MMSE, MIMO V-BLAST</a:t>
                </a:r>
                <a:r>
                  <a:rPr lang="en-US" sz="2000" dirty="0">
                    <a:latin typeface="Times New Roman" pitchFamily="18" charset="0"/>
                    <a:cs typeface="Times New Roman" pitchFamily="18" charset="0"/>
                  </a:rPr>
                  <a:t>, etc.</a:t>
                </a:r>
                <a:endParaRPr lang="en-IN" sz="2000" dirty="0">
                  <a:latin typeface="Times New Roman" pitchFamily="18" charset="0"/>
                  <a:cs typeface="Times New Roman" pitchFamily="18" charset="0"/>
                </a:endParaRPr>
              </a:p>
              <a:p>
                <a:pPr marL="0" indent="0">
                  <a:buNone/>
                </a:pPr>
                <a:endParaRPr lang="en-IN"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64391" y="899349"/>
                <a:ext cx="11841561" cy="5240193"/>
              </a:xfrm>
              <a:blipFill rotWithShape="1">
                <a:blip r:embed="rId3"/>
                <a:stretch>
                  <a:fillRect l="-566" r="-566"/>
                </a:stretch>
              </a:blipFill>
            </p:spPr>
            <p:txBody>
              <a:bodyPr/>
              <a:lstStyle/>
              <a:p>
                <a:r>
                  <a:rPr lang="en-IN">
                    <a:noFill/>
                  </a:rPr>
                  <a:t> </a:t>
                </a:r>
              </a:p>
            </p:txBody>
          </p:sp>
        </mc:Fallback>
      </mc:AlternateContent>
    </p:spTree>
    <p:extLst>
      <p:ext uri="{BB962C8B-B14F-4D97-AF65-F5344CB8AC3E}">
        <p14:creationId xmlns:p14="http://schemas.microsoft.com/office/powerpoint/2010/main" val="2431567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40/58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2" name="Content Placeholder 1"/>
          <p:cNvSpPr>
            <a:spLocks noGrp="1"/>
          </p:cNvSpPr>
          <p:nvPr>
            <p:ph idx="1"/>
          </p:nvPr>
        </p:nvSpPr>
        <p:spPr>
          <a:xfrm>
            <a:off x="248798" y="887475"/>
            <a:ext cx="11709654" cy="5287694"/>
          </a:xfrm>
        </p:spPr>
        <p:txBody>
          <a:bodyPr/>
          <a:lstStyle/>
          <a:p>
            <a:pPr algn="just">
              <a:buFont typeface="Wingdings" pitchFamily="2" charset="2"/>
              <a:buChar char="Ø"/>
            </a:pPr>
            <a:r>
              <a:rPr lang="en-US" sz="2000" dirty="0">
                <a:latin typeface="Times New Roman" pitchFamily="18" charset="0"/>
                <a:cs typeface="Times New Roman" pitchFamily="18" charset="0"/>
              </a:rPr>
              <a:t>Further, two additional points are worth of being noted about the maximum ration transmission scheme.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Firstly</a:t>
            </a:r>
            <a:r>
              <a:rPr lang="en-US" sz="2000" dirty="0">
                <a:latin typeface="Times New Roman" pitchFamily="18" charset="0"/>
                <a:cs typeface="Times New Roman" pitchFamily="18" charset="0"/>
              </a:rPr>
              <a:t>, it is capacity optimal at low SNR.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Secondly</a:t>
            </a:r>
            <a:r>
              <a:rPr lang="en-US" sz="2000" dirty="0">
                <a:latin typeface="Times New Roman" pitchFamily="18" charset="0"/>
                <a:cs typeface="Times New Roman" pitchFamily="18" charset="0"/>
              </a:rPr>
              <a:t>, it achieves the full diversity order of MIMO communication, i.e., </a:t>
            </a:r>
            <a:r>
              <a:rPr lang="en-US" sz="2000" i="1" dirty="0" err="1" smtClean="0">
                <a:latin typeface="Times New Roman" pitchFamily="18" charset="0"/>
                <a:cs typeface="Times New Roman" pitchFamily="18" charset="0"/>
              </a:rPr>
              <a:t>rt</a:t>
            </a:r>
            <a:r>
              <a:rPr lang="en-US" sz="2000" i="1" smtClean="0">
                <a:latin typeface="Times New Roman" pitchFamily="18" charset="0"/>
                <a:cs typeface="Times New Roman" pitchFamily="18" charset="0"/>
              </a:rPr>
              <a:t> </a:t>
            </a:r>
            <a:r>
              <a:rPr lang="en-US" sz="2000" smtClean="0">
                <a:latin typeface="Times New Roman" pitchFamily="18" charset="0"/>
                <a:cs typeface="Times New Roman" pitchFamily="18" charset="0"/>
              </a:rPr>
              <a:t>, </a:t>
            </a:r>
            <a:r>
              <a:rPr lang="en-US" sz="2000" dirty="0">
                <a:latin typeface="Times New Roman" pitchFamily="18" charset="0"/>
                <a:cs typeface="Times New Roman" pitchFamily="18" charset="0"/>
              </a:rPr>
              <a:t>where </a:t>
            </a:r>
            <a:r>
              <a:rPr lang="en-US" sz="2000" i="1" dirty="0">
                <a:latin typeface="Times New Roman" pitchFamily="18" charset="0"/>
                <a:cs typeface="Times New Roman" pitchFamily="18" charset="0"/>
              </a:rPr>
              <a:t>r, t </a:t>
            </a:r>
            <a:r>
              <a:rPr lang="en-US" sz="2000" dirty="0">
                <a:latin typeface="Times New Roman" pitchFamily="18" charset="0"/>
                <a:cs typeface="Times New Roman" pitchFamily="18" charset="0"/>
              </a:rPr>
              <a:t>denote the number of receive and transmit antennas respectively</a:t>
            </a:r>
            <a:r>
              <a:rPr lang="en-US" dirty="0"/>
              <a:t>.</a:t>
            </a:r>
            <a:endParaRPr lang="en-IN" dirty="0"/>
          </a:p>
        </p:txBody>
      </p:sp>
    </p:spTree>
    <p:extLst>
      <p:ext uri="{BB962C8B-B14F-4D97-AF65-F5344CB8AC3E}">
        <p14:creationId xmlns:p14="http://schemas.microsoft.com/office/powerpoint/2010/main" val="2431567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99780"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Outline of the </a:t>
            </a:r>
            <a:r>
              <a:rPr lang="en-US" sz="2800" dirty="0" smtClean="0">
                <a:solidFill>
                  <a:schemeClr val="bg1"/>
                </a:solidFill>
                <a:effectLst>
                  <a:outerShdw blurRad="38100" dist="38100" dir="2700000" algn="tl">
                    <a:srgbClr val="000000">
                      <a:alpha val="43137"/>
                    </a:srgbClr>
                  </a:outerShdw>
                </a:effectLst>
                <a:latin typeface="Georgia" panose="02040502050405020303" pitchFamily="18" charset="0"/>
              </a:rPr>
              <a:t>Presentation (PART-2)</a:t>
            </a:r>
            <a:endParaRPr lang="en-US" sz="2800" dirty="0">
              <a:solidFill>
                <a:schemeClr val="bg1"/>
              </a:solidFill>
              <a:effectLst>
                <a:outerShdw blurRad="38100" dist="38100" dir="2700000" algn="tl">
                  <a:srgbClr val="000000">
                    <a:alpha val="43137"/>
                  </a:srgbClr>
                </a:outerShdw>
              </a:effectLst>
              <a:latin typeface="Georgia" panose="02040502050405020303" pitchFamily="18" charset="0"/>
            </a:endParaRP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99780" y="6323987"/>
            <a:ext cx="12092220" cy="830997"/>
          </a:xfrm>
          <a:prstGeom prst="rect">
            <a:avLst/>
          </a:prstGeom>
          <a:noFill/>
        </p:spPr>
        <p:txBody>
          <a:bodyPr wrap="square">
            <a:spAutoFit/>
          </a:bodyPr>
          <a:lstStyle/>
          <a:p>
            <a:r>
              <a:rPr lang="en-US" sz="2400" dirty="0" smtClean="0">
                <a:solidFill>
                  <a:schemeClr val="bg1"/>
                </a:solidFill>
                <a:effectLst>
                  <a:outerShdw blurRad="38100" dist="38100" dir="2700000" algn="tl">
                    <a:srgbClr val="000000">
                      <a:alpha val="43137"/>
                    </a:srgbClr>
                  </a:outerShdw>
                </a:effectLst>
                <a:latin typeface="Georgia" panose="02040502050405020303" pitchFamily="18" charset="0"/>
              </a:rPr>
              <a:t>Orthogonal Frequency division Multiplexing    </a:t>
            </a:r>
            <a:r>
              <a:rPr lang="en-US" sz="2400" dirty="0" err="1"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22-03-2022 </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41/58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p>
        </p:txBody>
      </p:sp>
      <p:sp>
        <p:nvSpPr>
          <p:cNvPr id="9" name="TextBox 8">
            <a:extLst>
              <a:ext uri="{FF2B5EF4-FFF2-40B4-BE49-F238E27FC236}">
                <a16:creationId xmlns:a16="http://schemas.microsoft.com/office/drawing/2014/main" xmlns="" id="{84B741AE-165A-40FC-BFBA-59D981283D58}"/>
              </a:ext>
            </a:extLst>
          </p:cNvPr>
          <p:cNvSpPr txBox="1"/>
          <p:nvPr/>
        </p:nvSpPr>
        <p:spPr>
          <a:xfrm>
            <a:off x="763303" y="759823"/>
            <a:ext cx="5438338" cy="3765133"/>
          </a:xfrm>
          <a:prstGeom prst="rect">
            <a:avLst/>
          </a:prstGeom>
          <a:noFill/>
        </p:spPr>
        <p:txBody>
          <a:bodyPr wrap="square">
            <a:spAutoFit/>
          </a:bodyPr>
          <a:lstStyle/>
          <a:p>
            <a:pPr fontAlgn="base">
              <a:lnSpc>
                <a:spcPct val="150000"/>
              </a:lnSpc>
              <a:spcAft>
                <a:spcPts val="800"/>
              </a:spcAft>
            </a:pPr>
            <a:r>
              <a:rPr lang="en-IN" sz="1600" b="1" dirty="0" smtClean="0">
                <a:effectLst/>
                <a:latin typeface="Times New Roman" pitchFamily="18" charset="0"/>
                <a:ea typeface="Verdana" panose="020B0604030504040204" pitchFamily="34" charset="0"/>
                <a:cs typeface="Times New Roman" pitchFamily="18" charset="0"/>
              </a:rPr>
              <a:t>4.1 INTRODUCTION TO OFDM </a:t>
            </a:r>
          </a:p>
          <a:p>
            <a:pPr fontAlgn="base">
              <a:lnSpc>
                <a:spcPct val="150000"/>
              </a:lnSpc>
              <a:spcAft>
                <a:spcPts val="800"/>
              </a:spcAft>
            </a:pPr>
            <a:r>
              <a:rPr lang="en-US" sz="1600" b="1" dirty="0" smtClean="0">
                <a:latin typeface="Times New Roman" pitchFamily="18" charset="0"/>
                <a:ea typeface="Verdana" panose="020B0604030504040204" pitchFamily="34" charset="0"/>
                <a:cs typeface="Times New Roman" pitchFamily="18" charset="0"/>
              </a:rPr>
              <a:t>4.2 MULTI CARRIER MODULATION </a:t>
            </a:r>
          </a:p>
          <a:p>
            <a:pPr fontAlgn="base">
              <a:lnSpc>
                <a:spcPct val="150000"/>
              </a:lnSpc>
              <a:spcAft>
                <a:spcPts val="800"/>
              </a:spcAft>
            </a:pPr>
            <a:r>
              <a:rPr lang="en-US" sz="1600" b="1" dirty="0" smtClean="0">
                <a:effectLst/>
                <a:latin typeface="Times New Roman" pitchFamily="18" charset="0"/>
                <a:ea typeface="Verdana" panose="020B0604030504040204" pitchFamily="34" charset="0"/>
                <a:cs typeface="Times New Roman" pitchFamily="18" charset="0"/>
              </a:rPr>
              <a:t>4.3 IFFT SAMPLING OF OFDM</a:t>
            </a:r>
          </a:p>
          <a:p>
            <a:pPr fontAlgn="base">
              <a:lnSpc>
                <a:spcPct val="150000"/>
              </a:lnSpc>
              <a:spcAft>
                <a:spcPts val="800"/>
              </a:spcAft>
            </a:pPr>
            <a:r>
              <a:rPr lang="en-US" sz="1600" b="1" dirty="0" smtClean="0">
                <a:latin typeface="Times New Roman" pitchFamily="18" charset="0"/>
                <a:ea typeface="Verdana" panose="020B0604030504040204" pitchFamily="34" charset="0"/>
                <a:cs typeface="Times New Roman" pitchFamily="18" charset="0"/>
              </a:rPr>
              <a:t>4.4 OFDM SCHEMATIC </a:t>
            </a:r>
          </a:p>
          <a:p>
            <a:pPr fontAlgn="base">
              <a:lnSpc>
                <a:spcPct val="150000"/>
              </a:lnSpc>
              <a:spcAft>
                <a:spcPts val="800"/>
              </a:spcAft>
            </a:pPr>
            <a:r>
              <a:rPr lang="en-US" sz="1600" b="1" dirty="0" smtClean="0">
                <a:effectLst/>
                <a:latin typeface="Times New Roman" pitchFamily="18" charset="0"/>
                <a:ea typeface="Verdana" panose="020B0604030504040204" pitchFamily="34" charset="0"/>
                <a:cs typeface="Times New Roman" pitchFamily="18" charset="0"/>
              </a:rPr>
              <a:t>4.5 CYCLIC PREFIX</a:t>
            </a:r>
          </a:p>
          <a:p>
            <a:pPr fontAlgn="base">
              <a:lnSpc>
                <a:spcPct val="150000"/>
              </a:lnSpc>
              <a:spcAft>
                <a:spcPts val="800"/>
              </a:spcAft>
            </a:pPr>
            <a:r>
              <a:rPr lang="en-US" sz="1600" b="1" dirty="0" smtClean="0">
                <a:latin typeface="Times New Roman" pitchFamily="18" charset="0"/>
                <a:ea typeface="Verdana" panose="020B0604030504040204" pitchFamily="34" charset="0"/>
                <a:cs typeface="Times New Roman" pitchFamily="18" charset="0"/>
              </a:rPr>
              <a:t>4.6 OFDM PARALLELIZATION </a:t>
            </a:r>
          </a:p>
          <a:p>
            <a:pPr fontAlgn="base">
              <a:lnSpc>
                <a:spcPct val="150000"/>
              </a:lnSpc>
              <a:spcAft>
                <a:spcPts val="800"/>
              </a:spcAft>
            </a:pPr>
            <a:r>
              <a:rPr lang="en-US" sz="1600" b="1" dirty="0" smtClean="0">
                <a:effectLst/>
                <a:latin typeface="Times New Roman" pitchFamily="18" charset="0"/>
                <a:ea typeface="Verdana" panose="020B0604030504040204" pitchFamily="34" charset="0"/>
                <a:cs typeface="Times New Roman" pitchFamily="18" charset="0"/>
              </a:rPr>
              <a:t>4.7 OFDM EXAMPLES</a:t>
            </a:r>
          </a:p>
          <a:p>
            <a:pPr fontAlgn="base">
              <a:lnSpc>
                <a:spcPct val="150000"/>
              </a:lnSpc>
              <a:spcAft>
                <a:spcPts val="800"/>
              </a:spcAft>
            </a:pPr>
            <a:endParaRPr lang="en-IN" sz="1600" b="1" dirty="0">
              <a:effectLst/>
              <a:latin typeface="Times New Roman" pitchFamily="18" charset="0"/>
              <a:ea typeface="Calibri" panose="020F0502020204030204" pitchFamily="34" charset="0"/>
              <a:cs typeface="Times New Roman" pitchFamily="18" charset="0"/>
            </a:endParaRPr>
          </a:p>
        </p:txBody>
      </p:sp>
      <p:pic>
        <p:nvPicPr>
          <p:cNvPr id="10" name="Picture 9">
            <a:extLst>
              <a:ext uri="{FF2B5EF4-FFF2-40B4-BE49-F238E27FC236}">
                <a16:creationId xmlns:a16="http://schemas.microsoft.com/office/drawing/2014/main" xmlns="" id="{7D8FB851-34C1-4940-8B71-83F7749A856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Tree>
    <p:extLst>
      <p:ext uri="{BB962C8B-B14F-4D97-AF65-F5344CB8AC3E}">
        <p14:creationId xmlns:p14="http://schemas.microsoft.com/office/powerpoint/2010/main" val="2780124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ORTHOGONAL FREQUENCY-DIVISION MULTIPLEXING </a:t>
            </a:r>
            <a:endPar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140058" y="6323987"/>
            <a:ext cx="12014427" cy="830997"/>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Orthogonal Frequency division Multiplexing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42/58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248797" y="851848"/>
                <a:ext cx="11614727" cy="5299570"/>
              </a:xfrm>
            </p:spPr>
            <p:txBody>
              <a:bodyPr>
                <a:normAutofit fontScale="92500" lnSpcReduction="10000"/>
              </a:bodyPr>
              <a:lstStyle/>
              <a:p>
                <a:pPr marL="0" indent="0" algn="just">
                  <a:buNone/>
                </a:pPr>
                <a:r>
                  <a:rPr lang="en-IN" sz="2000" b="1" u="sng" dirty="0" smtClean="0">
                    <a:latin typeface="Times New Roman" pitchFamily="18" charset="0"/>
                    <a:cs typeface="Times New Roman" pitchFamily="18" charset="0"/>
                  </a:rPr>
                  <a:t>INTRODUCTION </a:t>
                </a:r>
                <a:r>
                  <a:rPr lang="en-IN" sz="2000" b="1" dirty="0" smtClean="0">
                    <a:latin typeface="Times New Roman" pitchFamily="18" charset="0"/>
                    <a:cs typeface="Times New Roman" pitchFamily="18" charset="0"/>
                  </a:rPr>
                  <a:t>:</a:t>
                </a:r>
                <a:endParaRPr lang="en-US" sz="2000" b="1" dirty="0" smtClean="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Orthogonal </a:t>
                </a:r>
                <a:r>
                  <a:rPr lang="en-US" sz="2000" dirty="0">
                    <a:latin typeface="Times New Roman" pitchFamily="18" charset="0"/>
                    <a:cs typeface="Times New Roman" pitchFamily="18" charset="0"/>
                  </a:rPr>
                  <a:t>Frequency-Division Multiplexing (OFDM) forms the basis for 4G, i.e., Fourth Generation wireless communication systems. OFDM is used in 4G wireless cellular standards such as Long-Term Evolution (LTE) and </a:t>
                </a:r>
                <a:r>
                  <a:rPr lang="en-US" sz="2000" dirty="0" smtClean="0">
                    <a:latin typeface="Times New Roman" pitchFamily="18" charset="0"/>
                    <a:cs typeface="Times New Roman" pitchFamily="18" charset="0"/>
                  </a:rPr>
                  <a:t>Wi-MAX </a:t>
                </a:r>
                <a:r>
                  <a:rPr lang="en-US" sz="2000" dirty="0">
                    <a:latin typeface="Times New Roman" pitchFamily="18" charset="0"/>
                    <a:cs typeface="Times New Roman" pitchFamily="18" charset="0"/>
                  </a:rPr>
                  <a:t>(Worldwide Interoperability for Microwave Access). </a:t>
                </a:r>
                <a:endParaRPr lang="en-US" sz="2000" dirty="0" smtClean="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OFDM </a:t>
                </a:r>
                <a:r>
                  <a:rPr lang="en-US" sz="2000" dirty="0">
                    <a:latin typeface="Times New Roman" pitchFamily="18" charset="0"/>
                    <a:cs typeface="Times New Roman" pitchFamily="18" charset="0"/>
                  </a:rPr>
                  <a:t>is a key broadband wireless technology which supports data rates in excess of 100 Mbps. Similarly, the wireless local area (LAN) standards such as 802.11 a/g/n are based on </a:t>
                </a:r>
                <a:r>
                  <a:rPr lang="en-US" sz="2000" dirty="0" smtClean="0">
                    <a:latin typeface="Times New Roman" pitchFamily="18" charset="0"/>
                    <a:cs typeface="Times New Roman" pitchFamily="18" charset="0"/>
                  </a:rPr>
                  <a:t>OFDM.</a:t>
                </a:r>
              </a:p>
              <a:p>
                <a:pPr marL="0" indent="0" algn="just">
                  <a:buNone/>
                </a:pPr>
                <a:r>
                  <a:rPr lang="en-IN" sz="2000" b="1" u="sng" dirty="0" smtClean="0">
                    <a:latin typeface="Times New Roman" pitchFamily="18" charset="0"/>
                    <a:cs typeface="Times New Roman" pitchFamily="18" charset="0"/>
                  </a:rPr>
                  <a:t>MOTIVATION AND MULTICARRIER BASICS </a:t>
                </a:r>
                <a:r>
                  <a:rPr lang="en-IN" sz="2000" b="1" dirty="0" smtClean="0">
                    <a:latin typeface="Times New Roman" pitchFamily="18" charset="0"/>
                    <a:cs typeface="Times New Roman" pitchFamily="18" charset="0"/>
                  </a:rPr>
                  <a:t>:</a:t>
                </a:r>
              </a:p>
              <a:p>
                <a:pPr algn="just">
                  <a:buFont typeface="Wingdings" pitchFamily="2" charset="2"/>
                  <a:buChar char="Ø"/>
                </a:pPr>
                <a:r>
                  <a:rPr lang="en-US" sz="2000" dirty="0">
                    <a:latin typeface="Times New Roman" pitchFamily="18" charset="0"/>
                    <a:cs typeface="Times New Roman" pitchFamily="18" charset="0"/>
                  </a:rPr>
                  <a:t>Consider a bandwidth </a:t>
                </a:r>
                <a:r>
                  <a:rPr lang="en-US" sz="2000" i="1" dirty="0">
                    <a:latin typeface="Times New Roman" pitchFamily="18" charset="0"/>
                    <a:cs typeface="Times New Roman" pitchFamily="18" charset="0"/>
                  </a:rPr>
                  <a:t>B = 2W </a:t>
                </a:r>
                <a:r>
                  <a:rPr lang="en-US" sz="2000" dirty="0">
                    <a:latin typeface="Times New Roman" pitchFamily="18" charset="0"/>
                    <a:cs typeface="Times New Roman" pitchFamily="18" charset="0"/>
                  </a:rPr>
                  <a:t>available for communication, where </a:t>
                </a:r>
                <a:r>
                  <a:rPr lang="en-US" sz="2000" i="1" dirty="0">
                    <a:latin typeface="Times New Roman" pitchFamily="18" charset="0"/>
                    <a:cs typeface="Times New Roman" pitchFamily="18" charset="0"/>
                  </a:rPr>
                  <a:t>W</a:t>
                </a:r>
                <a:r>
                  <a:rPr lang="en-US" sz="2000" dirty="0">
                    <a:latin typeface="Times New Roman" pitchFamily="18" charset="0"/>
                    <a:cs typeface="Times New Roman" pitchFamily="18" charset="0"/>
                  </a:rPr>
                  <a:t> is the one-sided bandwidth, or, in other words, the maximum frequency. For a single carrier communication system, the symbol time </a:t>
                </a:r>
                <a:r>
                  <a:rPr lang="en-US" sz="2000" i="1" dirty="0">
                    <a:latin typeface="Times New Roman" pitchFamily="18" charset="0"/>
                    <a:cs typeface="Times New Roman" pitchFamily="18" charset="0"/>
                  </a:rPr>
                  <a:t>T</a:t>
                </a:r>
                <a:r>
                  <a:rPr lang="en-US" sz="2000" dirty="0">
                    <a:latin typeface="Times New Roman" pitchFamily="18" charset="0"/>
                    <a:cs typeface="Times New Roman" pitchFamily="18" charset="0"/>
                  </a:rPr>
                  <a:t> is given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𝑇</m:t>
                      </m:r>
                      <m:r>
                        <a:rPr lang="en-US" sz="2000" b="0" i="1" smtClean="0">
                          <a:latin typeface="Cambria Math"/>
                          <a:cs typeface="Times New Roman" pitchFamily="18" charset="0"/>
                        </a:rPr>
                        <m:t>=</m:t>
                      </m:r>
                      <m:f>
                        <m:fPr>
                          <m:ctrlPr>
                            <a:rPr lang="en-US" sz="2000" i="1" smtClean="0">
                              <a:latin typeface="Cambria Math"/>
                              <a:cs typeface="Times New Roman" pitchFamily="18" charset="0"/>
                            </a:rPr>
                          </m:ctrlPr>
                        </m:fPr>
                        <m:num>
                          <m:r>
                            <a:rPr lang="en-US" sz="2000" b="0" i="1" smtClean="0">
                              <a:latin typeface="Cambria Math"/>
                              <a:cs typeface="Times New Roman" pitchFamily="18" charset="0"/>
                            </a:rPr>
                            <m:t>1</m:t>
                          </m:r>
                        </m:num>
                        <m:den>
                          <m:r>
                            <a:rPr lang="en-US" sz="2000" b="0" i="1" smtClean="0">
                              <a:latin typeface="Cambria Math"/>
                              <a:cs typeface="Times New Roman" pitchFamily="18" charset="0"/>
                            </a:rPr>
                            <m:t>𝐵</m:t>
                          </m:r>
                        </m:den>
                      </m:f>
                    </m:oMath>
                  </m:oMathPara>
                </a14:m>
                <a:endParaRPr lang="en-US" sz="2000"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basically implying that symbols can be transmitted at intervals of </a:t>
                </a:r>
                <a14:m>
                  <m:oMath xmlns:m="http://schemas.openxmlformats.org/officeDocument/2006/math">
                    <m:f>
                      <m:fPr>
                        <m:ctrlPr>
                          <a:rPr lang="en-US" sz="2000" i="1" smtClean="0">
                            <a:latin typeface="Cambria Math"/>
                            <a:cs typeface="Times New Roman" pitchFamily="18" charset="0"/>
                          </a:rPr>
                        </m:ctrlPr>
                      </m:fPr>
                      <m:num>
                        <m:r>
                          <a:rPr lang="en-US" sz="2000" b="0" i="1" smtClean="0">
                            <a:latin typeface="Cambria Math"/>
                            <a:cs typeface="Times New Roman" pitchFamily="18" charset="0"/>
                          </a:rPr>
                          <m:t>1</m:t>
                        </m:r>
                      </m:num>
                      <m:den>
                        <m:r>
                          <a:rPr lang="en-US" sz="2000" b="0" i="1" smtClean="0">
                            <a:latin typeface="Cambria Math"/>
                            <a:cs typeface="Times New Roman" pitchFamily="18" charset="0"/>
                          </a:rPr>
                          <m:t>𝐵</m:t>
                        </m:r>
                      </m:den>
                    </m:f>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seconds </a:t>
                </a:r>
                <a:r>
                  <a:rPr lang="en-US" sz="2000" dirty="0">
                    <a:latin typeface="Times New Roman" pitchFamily="18" charset="0"/>
                    <a:cs typeface="Times New Roman" pitchFamily="18" charset="0"/>
                  </a:rPr>
                  <a:t>each. Therefore, the symbol rate is given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𝑅𝑎𝑡𝑒</m:t>
                      </m:r>
                      <m:r>
                        <a:rPr lang="en-US" sz="2000" b="0" i="1" smtClean="0">
                          <a:latin typeface="Cambria Math"/>
                          <a:cs typeface="Times New Roman" pitchFamily="18" charset="0"/>
                        </a:rPr>
                        <m:t>=</m:t>
                      </m:r>
                      <m:f>
                        <m:fPr>
                          <m:ctrlPr>
                            <a:rPr lang="en-US" sz="2000" b="0" i="1" smtClean="0">
                              <a:latin typeface="Cambria Math"/>
                              <a:cs typeface="Times New Roman" pitchFamily="18" charset="0"/>
                            </a:rPr>
                          </m:ctrlPr>
                        </m:fPr>
                        <m:num>
                          <m:r>
                            <a:rPr lang="en-US" sz="2000" b="0" i="1" smtClean="0">
                              <a:latin typeface="Cambria Math"/>
                              <a:cs typeface="Times New Roman" pitchFamily="18" charset="0"/>
                            </a:rPr>
                            <m:t>1</m:t>
                          </m:r>
                        </m:num>
                        <m:den>
                          <m:f>
                            <m:fPr>
                              <m:type m:val="skw"/>
                              <m:ctrlPr>
                                <a:rPr lang="en-US" sz="2000" b="0" i="1" smtClean="0">
                                  <a:latin typeface="Cambria Math"/>
                                  <a:cs typeface="Times New Roman" pitchFamily="18" charset="0"/>
                                </a:rPr>
                              </m:ctrlPr>
                            </m:fPr>
                            <m:num>
                              <m:r>
                                <a:rPr lang="en-US" sz="2000" b="0" i="1" smtClean="0">
                                  <a:latin typeface="Cambria Math"/>
                                  <a:cs typeface="Times New Roman" pitchFamily="18" charset="0"/>
                                </a:rPr>
                                <m:t>1</m:t>
                              </m:r>
                            </m:num>
                            <m:den>
                              <m:r>
                                <a:rPr lang="en-US" sz="2000" b="0" i="1" smtClean="0">
                                  <a:latin typeface="Cambria Math"/>
                                  <a:cs typeface="Times New Roman" pitchFamily="18" charset="0"/>
                                </a:rPr>
                                <m:t>𝐵</m:t>
                              </m:r>
                            </m:den>
                          </m:f>
                        </m:den>
                      </m:f>
                      <m:r>
                        <a:rPr lang="en-US" sz="2000" b="0" i="1" smtClean="0">
                          <a:latin typeface="Cambria Math"/>
                          <a:cs typeface="Times New Roman" pitchFamily="18" charset="0"/>
                        </a:rPr>
                        <m:t>=</m:t>
                      </m:r>
                      <m:r>
                        <a:rPr lang="en-US" sz="2000" b="0" i="1" smtClean="0">
                          <a:latin typeface="Cambria Math"/>
                          <a:cs typeface="Times New Roman" pitchFamily="18" charset="0"/>
                        </a:rPr>
                        <m:t>𝐵</m:t>
                      </m:r>
                      <m:r>
                        <a:rPr lang="en-US" sz="2000" b="0" i="1" smtClean="0">
                          <a:latin typeface="Cambria Math"/>
                          <a:cs typeface="Times New Roman" pitchFamily="18" charset="0"/>
                        </a:rPr>
                        <m:t>−−−−1</m:t>
                      </m:r>
                    </m:oMath>
                  </m:oMathPara>
                </a14:m>
                <a:endParaRPr lang="en-US" sz="2000" dirty="0" smtClean="0">
                  <a:latin typeface="Times New Roman" pitchFamily="18" charset="0"/>
                  <a:cs typeface="Times New Roman" pitchFamily="18" charset="0"/>
                </a:endParaRPr>
              </a:p>
              <a:p>
                <a:pPr marL="0" indent="0" algn="just">
                  <a:buNone/>
                </a:pPr>
                <a:endParaRPr lang="en-US" sz="2000" dirty="0" smtClean="0">
                  <a:latin typeface="Times New Roman" pitchFamily="18" charset="0"/>
                  <a:cs typeface="Times New Roman" pitchFamily="18" charset="0"/>
                </a:endParaRPr>
              </a:p>
              <a:p>
                <a:pPr marL="0" indent="0" algn="just">
                  <a:buNone/>
                </a:pPr>
                <a:r>
                  <a:rPr lang="en-US" sz="2000" dirty="0" smtClean="0">
                    <a:latin typeface="Times New Roman" pitchFamily="18" charset="0"/>
                    <a:cs typeface="Times New Roman" pitchFamily="18" charset="0"/>
                  </a:rPr>
                  <a:t> </a:t>
                </a:r>
                <a:endParaRPr lang="en-IN" sz="2000" dirty="0">
                  <a:latin typeface="Times New Roman" pitchFamily="18" charset="0"/>
                  <a:cs typeface="Times New Roman" pitchFamily="18" charset="0"/>
                </a:endParaRP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248797" y="851848"/>
                <a:ext cx="11614727" cy="5299570"/>
              </a:xfrm>
              <a:blipFill rotWithShape="1">
                <a:blip r:embed="rId3"/>
                <a:stretch>
                  <a:fillRect l="-525" t="-1611" r="-472"/>
                </a:stretch>
              </a:blipFill>
            </p:spPr>
            <p:txBody>
              <a:bodyPr/>
              <a:lstStyle/>
              <a:p>
                <a:r>
                  <a:rPr lang="en-IN">
                    <a:noFill/>
                  </a:rPr>
                  <a:t> </a:t>
                </a:r>
              </a:p>
            </p:txBody>
          </p:sp>
        </mc:Fallback>
      </mc:AlternateContent>
    </p:spTree>
    <p:extLst>
      <p:ext uri="{BB962C8B-B14F-4D97-AF65-F5344CB8AC3E}">
        <p14:creationId xmlns:p14="http://schemas.microsoft.com/office/powerpoint/2010/main" val="2431567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ORTHOGONAL FREQUENCY-DIVISION MULTIPLEXING </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Orthogonal Frequency division Multiplexing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43/58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7" y="911224"/>
                <a:ext cx="11769032" cy="5252070"/>
              </a:xfrm>
            </p:spPr>
            <p:txBody>
              <a:bodyPr/>
              <a:lstStyle/>
              <a:p>
                <a:pPr algn="just">
                  <a:buFont typeface="Wingdings" pitchFamily="2" charset="2"/>
                  <a:buChar char="Ø"/>
                </a:pPr>
                <a:r>
                  <a:rPr lang="en-US" sz="2000" dirty="0" smtClean="0">
                    <a:latin typeface="Times New Roman" pitchFamily="18" charset="0"/>
                    <a:cs typeface="Times New Roman" pitchFamily="18" charset="0"/>
                  </a:rPr>
                  <a:t>Such a system is termed a single-carrier communication system. In such a system, a single carrier is employed for the entire baseband bandwidth of B. Therefore, roughly speaking, the symbols are transmitted as symbol </a:t>
                </a:r>
                <a:r>
                  <a:rPr lang="en-US" sz="2000" i="1" dirty="0">
                    <a:latin typeface="Times New Roman" pitchFamily="18" charset="0"/>
                    <a:cs typeface="Times New Roman" pitchFamily="18" charset="0"/>
                  </a:rPr>
                  <a:t>X(0)</a:t>
                </a:r>
                <a:r>
                  <a:rPr lang="en-US" sz="2000" dirty="0">
                    <a:latin typeface="Times New Roman" pitchFamily="18" charset="0"/>
                    <a:cs typeface="Times New Roman" pitchFamily="18" charset="0"/>
                  </a:rPr>
                  <a:t> from </a:t>
                </a:r>
                <a:r>
                  <a:rPr lang="en-US" sz="2000" i="1" dirty="0">
                    <a:latin typeface="Times New Roman" pitchFamily="18" charset="0"/>
                    <a:cs typeface="Times New Roman" pitchFamily="18" charset="0"/>
                  </a:rPr>
                  <a:t>0 ≤ t &lt; T</a:t>
                </a:r>
                <a:r>
                  <a:rPr lang="en-US" sz="2000" dirty="0">
                    <a:latin typeface="Times New Roman" pitchFamily="18" charset="0"/>
                    <a:cs typeface="Times New Roman" pitchFamily="18" charset="0"/>
                  </a:rPr>
                  <a:t>, symbol </a:t>
                </a:r>
                <a:r>
                  <a:rPr lang="en-US" sz="2000" i="1" dirty="0">
                    <a:latin typeface="Times New Roman" pitchFamily="18" charset="0"/>
                    <a:cs typeface="Times New Roman" pitchFamily="18" charset="0"/>
                  </a:rPr>
                  <a:t>X(1)</a:t>
                </a:r>
                <a:r>
                  <a:rPr lang="en-US" sz="2000" dirty="0">
                    <a:latin typeface="Times New Roman" pitchFamily="18" charset="0"/>
                    <a:cs typeface="Times New Roman" pitchFamily="18" charset="0"/>
                  </a:rPr>
                  <a:t> from </a:t>
                </a:r>
                <a:r>
                  <a:rPr lang="en-US" sz="2000" i="1" dirty="0">
                    <a:latin typeface="Times New Roman" pitchFamily="18" charset="0"/>
                    <a:cs typeface="Times New Roman" pitchFamily="18" charset="0"/>
                  </a:rPr>
                  <a:t>T ≤ t &lt; 2T</a:t>
                </a:r>
                <a:r>
                  <a:rPr lang="en-US" sz="2000" dirty="0">
                    <a:latin typeface="Times New Roman" pitchFamily="18" charset="0"/>
                    <a:cs typeface="Times New Roman" pitchFamily="18" charset="0"/>
                  </a:rPr>
                  <a:t>, and so on, i.e., roughly one symbol transmitted every </a:t>
                </a:r>
                <a14:m>
                  <m:oMath xmlns:m="http://schemas.openxmlformats.org/officeDocument/2006/math">
                    <m:r>
                      <a:rPr lang="en-US" sz="2000" b="0" i="1" smtClean="0">
                        <a:latin typeface="Cambria Math"/>
                        <a:cs typeface="Times New Roman" pitchFamily="18" charset="0"/>
                      </a:rPr>
                      <m:t>𝑇</m:t>
                    </m:r>
                    <m:r>
                      <a:rPr lang="en-US" sz="2000" b="0" i="1" smtClean="0">
                        <a:latin typeface="Cambria Math"/>
                        <a:cs typeface="Times New Roman" pitchFamily="18" charset="0"/>
                      </a:rPr>
                      <m:t>=</m:t>
                    </m:r>
                    <m:f>
                      <m:fPr>
                        <m:ctrlPr>
                          <a:rPr lang="en-US" sz="2000" b="0" i="1" smtClean="0">
                            <a:latin typeface="Cambria Math"/>
                            <a:cs typeface="Times New Roman" pitchFamily="18" charset="0"/>
                          </a:rPr>
                        </m:ctrlPr>
                      </m:fPr>
                      <m:num>
                        <m:r>
                          <a:rPr lang="en-US" sz="2000" b="0" i="1" smtClean="0">
                            <a:latin typeface="Cambria Math"/>
                            <a:cs typeface="Times New Roman" pitchFamily="18" charset="0"/>
                          </a:rPr>
                          <m:t>1</m:t>
                        </m:r>
                      </m:num>
                      <m:den>
                        <m:r>
                          <a:rPr lang="en-US" sz="2000" b="0" i="1" smtClean="0">
                            <a:latin typeface="Cambria Math"/>
                            <a:cs typeface="Times New Roman" pitchFamily="18" charset="0"/>
                          </a:rPr>
                          <m:t>𝐵</m:t>
                        </m:r>
                        <m:r>
                          <a:rPr lang="en-US" sz="2000" b="0" i="1" smtClean="0">
                            <a:latin typeface="Cambria Math"/>
                            <a:cs typeface="Times New Roman" pitchFamily="18" charset="0"/>
                          </a:rPr>
                          <m:t> </m:t>
                        </m:r>
                      </m:den>
                    </m:f>
                  </m:oMath>
                </a14:m>
                <a:r>
                  <a:rPr lang="en-US" sz="2000" dirty="0" smtClean="0">
                    <a:latin typeface="Times New Roman" pitchFamily="18" charset="0"/>
                    <a:cs typeface="Times New Roman" pitchFamily="18" charset="0"/>
                  </a:rPr>
                  <a:t>seconds</a:t>
                </a:r>
                <a:r>
                  <a:rPr lang="en-US" dirty="0" smtClean="0"/>
                  <a:t>.</a:t>
                </a:r>
              </a:p>
              <a:p>
                <a:pPr marL="0" indent="0" algn="just">
                  <a:buNone/>
                </a:pPr>
                <a:endParaRPr lang="en-US" dirty="0" smtClean="0"/>
              </a:p>
              <a:p>
                <a:pPr algn="just">
                  <a:buFont typeface="Wingdings" pitchFamily="2" charset="2"/>
                  <a:buChar char="Ø"/>
                </a:pPr>
                <a:endParaRPr lang="en-IN"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7" y="911224"/>
                <a:ext cx="11769032" cy="5252070"/>
              </a:xfrm>
              <a:blipFill rotWithShape="1">
                <a:blip r:embed="rId3"/>
                <a:stretch>
                  <a:fillRect l="-466" t="-1160" r="-570"/>
                </a:stretch>
              </a:blipFill>
            </p:spPr>
            <p:txBody>
              <a:bodyPr/>
              <a:lstStyle/>
              <a:p>
                <a:r>
                  <a:rPr lang="en-IN">
                    <a:noFill/>
                  </a:rPr>
                  <a:t> </a:t>
                </a:r>
              </a:p>
            </p:txBody>
          </p:sp>
        </mc:Fallback>
      </mc:AlternateContent>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5696" y="2121684"/>
            <a:ext cx="4657725"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530639" y="5322516"/>
            <a:ext cx="4641335" cy="369332"/>
          </a:xfrm>
          <a:prstGeom prst="rect">
            <a:avLst/>
          </a:prstGeom>
        </p:spPr>
        <p:txBody>
          <a:bodyPr wrap="none">
            <a:spAutoFit/>
          </a:bodyPr>
          <a:lstStyle/>
          <a:p>
            <a:pPr algn="just"/>
            <a:r>
              <a:rPr lang="en-IN" b="1" dirty="0" smtClean="0">
                <a:latin typeface="Times New Roman" pitchFamily="18" charset="0"/>
                <a:cs typeface="Times New Roman" pitchFamily="18" charset="0"/>
              </a:rPr>
              <a:t>FIGURE 1 MULTI-CARRIER CONCEPT </a:t>
            </a:r>
            <a:endParaRPr lang="en-IN"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268590" y="2330348"/>
                <a:ext cx="7027106" cy="4180312"/>
              </a:xfrm>
              <a:prstGeom prst="rect">
                <a:avLst/>
              </a:prstGeom>
            </p:spPr>
            <p:txBody>
              <a:bodyPr wrap="square">
                <a:spAutoFit/>
              </a:bodyPr>
              <a:lstStyle/>
              <a:p>
                <a:pPr marL="342900" indent="-342900" algn="just">
                  <a:buFont typeface="Wingdings" pitchFamily="2" charset="2"/>
                  <a:buChar char="Ø"/>
                </a:pPr>
                <a:r>
                  <a:rPr lang="en-US" sz="2000" dirty="0" smtClean="0">
                    <a:latin typeface="Times New Roman" pitchFamily="18" charset="0"/>
                    <a:cs typeface="Times New Roman" pitchFamily="18" charset="0"/>
                  </a:rPr>
                  <a:t>Consider now dividing the total bandwidth B into N sub-bands of bandwidth B/N each as shown in Figure 7.1. Each subcarrier can now be represented by a subcarrier. Therefore, the sub-carriers </a:t>
                </a:r>
                <a:r>
                  <a:rPr lang="en-US" sz="2000" dirty="0">
                    <a:latin typeface="Times New Roman" pitchFamily="18" charset="0"/>
                    <a:cs typeface="Times New Roman" pitchFamily="18" charset="0"/>
                  </a:rPr>
                  <a:t>are placed at . . . </a:t>
                </a:r>
                <a14:m>
                  <m:oMath xmlns:m="http://schemas.openxmlformats.org/officeDocument/2006/math">
                    <m:r>
                      <a:rPr lang="en-US" sz="2000" i="1" smtClean="0">
                        <a:latin typeface="Cambria Math"/>
                        <a:ea typeface="Cambria Math"/>
                        <a:cs typeface="Times New Roman" pitchFamily="18" charset="0"/>
                      </a:rPr>
                      <m:t>−</m:t>
                    </m:r>
                    <m:f>
                      <m:fPr>
                        <m:ctrlPr>
                          <a:rPr lang="en-US"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𝐵</m:t>
                        </m:r>
                      </m:num>
                      <m:den>
                        <m:r>
                          <a:rPr lang="en-US" sz="2000" b="0" i="1" smtClean="0">
                            <a:latin typeface="Cambria Math"/>
                            <a:ea typeface="Cambria Math"/>
                            <a:cs typeface="Times New Roman" pitchFamily="18" charset="0"/>
                          </a:rPr>
                          <m:t>𝑁</m:t>
                        </m:r>
                      </m:den>
                    </m:f>
                    <m:r>
                      <a:rPr lang="en-US" sz="2000" b="0" i="1" smtClean="0">
                        <a:latin typeface="Cambria Math"/>
                        <a:ea typeface="Cambria Math"/>
                        <a:cs typeface="Times New Roman" pitchFamily="18" charset="0"/>
                      </a:rPr>
                      <m:t>,0,</m:t>
                    </m:r>
                    <m:f>
                      <m:fPr>
                        <m:ctrlPr>
                          <a:rPr lang="en-US" sz="2000" b="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𝐵</m:t>
                        </m:r>
                      </m:num>
                      <m:den>
                        <m:r>
                          <a:rPr lang="en-US" sz="2000" b="0" i="1" smtClean="0">
                            <a:latin typeface="Cambria Math"/>
                            <a:ea typeface="Cambria Math"/>
                            <a:cs typeface="Times New Roman" pitchFamily="18" charset="0"/>
                          </a:rPr>
                          <m:t>𝑁</m:t>
                        </m:r>
                      </m:den>
                    </m:f>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 ., as shown in the figure. For instance, consider the bandwidth </a:t>
                </a:r>
                <a:r>
                  <a:rPr lang="en-US" sz="2000" i="1" dirty="0">
                    <a:latin typeface="Times New Roman" pitchFamily="18" charset="0"/>
                    <a:cs typeface="Times New Roman" pitchFamily="18" charset="0"/>
                  </a:rPr>
                  <a:t>B = 256 kHz </a:t>
                </a:r>
                <a:r>
                  <a:rPr lang="en-US" sz="2000" dirty="0">
                    <a:latin typeface="Times New Roman" pitchFamily="18" charset="0"/>
                    <a:cs typeface="Times New Roman" pitchFamily="18" charset="0"/>
                  </a:rPr>
                  <a:t>with </a:t>
                </a:r>
                <a:r>
                  <a:rPr lang="en-US" sz="2000" i="1" dirty="0">
                    <a:latin typeface="Times New Roman" pitchFamily="18" charset="0"/>
                    <a:cs typeface="Times New Roman" pitchFamily="18" charset="0"/>
                  </a:rPr>
                  <a:t>N = 64 </a:t>
                </a:r>
                <a:r>
                  <a:rPr lang="en-US" sz="2000" dirty="0">
                    <a:latin typeface="Times New Roman" pitchFamily="18" charset="0"/>
                    <a:cs typeface="Times New Roman" pitchFamily="18" charset="0"/>
                  </a:rPr>
                  <a:t>subcarriers. The bandwidth per sub-band is equal </a:t>
                </a:r>
                <a:r>
                  <a:rPr lang="en-US" sz="2000" dirty="0" smtClean="0">
                    <a:latin typeface="Times New Roman" pitchFamily="18" charset="0"/>
                    <a:cs typeface="Times New Roman" pitchFamily="18" charset="0"/>
                  </a:rPr>
                  <a:t>to</a:t>
                </a:r>
                <a14:m>
                  <m:oMath xmlns:m="http://schemas.openxmlformats.org/officeDocument/2006/math">
                    <m:f>
                      <m:fPr>
                        <m:ctrlPr>
                          <a:rPr lang="en-US" sz="2000" i="1" smtClean="0">
                            <a:latin typeface="Cambria Math"/>
                            <a:cs typeface="Times New Roman" pitchFamily="18" charset="0"/>
                          </a:rPr>
                        </m:ctrlPr>
                      </m:fPr>
                      <m:num>
                        <m:r>
                          <a:rPr lang="en-US" sz="2000" b="0" i="1" smtClean="0">
                            <a:latin typeface="Cambria Math"/>
                            <a:cs typeface="Times New Roman" pitchFamily="18" charset="0"/>
                          </a:rPr>
                          <m:t>256</m:t>
                        </m:r>
                      </m:num>
                      <m:den>
                        <m:r>
                          <a:rPr lang="en-US" sz="2000" b="0" i="1" smtClean="0">
                            <a:latin typeface="Cambria Math"/>
                            <a:cs typeface="Times New Roman" pitchFamily="18" charset="0"/>
                          </a:rPr>
                          <m:t>64</m:t>
                        </m:r>
                      </m:den>
                    </m:f>
                    <m:r>
                      <a:rPr lang="en-US" sz="2000" b="0" i="1" smtClean="0">
                        <a:latin typeface="Cambria Math"/>
                        <a:cs typeface="Times New Roman" pitchFamily="18" charset="0"/>
                      </a:rPr>
                      <m:t>=4</m:t>
                    </m:r>
                    <m:r>
                      <a:rPr lang="en-US" sz="2000" b="0" i="1" smtClean="0">
                        <a:latin typeface="Cambria Math"/>
                        <a:cs typeface="Times New Roman" pitchFamily="18" charset="0"/>
                      </a:rPr>
                      <m:t>𝐾𝐻𝑧</m:t>
                    </m:r>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which is also the frequency spacing between the subcarriers. We now implement a multi-carrier transmission system as follows. </a:t>
                </a:r>
                <a:endParaRPr lang="en-US" sz="2000" dirty="0" smtClean="0">
                  <a:latin typeface="Times New Roman" pitchFamily="18" charset="0"/>
                  <a:cs typeface="Times New Roman" pitchFamily="18" charset="0"/>
                </a:endParaRPr>
              </a:p>
              <a:p>
                <a:pPr marL="342900" indent="-342900" algn="just">
                  <a:buFont typeface="Wingdings" pitchFamily="2" charset="2"/>
                  <a:buChar char="Ø"/>
                </a:pPr>
                <a:r>
                  <a:rPr lang="en-US" sz="2000" dirty="0" smtClean="0">
                    <a:latin typeface="Times New Roman" pitchFamily="18" charset="0"/>
                    <a:cs typeface="Times New Roman" pitchFamily="18" charset="0"/>
                  </a:rPr>
                  <a:t>Consider </a:t>
                </a:r>
                <a:r>
                  <a:rPr lang="en-US" sz="2000" dirty="0">
                    <a:latin typeface="Times New Roman" pitchFamily="18" charset="0"/>
                    <a:cs typeface="Times New Roman" pitchFamily="18" charset="0"/>
                  </a:rPr>
                  <a:t>the </a:t>
                </a:r>
                <a14:m>
                  <m:oMath xmlns:m="http://schemas.openxmlformats.org/officeDocument/2006/math">
                    <m:sSup>
                      <m:sSupPr>
                        <m:ctrlPr>
                          <a:rPr lang="en-US" sz="2000" i="1" smtClean="0">
                            <a:latin typeface="Cambria Math"/>
                            <a:cs typeface="Times New Roman" pitchFamily="18" charset="0"/>
                          </a:rPr>
                        </m:ctrlPr>
                      </m:sSupPr>
                      <m:e>
                        <m:r>
                          <a:rPr lang="en-US" sz="2000" b="0" i="1" smtClean="0">
                            <a:latin typeface="Cambria Math"/>
                            <a:cs typeface="Times New Roman" pitchFamily="18" charset="0"/>
                          </a:rPr>
                          <m:t>𝑖</m:t>
                        </m:r>
                      </m:e>
                      <m:sup>
                        <m:r>
                          <a:rPr lang="en-US" sz="2000" b="0" i="1" smtClean="0">
                            <a:latin typeface="Cambria Math"/>
                            <a:cs typeface="Times New Roman" pitchFamily="18" charset="0"/>
                          </a:rPr>
                          <m:t>𝑡h</m:t>
                        </m:r>
                      </m:sup>
                    </m:sSup>
                  </m:oMath>
                </a14:m>
                <a:r>
                  <a:rPr lang="en-US" sz="2000" dirty="0" smtClean="0">
                    <a:latin typeface="Times New Roman" pitchFamily="18" charset="0"/>
                    <a:cs typeface="Times New Roman" pitchFamily="18" charset="0"/>
                  </a:rPr>
                  <a:t>subcarrier </a:t>
                </a:r>
                <a:r>
                  <a:rPr lang="en-US" sz="2000" dirty="0">
                    <a:latin typeface="Times New Roman" pitchFamily="18" charset="0"/>
                    <a:cs typeface="Times New Roman" pitchFamily="18" charset="0"/>
                  </a:rPr>
                  <a:t>at the </a:t>
                </a:r>
                <a:r>
                  <a:rPr lang="en-US" sz="2000" dirty="0" smtClean="0">
                    <a:latin typeface="Times New Roman" pitchFamily="18" charset="0"/>
                    <a:cs typeface="Times New Roman" pitchFamily="18" charset="0"/>
                  </a:rPr>
                  <a:t>frequency, with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𝑓</m:t>
                        </m:r>
                      </m:e>
                      <m:sub>
                        <m:r>
                          <a:rPr lang="en-US" sz="2000" b="0" i="1" smtClean="0">
                            <a:latin typeface="Cambria Math"/>
                            <a:cs typeface="Times New Roman" pitchFamily="18" charset="0"/>
                          </a:rPr>
                          <m:t>𝑖</m:t>
                        </m:r>
                      </m:sub>
                    </m:sSub>
                    <m:r>
                      <a:rPr lang="en-US"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𝑖</m:t>
                    </m:r>
                    <m:f>
                      <m:fPr>
                        <m:ctrlPr>
                          <a:rPr lang="en-US"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𝐵</m:t>
                        </m:r>
                      </m:num>
                      <m:den>
                        <m:r>
                          <a:rPr lang="en-US" sz="2000" b="0" i="1" smtClean="0">
                            <a:latin typeface="Cambria Math"/>
                            <a:ea typeface="Cambria Math"/>
                            <a:cs typeface="Times New Roman" pitchFamily="18" charset="0"/>
                          </a:rPr>
                          <m:t>𝑁</m:t>
                        </m:r>
                      </m:den>
                    </m:f>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𝑤𝑖𝑡h</m:t>
                    </m:r>
                    <m:r>
                      <a:rPr lang="en-US" sz="2000" b="0" i="1" smtClean="0">
                        <a:latin typeface="Cambria Math"/>
                        <a:ea typeface="Cambria Math"/>
                        <a:cs typeface="Times New Roman" pitchFamily="18" charset="0"/>
                      </a:rPr>
                      <m:t> −</m:t>
                    </m:r>
                    <m:d>
                      <m:dPr>
                        <m:ctrlPr>
                          <a:rPr lang="en-US" sz="2000" b="0" i="1" smtClean="0">
                            <a:latin typeface="Cambria Math"/>
                            <a:ea typeface="Cambria Math"/>
                            <a:cs typeface="Times New Roman" pitchFamily="18" charset="0"/>
                          </a:rPr>
                        </m:ctrlPr>
                      </m:dPr>
                      <m:e>
                        <m:f>
                          <m:fPr>
                            <m:ctrlPr>
                              <a:rPr lang="en-US" sz="2000" b="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𝑁</m:t>
                            </m:r>
                          </m:num>
                          <m:den>
                            <m:r>
                              <a:rPr lang="en-US" sz="2000" b="0" i="1" smtClean="0">
                                <a:latin typeface="Cambria Math"/>
                                <a:ea typeface="Cambria Math"/>
                                <a:cs typeface="Times New Roman" pitchFamily="18" charset="0"/>
                              </a:rPr>
                              <m:t>2</m:t>
                            </m:r>
                          </m:den>
                        </m:f>
                        <m:r>
                          <a:rPr lang="en-US" sz="2000" b="0" i="1" smtClean="0">
                            <a:latin typeface="Cambria Math"/>
                            <a:ea typeface="Cambria Math"/>
                            <a:cs typeface="Times New Roman" pitchFamily="18" charset="0"/>
                          </a:rPr>
                          <m:t>−1</m:t>
                        </m:r>
                      </m:e>
                    </m:d>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𝑖</m:t>
                    </m:r>
                    <m:r>
                      <a:rPr lang="en-US" sz="2000" b="0" i="1" smtClean="0">
                        <a:latin typeface="Cambria Math"/>
                        <a:ea typeface="Cambria Math"/>
                        <a:cs typeface="Times New Roman" pitchFamily="18" charset="0"/>
                      </a:rPr>
                      <m:t>≤</m:t>
                    </m:r>
                    <m:f>
                      <m:fPr>
                        <m:ctrlPr>
                          <a:rPr lang="en-US" sz="2000" b="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𝑁</m:t>
                        </m:r>
                      </m:num>
                      <m:den>
                        <m:r>
                          <a:rPr lang="en-US" sz="2000" b="0" i="1" smtClean="0">
                            <a:latin typeface="Cambria Math"/>
                            <a:ea typeface="Cambria Math"/>
                            <a:cs typeface="Times New Roman" pitchFamily="18" charset="0"/>
                          </a:rPr>
                          <m:t>2</m:t>
                        </m:r>
                      </m:den>
                    </m:f>
                  </m:oMath>
                </a14:m>
                <a:endParaRPr lang="en-US" sz="2000" b="0" dirty="0" smtClean="0">
                  <a:latin typeface="Times New Roman" pitchFamily="18" charset="0"/>
                  <a:ea typeface="Cambria Math"/>
                  <a:cs typeface="Times New Roman" pitchFamily="18" charset="0"/>
                </a:endParaRPr>
              </a:p>
              <a:p>
                <a:pPr algn="just"/>
                <a:endParaRPr lang="en-IN" sz="2000" dirty="0">
                  <a:latin typeface="Times New Roman" pitchFamily="18" charset="0"/>
                  <a:cs typeface="Times New Roman"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68590" y="2330348"/>
                <a:ext cx="7027106" cy="4180312"/>
              </a:xfrm>
              <a:prstGeom prst="rect">
                <a:avLst/>
              </a:prstGeom>
              <a:blipFill rotWithShape="1">
                <a:blip r:embed="rId5"/>
                <a:stretch>
                  <a:fillRect l="-694" t="-729" r="-954"/>
                </a:stretch>
              </a:blipFill>
            </p:spPr>
            <p:txBody>
              <a:bodyPr/>
              <a:lstStyle/>
              <a:p>
                <a:r>
                  <a:rPr lang="en-IN">
                    <a:noFill/>
                  </a:rPr>
                  <a:t> </a:t>
                </a:r>
              </a:p>
            </p:txBody>
          </p:sp>
        </mc:Fallback>
      </mc:AlternateContent>
    </p:spTree>
    <p:extLst>
      <p:ext uri="{BB962C8B-B14F-4D97-AF65-F5344CB8AC3E}">
        <p14:creationId xmlns:p14="http://schemas.microsoft.com/office/powerpoint/2010/main" val="2431567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ORTHOGONAL FREQUENCY-DIVISION MULTIPLEXING </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Orthogonal Frequency division Multiplexing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44/58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64391" y="863722"/>
                <a:ext cx="11699133" cy="5287695"/>
              </a:xfrm>
            </p:spPr>
            <p:txBody>
              <a:bodyPr>
                <a:normAutofit/>
              </a:bodyPr>
              <a:lstStyle/>
              <a:p>
                <a:pPr algn="just">
                  <a:buFont typeface="Wingdings" pitchFamily="2" charset="2"/>
                  <a:buChar char="Ø"/>
                </a:pPr>
                <a:r>
                  <a:rPr lang="en-US" sz="2000" dirty="0" smtClean="0">
                    <a:latin typeface="Times New Roman" pitchFamily="18" charset="0"/>
                    <a:cs typeface="Times New Roman" pitchFamily="18" charset="0"/>
                  </a:rPr>
                  <a:t>Let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𝑋</m:t>
                        </m:r>
                      </m:e>
                      <m:sub>
                        <m:r>
                          <a:rPr lang="en-US" sz="2000" b="0" i="1" smtClean="0">
                            <a:latin typeface="Cambria Math"/>
                            <a:cs typeface="Times New Roman" pitchFamily="18" charset="0"/>
                          </a:rPr>
                          <m:t>𝑖</m:t>
                        </m:r>
                      </m:sub>
                    </m:sSub>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denote </a:t>
                </a:r>
                <a:r>
                  <a:rPr lang="en-US" sz="2000" dirty="0">
                    <a:latin typeface="Times New Roman" pitchFamily="18" charset="0"/>
                    <a:cs typeface="Times New Roman" pitchFamily="18" charset="0"/>
                  </a:rPr>
                  <a:t>the data transmitted on the </a:t>
                </a:r>
                <a14:m>
                  <m:oMath xmlns:m="http://schemas.openxmlformats.org/officeDocument/2006/math">
                    <m:sSup>
                      <m:sSupPr>
                        <m:ctrlPr>
                          <a:rPr lang="en-US" sz="2000" i="1" smtClean="0">
                            <a:latin typeface="Cambria Math"/>
                            <a:cs typeface="Times New Roman" pitchFamily="18" charset="0"/>
                          </a:rPr>
                        </m:ctrlPr>
                      </m:sSupPr>
                      <m:e>
                        <m:r>
                          <a:rPr lang="en-US" sz="2000" b="0" i="1" smtClean="0">
                            <a:latin typeface="Cambria Math"/>
                            <a:cs typeface="Times New Roman" pitchFamily="18" charset="0"/>
                          </a:rPr>
                          <m:t>𝑖</m:t>
                        </m:r>
                      </m:e>
                      <m:sup>
                        <m:r>
                          <a:rPr lang="en-US" sz="2000" b="0" i="1" smtClean="0">
                            <a:latin typeface="Cambria Math"/>
                            <a:cs typeface="Times New Roman" pitchFamily="18" charset="0"/>
                          </a:rPr>
                          <m:t>𝑡h</m:t>
                        </m:r>
                      </m:sup>
                    </m:sSup>
                  </m:oMath>
                </a14:m>
                <a:r>
                  <a:rPr lang="en-US" sz="2000" dirty="0" smtClean="0">
                    <a:latin typeface="Times New Roman" pitchFamily="18" charset="0"/>
                    <a:cs typeface="Times New Roman" pitchFamily="18" charset="0"/>
                  </a:rPr>
                  <a:t>subcarrier</a:t>
                </a:r>
                <a:r>
                  <a:rPr lang="en-US" sz="2000" dirty="0">
                    <a:latin typeface="Times New Roman" pitchFamily="18" charset="0"/>
                    <a:cs typeface="Times New Roman" pitchFamily="18" charset="0"/>
                  </a:rPr>
                  <a:t>. Then, the signal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𝑠</m:t>
                        </m:r>
                      </m:e>
                      <m:sub>
                        <m:r>
                          <a:rPr lang="en-US" sz="2000" b="0" i="1" smtClean="0">
                            <a:latin typeface="Cambria Math"/>
                            <a:cs typeface="Times New Roman" pitchFamily="18" charset="0"/>
                          </a:rPr>
                          <m:t>𝑖</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𝑡</m:t>
                        </m:r>
                      </m:e>
                    </m:d>
                  </m:oMath>
                </a14:m>
                <a:r>
                  <a:rPr lang="en-US" sz="2000" dirty="0" smtClean="0">
                    <a:latin typeface="Times New Roman" pitchFamily="18" charset="0"/>
                    <a:cs typeface="Times New Roman" pitchFamily="18" charset="0"/>
                  </a:rPr>
                  <a:t> corresponding </a:t>
                </a:r>
                <a:r>
                  <a:rPr lang="en-US" sz="2000" dirty="0">
                    <a:latin typeface="Times New Roman" pitchFamily="18" charset="0"/>
                    <a:cs typeface="Times New Roman" pitchFamily="18" charset="0"/>
                  </a:rPr>
                  <a:t>to the </a:t>
                </a:r>
                <a14:m>
                  <m:oMath xmlns:m="http://schemas.openxmlformats.org/officeDocument/2006/math">
                    <m:sSup>
                      <m:sSupPr>
                        <m:ctrlPr>
                          <a:rPr lang="en-US" sz="2000" i="1" smtClean="0">
                            <a:latin typeface="Cambria Math"/>
                            <a:cs typeface="Times New Roman" pitchFamily="18" charset="0"/>
                          </a:rPr>
                        </m:ctrlPr>
                      </m:sSupPr>
                      <m:e>
                        <m:r>
                          <a:rPr lang="en-US" sz="2000" b="0" i="1" smtClean="0">
                            <a:latin typeface="Cambria Math"/>
                            <a:cs typeface="Times New Roman" pitchFamily="18" charset="0"/>
                          </a:rPr>
                          <m:t>𝑖</m:t>
                        </m:r>
                      </m:e>
                      <m:sup>
                        <m:r>
                          <a:rPr lang="en-US" sz="2000" b="0" i="1" smtClean="0">
                            <a:latin typeface="Cambria Math"/>
                            <a:cs typeface="Times New Roman" pitchFamily="18" charset="0"/>
                          </a:rPr>
                          <m:t>𝑡h</m:t>
                        </m:r>
                      </m:sup>
                    </m:sSup>
                  </m:oMath>
                </a14:m>
                <a:r>
                  <a:rPr lang="en-US" sz="2000" dirty="0" smtClean="0">
                    <a:latin typeface="Times New Roman" pitchFamily="18" charset="0"/>
                    <a:cs typeface="Times New Roman" pitchFamily="18" charset="0"/>
                  </a:rPr>
                  <a:t>subcarrier </a:t>
                </a:r>
                <a:r>
                  <a:rPr lang="en-US" sz="2000" dirty="0">
                    <a:latin typeface="Times New Roman" pitchFamily="18" charset="0"/>
                    <a:cs typeface="Times New Roman" pitchFamily="18" charset="0"/>
                  </a:rPr>
                  <a:t>is given </a:t>
                </a:r>
                <a:r>
                  <a:rPr lang="en-US" sz="2000" dirty="0" smtClean="0">
                    <a:latin typeface="Times New Roman" pitchFamily="18" charset="0"/>
                    <a:cs typeface="Times New Roman" pitchFamily="18" charset="0"/>
                  </a:rPr>
                  <a:t>as</a:t>
                </a:r>
                <a:endParaRPr lang="en-IN" sz="2000" dirty="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𝑠</m:t>
                          </m:r>
                        </m:e>
                        <m:sub>
                          <m:r>
                            <a:rPr lang="en-US" sz="2000" b="0" i="1" smtClean="0">
                              <a:latin typeface="Cambria Math"/>
                              <a:cs typeface="Times New Roman" pitchFamily="18" charset="0"/>
                            </a:rPr>
                            <m:t>𝑖</m:t>
                          </m:r>
                        </m:sub>
                      </m:sSub>
                      <m:d>
                        <m:dPr>
                          <m:ctrlPr>
                            <a:rPr lang="en-IN" sz="2000" i="1" smtClean="0">
                              <a:latin typeface="Cambria Math"/>
                              <a:cs typeface="Times New Roman" pitchFamily="18" charset="0"/>
                            </a:rPr>
                          </m:ctrlPr>
                        </m:dPr>
                        <m:e>
                          <m:r>
                            <a:rPr lang="en-US" sz="2000" b="0" i="1" smtClean="0">
                              <a:latin typeface="Cambria Math"/>
                              <a:cs typeface="Times New Roman" pitchFamily="18" charset="0"/>
                            </a:rPr>
                            <m:t>𝑡</m:t>
                          </m:r>
                        </m:e>
                      </m:d>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𝑋</m:t>
                          </m:r>
                        </m:e>
                        <m:sub>
                          <m:r>
                            <a:rPr lang="en-US" sz="2000" b="0" i="1" smtClean="0">
                              <a:latin typeface="Cambria Math"/>
                              <a:ea typeface="Cambria Math"/>
                              <a:cs typeface="Times New Roman" pitchFamily="18" charset="0"/>
                            </a:rPr>
                            <m:t>𝑖</m:t>
                          </m:r>
                        </m:sub>
                      </m:sSub>
                      <m:sSup>
                        <m:sSupPr>
                          <m:ctrlPr>
                            <a:rPr lang="en-IN" sz="200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𝑒</m:t>
                          </m:r>
                        </m:e>
                        <m:sup>
                          <m:r>
                            <a:rPr lang="en-US" sz="2000" b="0" i="1" smtClean="0">
                              <a:latin typeface="Cambria Math"/>
                              <a:ea typeface="Cambria Math"/>
                              <a:cs typeface="Times New Roman" pitchFamily="18" charset="0"/>
                            </a:rPr>
                            <m:t>𝑗</m:t>
                          </m:r>
                          <m:r>
                            <a:rPr lang="en-US" sz="2000" b="0" i="1" smtClean="0">
                              <a:latin typeface="Cambria Math"/>
                              <a:ea typeface="Cambria Math"/>
                              <a:cs typeface="Times New Roman" pitchFamily="18" charset="0"/>
                            </a:rPr>
                            <m:t>2</m:t>
                          </m:r>
                          <m:r>
                            <a:rPr lang="en-US" sz="2000" b="0" i="1" smtClean="0">
                              <a:latin typeface="Cambria Math"/>
                              <a:ea typeface="Cambria Math"/>
                              <a:cs typeface="Times New Roman" pitchFamily="18" charset="0"/>
                            </a:rPr>
                            <m:t>𝜋</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𝑓</m:t>
                              </m:r>
                            </m:e>
                            <m:sub>
                              <m:r>
                                <a:rPr lang="en-US" sz="2000" b="0" i="1" smtClean="0">
                                  <a:latin typeface="Cambria Math"/>
                                  <a:ea typeface="Cambria Math"/>
                                  <a:cs typeface="Times New Roman" pitchFamily="18" charset="0"/>
                                </a:rPr>
                                <m:t>𝑖</m:t>
                              </m:r>
                            </m:sub>
                          </m:sSub>
                          <m:r>
                            <a:rPr lang="en-US" sz="2000" b="0" i="1" smtClean="0">
                              <a:latin typeface="Cambria Math"/>
                              <a:ea typeface="Cambria Math"/>
                              <a:cs typeface="Times New Roman" pitchFamily="18" charset="0"/>
                            </a:rPr>
                            <m:t>𝑡</m:t>
                          </m:r>
                        </m:sup>
                      </m:sSup>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𝑋</m:t>
                          </m:r>
                        </m:e>
                        <m:sub>
                          <m:r>
                            <a:rPr lang="en-US" sz="2000" b="0" i="1" smtClean="0">
                              <a:latin typeface="Cambria Math"/>
                              <a:ea typeface="Cambria Math"/>
                              <a:cs typeface="Times New Roman" pitchFamily="18" charset="0"/>
                            </a:rPr>
                            <m:t>𝑖</m:t>
                          </m:r>
                        </m:sub>
                      </m:sSub>
                      <m:sSup>
                        <m:sSupPr>
                          <m:ctrlPr>
                            <a:rPr lang="en-IN" sz="200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𝑒</m:t>
                          </m:r>
                        </m:e>
                        <m:sup>
                          <m:r>
                            <a:rPr lang="en-US" sz="2000" b="0" i="1" smtClean="0">
                              <a:latin typeface="Cambria Math"/>
                              <a:ea typeface="Cambria Math"/>
                              <a:cs typeface="Times New Roman" pitchFamily="18" charset="0"/>
                            </a:rPr>
                            <m:t>𝑗</m:t>
                          </m:r>
                          <m:r>
                            <a:rPr lang="en-US" sz="2000" b="0" i="1" smtClean="0">
                              <a:latin typeface="Cambria Math"/>
                              <a:ea typeface="Cambria Math"/>
                              <a:cs typeface="Times New Roman" pitchFamily="18" charset="0"/>
                            </a:rPr>
                            <m:t>2</m:t>
                          </m:r>
                          <m:r>
                            <a:rPr lang="en-US" sz="2000" b="0" i="1" smtClean="0">
                              <a:latin typeface="Cambria Math"/>
                              <a:ea typeface="Cambria Math"/>
                              <a:cs typeface="Times New Roman" pitchFamily="18" charset="0"/>
                            </a:rPr>
                            <m:t>𝜋</m:t>
                          </m:r>
                          <m:f>
                            <m:fPr>
                              <m:ctrlPr>
                                <a:rPr lang="en-US" sz="2000" b="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𝐵</m:t>
                              </m:r>
                            </m:num>
                            <m:den>
                              <m:r>
                                <a:rPr lang="en-US" sz="2000" b="0" i="1" smtClean="0">
                                  <a:latin typeface="Cambria Math"/>
                                  <a:ea typeface="Cambria Math"/>
                                  <a:cs typeface="Times New Roman" pitchFamily="18" charset="0"/>
                                </a:rPr>
                                <m:t>𝑁</m:t>
                              </m:r>
                            </m:den>
                          </m:f>
                          <m:r>
                            <a:rPr lang="en-US" sz="2000" b="0" i="1" smtClean="0">
                              <a:latin typeface="Cambria Math"/>
                              <a:ea typeface="Cambria Math"/>
                              <a:cs typeface="Times New Roman" pitchFamily="18" charset="0"/>
                            </a:rPr>
                            <m:t>𝑡</m:t>
                          </m:r>
                        </m:sup>
                      </m:sSup>
                    </m:oMath>
                  </m:oMathPara>
                </a14:m>
                <a:endParaRPr lang="en-IN" sz="2000" dirty="0" smtClean="0">
                  <a:latin typeface="Times New Roman" pitchFamily="18" charset="0"/>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The above equation shows the data modulation process over the </a:t>
                </a:r>
                <a14:m>
                  <m:oMath xmlns:m="http://schemas.openxmlformats.org/officeDocument/2006/math">
                    <m:sSup>
                      <m:sSupPr>
                        <m:ctrlPr>
                          <a:rPr lang="en-US" sz="2000" i="1" smtClean="0">
                            <a:latin typeface="Cambria Math"/>
                            <a:cs typeface="Times New Roman" pitchFamily="18" charset="0"/>
                          </a:rPr>
                        </m:ctrlPr>
                      </m:sSupPr>
                      <m:e>
                        <m:r>
                          <a:rPr lang="en-US" sz="2000" b="0" i="1" smtClean="0">
                            <a:latin typeface="Cambria Math"/>
                            <a:cs typeface="Times New Roman" pitchFamily="18" charset="0"/>
                          </a:rPr>
                          <m:t>𝑖</m:t>
                        </m:r>
                      </m:e>
                      <m:sup>
                        <m:r>
                          <a:rPr lang="en-US" sz="2000" b="0" i="1" smtClean="0">
                            <a:latin typeface="Cambria Math"/>
                            <a:cs typeface="Times New Roman" pitchFamily="18" charset="0"/>
                          </a:rPr>
                          <m:t>𝑡h</m:t>
                        </m:r>
                      </m:sup>
                    </m:sSup>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subcarrier</a:t>
                </a:r>
                <a:r>
                  <a:rPr lang="en-US" sz="2000" dirty="0">
                    <a:latin typeface="Times New Roman" pitchFamily="18" charset="0"/>
                    <a:cs typeface="Times New Roman" pitchFamily="18" charset="0"/>
                  </a:rPr>
                  <a:t>. The </a:t>
                </a:r>
                <a:r>
                  <a:rPr lang="en-US" sz="2000" i="1" dirty="0">
                    <a:latin typeface="Times New Roman" pitchFamily="18" charset="0"/>
                    <a:cs typeface="Times New Roman" pitchFamily="18" charset="0"/>
                  </a:rPr>
                  <a:t>N</a:t>
                </a:r>
                <a:r>
                  <a:rPr lang="en-US" sz="2000" dirty="0">
                    <a:latin typeface="Times New Roman" pitchFamily="18" charset="0"/>
                    <a:cs typeface="Times New Roman" pitchFamily="18" charset="0"/>
                  </a:rPr>
                  <a:t> different data symbols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𝑋</m:t>
                        </m:r>
                      </m:e>
                      <m:sub>
                        <m:r>
                          <a:rPr lang="en-US" sz="2000" b="0" i="1" smtClean="0">
                            <a:latin typeface="Cambria Math"/>
                            <a:cs typeface="Times New Roman" pitchFamily="18" charset="0"/>
                          </a:rPr>
                          <m:t>𝑖</m:t>
                        </m:r>
                      </m:sub>
                    </m:sSub>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are </a:t>
                </a:r>
                <a:r>
                  <a:rPr lang="en-US" sz="2000" dirty="0">
                    <a:latin typeface="Times New Roman" pitchFamily="18" charset="0"/>
                    <a:cs typeface="Times New Roman" pitchFamily="18" charset="0"/>
                  </a:rPr>
                  <a:t>modulated over the </a:t>
                </a:r>
                <a:r>
                  <a:rPr lang="en-US" sz="2000" i="1" dirty="0">
                    <a:latin typeface="Times New Roman" pitchFamily="18" charset="0"/>
                    <a:cs typeface="Times New Roman" pitchFamily="18" charset="0"/>
                  </a:rPr>
                  <a:t>N</a:t>
                </a:r>
                <a:r>
                  <a:rPr lang="en-US" sz="2000" dirty="0">
                    <a:latin typeface="Times New Roman" pitchFamily="18" charset="0"/>
                    <a:cs typeface="Times New Roman" pitchFamily="18" charset="0"/>
                  </a:rPr>
                  <a:t> different subcarriers with </a:t>
                </a:r>
                <a:r>
                  <a:rPr lang="en-US" sz="2000" dirty="0" smtClean="0">
                    <a:latin typeface="Times New Roman" pitchFamily="18" charset="0"/>
                    <a:cs typeface="Times New Roman" pitchFamily="18" charset="0"/>
                  </a:rPr>
                  <a:t>center frequencies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𝑓</m:t>
                        </m:r>
                      </m:e>
                      <m:sub>
                        <m:r>
                          <a:rPr lang="en-US" sz="2000" b="0" i="1" smtClean="0">
                            <a:latin typeface="Cambria Math"/>
                            <a:cs typeface="Times New Roman" pitchFamily="18" charset="0"/>
                          </a:rPr>
                          <m:t>𝑖</m:t>
                        </m:r>
                      </m:sub>
                    </m:sSub>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Hence, there are a total of </a:t>
                </a:r>
                <a:r>
                  <a:rPr lang="en-US" sz="2000" i="1" dirty="0">
                    <a:latin typeface="Times New Roman" pitchFamily="18" charset="0"/>
                    <a:cs typeface="Times New Roman" pitchFamily="18" charset="0"/>
                  </a:rPr>
                  <a:t>N</a:t>
                </a:r>
                <a:r>
                  <a:rPr lang="en-US" sz="2000" dirty="0">
                    <a:latin typeface="Times New Roman" pitchFamily="18" charset="0"/>
                    <a:cs typeface="Times New Roman" pitchFamily="18" charset="0"/>
                  </a:rPr>
                  <a:t> data streams. Next we illustrate the scheme for multicarrier transmission</a:t>
                </a:r>
                <a:r>
                  <a:rPr lang="en-US" sz="2000" dirty="0" smtClean="0"/>
                  <a:t>.</a:t>
                </a:r>
              </a:p>
              <a:p>
                <a:pPr marL="0" indent="0" algn="just">
                  <a:buNone/>
                </a:pPr>
                <a:r>
                  <a:rPr lang="en-IN" sz="2000" b="1" u="sng" dirty="0" smtClean="0">
                    <a:latin typeface="Times New Roman" pitchFamily="18" charset="0"/>
                    <a:cs typeface="Times New Roman" pitchFamily="18" charset="0"/>
                  </a:rPr>
                  <a:t>MULTICARRIER MODULATION </a:t>
                </a:r>
                <a:r>
                  <a:rPr lang="en-IN" sz="2000" b="1" dirty="0" smtClean="0">
                    <a:latin typeface="Times New Roman" pitchFamily="18" charset="0"/>
                    <a:cs typeface="Times New Roman" pitchFamily="18" charset="0"/>
                  </a:rPr>
                  <a:t>:</a:t>
                </a:r>
              </a:p>
              <a:p>
                <a:pPr algn="just">
                  <a:buFont typeface="Wingdings" pitchFamily="2" charset="2"/>
                  <a:buChar char="Ø"/>
                </a:pPr>
                <a:r>
                  <a:rPr lang="en-US" sz="2000" dirty="0">
                    <a:latin typeface="Times New Roman" pitchFamily="18" charset="0"/>
                    <a:cs typeface="Times New Roman" pitchFamily="18" charset="0"/>
                  </a:rPr>
                  <a:t>Consider now the different modulated signals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𝑠</m:t>
                        </m:r>
                      </m:e>
                      <m:sub>
                        <m:r>
                          <a:rPr lang="en-US" sz="2000" b="0" i="1" smtClean="0">
                            <a:latin typeface="Cambria Math"/>
                            <a:cs typeface="Times New Roman" pitchFamily="18" charset="0"/>
                          </a:rPr>
                          <m:t>𝑖</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𝑡</m:t>
                        </m:r>
                      </m:e>
                    </m:d>
                  </m:oMath>
                </a14:m>
                <a:r>
                  <a:rPr lang="en-US" sz="2000" dirty="0" smtClean="0">
                    <a:latin typeface="Times New Roman" pitchFamily="18" charset="0"/>
                    <a:cs typeface="Times New Roman" pitchFamily="18" charset="0"/>
                  </a:rPr>
                  <a:t> corresponding </a:t>
                </a:r>
                <a:r>
                  <a:rPr lang="en-US" sz="2000" dirty="0">
                    <a:latin typeface="Times New Roman" pitchFamily="18" charset="0"/>
                    <a:cs typeface="Times New Roman" pitchFamily="18" charset="0"/>
                  </a:rPr>
                  <a:t>to the </a:t>
                </a:r>
                <a:r>
                  <a:rPr lang="en-US" sz="2000" i="1" dirty="0">
                    <a:latin typeface="Times New Roman" pitchFamily="18" charset="0"/>
                    <a:cs typeface="Times New Roman" pitchFamily="18" charset="0"/>
                  </a:rPr>
                  <a:t>N</a:t>
                </a:r>
                <a:r>
                  <a:rPr lang="en-US" sz="2000" dirty="0">
                    <a:latin typeface="Times New Roman" pitchFamily="18" charset="0"/>
                    <a:cs typeface="Times New Roman" pitchFamily="18" charset="0"/>
                  </a:rPr>
                  <a:t> different subcarriers. These signals are then superposed at the transmitted to form the composite signal </a:t>
                </a:r>
                <a:r>
                  <a:rPr lang="en-US" sz="2000" i="1" dirty="0">
                    <a:latin typeface="Times New Roman" pitchFamily="18" charset="0"/>
                    <a:cs typeface="Times New Roman" pitchFamily="18" charset="0"/>
                  </a:rPr>
                  <a:t>s (t)</a:t>
                </a:r>
                <a:r>
                  <a:rPr lang="en-US" sz="2000" dirty="0">
                    <a:latin typeface="Times New Roman" pitchFamily="18" charset="0"/>
                    <a:cs typeface="Times New Roman" pitchFamily="18" charset="0"/>
                  </a:rPr>
                  <a:t> given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𝑠</m:t>
                      </m:r>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𝑡</m:t>
                          </m:r>
                        </m:e>
                      </m:d>
                      <m:r>
                        <a:rPr lang="en-US" sz="2000" b="0" i="1" smtClean="0">
                          <a:latin typeface="Cambria Math"/>
                          <a:ea typeface="Cambria Math"/>
                          <a:cs typeface="Times New Roman" pitchFamily="18" charset="0"/>
                        </a:rPr>
                        <m:t>=</m:t>
                      </m:r>
                      <m:nary>
                        <m:naryPr>
                          <m:chr m:val="∑"/>
                          <m:supHide m:val="on"/>
                          <m:ctrlPr>
                            <a:rPr lang="en-US" sz="2000" i="1" smtClean="0">
                              <a:latin typeface="Cambria Math"/>
                              <a:ea typeface="Cambria Math"/>
                              <a:cs typeface="Times New Roman" pitchFamily="18" charset="0"/>
                            </a:rPr>
                          </m:ctrlPr>
                        </m:naryPr>
                        <m:sub>
                          <m:r>
                            <m:rPr>
                              <m:brk m:alnAt="7"/>
                            </m:rPr>
                            <a:rPr lang="en-US" sz="2000" b="0" i="1" smtClean="0">
                              <a:latin typeface="Cambria Math"/>
                              <a:ea typeface="Cambria Math"/>
                              <a:cs typeface="Times New Roman" pitchFamily="18" charset="0"/>
                            </a:rPr>
                            <m:t>𝑖</m:t>
                          </m:r>
                        </m:sub>
                        <m:sup/>
                        <m:e>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𝑠</m:t>
                              </m:r>
                            </m:e>
                            <m:sub>
                              <m:r>
                                <a:rPr lang="en-US" sz="2000" b="0" i="1" smtClean="0">
                                  <a:latin typeface="Cambria Math"/>
                                  <a:ea typeface="Cambria Math"/>
                                  <a:cs typeface="Times New Roman" pitchFamily="18" charset="0"/>
                                </a:rPr>
                                <m:t>𝑖</m:t>
                              </m:r>
                            </m:sub>
                          </m:sSub>
                          <m:d>
                            <m:dPr>
                              <m:ctrlPr>
                                <a:rPr lang="en-US"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𝑡</m:t>
                              </m:r>
                            </m:e>
                          </m:d>
                        </m:e>
                      </m:nary>
                      <m:r>
                        <a:rPr lang="en-US" sz="2000" b="0" i="1" smtClean="0">
                          <a:latin typeface="Cambria Math"/>
                          <a:ea typeface="Cambria Math"/>
                          <a:cs typeface="Times New Roman" pitchFamily="18" charset="0"/>
                        </a:rPr>
                        <m:t>=</m:t>
                      </m:r>
                      <m:nary>
                        <m:naryPr>
                          <m:chr m:val="∑"/>
                          <m:supHide m:val="on"/>
                          <m:ctrlPr>
                            <a:rPr lang="en-US" sz="2000" b="0" i="1" smtClean="0">
                              <a:latin typeface="Cambria Math"/>
                              <a:ea typeface="Cambria Math"/>
                              <a:cs typeface="Times New Roman" pitchFamily="18" charset="0"/>
                            </a:rPr>
                          </m:ctrlPr>
                        </m:naryPr>
                        <m:sub>
                          <m:r>
                            <m:rPr>
                              <m:brk m:alnAt="7"/>
                            </m:rPr>
                            <a:rPr lang="en-US" sz="2000" b="0" i="1" smtClean="0">
                              <a:latin typeface="Cambria Math"/>
                              <a:ea typeface="Cambria Math"/>
                              <a:cs typeface="Times New Roman" pitchFamily="18" charset="0"/>
                            </a:rPr>
                            <m:t>𝑖</m:t>
                          </m:r>
                        </m:sub>
                        <m:sup/>
                        <m:e>
                          <m:sSub>
                            <m:sSubPr>
                              <m:ctrlPr>
                                <a:rPr lang="en-IN"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𝑋</m:t>
                              </m:r>
                            </m:e>
                            <m:sub>
                              <m:r>
                                <a:rPr lang="en-US" sz="2000" i="1">
                                  <a:latin typeface="Cambria Math"/>
                                  <a:ea typeface="Cambria Math"/>
                                  <a:cs typeface="Times New Roman" pitchFamily="18" charset="0"/>
                                </a:rPr>
                                <m:t>𝑖</m:t>
                              </m:r>
                            </m:sub>
                          </m:sSub>
                          <m:sSup>
                            <m:sSupPr>
                              <m:ctrlPr>
                                <a:rPr lang="en-IN" sz="2000" i="1">
                                  <a:latin typeface="Cambria Math"/>
                                  <a:ea typeface="Cambria Math"/>
                                  <a:cs typeface="Times New Roman" pitchFamily="18" charset="0"/>
                                </a:rPr>
                              </m:ctrlPr>
                            </m:sSupPr>
                            <m:e>
                              <m:r>
                                <a:rPr lang="en-US" sz="2000" i="1">
                                  <a:latin typeface="Cambria Math"/>
                                  <a:ea typeface="Cambria Math"/>
                                  <a:cs typeface="Times New Roman" pitchFamily="18" charset="0"/>
                                </a:rPr>
                                <m:t>𝑒</m:t>
                              </m:r>
                            </m:e>
                            <m:sup>
                              <m:r>
                                <a:rPr lang="en-US" sz="2000" i="1">
                                  <a:latin typeface="Cambria Math"/>
                                  <a:ea typeface="Cambria Math"/>
                                  <a:cs typeface="Times New Roman" pitchFamily="18" charset="0"/>
                                </a:rPr>
                                <m:t>𝑗</m:t>
                              </m:r>
                              <m:r>
                                <a:rPr lang="en-US" sz="2000" i="1">
                                  <a:latin typeface="Cambria Math"/>
                                  <a:ea typeface="Cambria Math"/>
                                  <a:cs typeface="Times New Roman" pitchFamily="18" charset="0"/>
                                </a:rPr>
                                <m:t>2</m:t>
                              </m:r>
                              <m:r>
                                <a:rPr lang="en-US" sz="2000" i="1">
                                  <a:latin typeface="Cambria Math"/>
                                  <a:ea typeface="Cambria Math"/>
                                  <a:cs typeface="Times New Roman" pitchFamily="18" charset="0"/>
                                </a:rPr>
                                <m:t>𝜋</m:t>
                              </m:r>
                              <m:f>
                                <m:fPr>
                                  <m:ctrlPr>
                                    <a:rPr lang="en-US" sz="2000" i="1">
                                      <a:latin typeface="Cambria Math"/>
                                      <a:ea typeface="Cambria Math"/>
                                      <a:cs typeface="Times New Roman" pitchFamily="18" charset="0"/>
                                    </a:rPr>
                                  </m:ctrlPr>
                                </m:fPr>
                                <m:num>
                                  <m:r>
                                    <a:rPr lang="en-US" sz="2000" i="1">
                                      <a:latin typeface="Cambria Math"/>
                                      <a:ea typeface="Cambria Math"/>
                                      <a:cs typeface="Times New Roman" pitchFamily="18" charset="0"/>
                                    </a:rPr>
                                    <m:t>𝐵</m:t>
                                  </m:r>
                                </m:num>
                                <m:den>
                                  <m:r>
                                    <a:rPr lang="en-US" sz="2000" i="1">
                                      <a:latin typeface="Cambria Math"/>
                                      <a:ea typeface="Cambria Math"/>
                                      <a:cs typeface="Times New Roman" pitchFamily="18" charset="0"/>
                                    </a:rPr>
                                    <m:t>𝑁</m:t>
                                  </m:r>
                                </m:den>
                              </m:f>
                              <m:r>
                                <a:rPr lang="en-US" sz="2000" i="1">
                                  <a:latin typeface="Cambria Math"/>
                                  <a:ea typeface="Cambria Math"/>
                                  <a:cs typeface="Times New Roman" pitchFamily="18" charset="0"/>
                                </a:rPr>
                                <m:t>𝑡</m:t>
                              </m:r>
                            </m:sup>
                          </m:sSup>
                        </m:e>
                      </m:nary>
                      <m:r>
                        <a:rPr lang="en-US" sz="2000" b="0" i="1" smtClean="0">
                          <a:latin typeface="Cambria Math"/>
                          <a:ea typeface="Cambria Math"/>
                          <a:cs typeface="Times New Roman" pitchFamily="18" charset="0"/>
                        </a:rPr>
                        <m:t>−−−−2</m:t>
                      </m:r>
                    </m:oMath>
                  </m:oMathPara>
                </a14:m>
                <a:endParaRPr lang="en-US" sz="2000" b="0" dirty="0" smtClean="0">
                  <a:latin typeface="Times New Roman" pitchFamily="18" charset="0"/>
                  <a:ea typeface="Cambria Math"/>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 At the receivers, the individual data streams have then to be isolated from the composite signal </a:t>
                </a:r>
                <a:r>
                  <a:rPr lang="en-US" sz="2000" i="1" dirty="0" smtClean="0">
                    <a:latin typeface="Times New Roman" pitchFamily="18" charset="0"/>
                    <a:cs typeface="Times New Roman" pitchFamily="18" charset="0"/>
                  </a:rPr>
                  <a:t>s (t)</a:t>
                </a:r>
                <a:r>
                  <a:rPr lang="en-US" sz="2000" dirty="0" smtClean="0">
                    <a:latin typeface="Times New Roman" pitchFamily="18" charset="0"/>
                    <a:cs typeface="Times New Roman" pitchFamily="18" charset="0"/>
                  </a:rPr>
                  <a:t> above. This is accomplished as follows. Consider the signal </a:t>
                </a:r>
                <a:r>
                  <a:rPr lang="en-US" sz="2000" i="1" dirty="0" smtClean="0">
                    <a:latin typeface="Times New Roman" pitchFamily="18" charset="0"/>
                    <a:cs typeface="Times New Roman" pitchFamily="18" charset="0"/>
                  </a:rPr>
                  <a:t>y (t)</a:t>
                </a:r>
                <a:r>
                  <a:rPr lang="en-US" sz="2000" dirty="0" smtClean="0">
                    <a:latin typeface="Times New Roman" pitchFamily="18" charset="0"/>
                    <a:cs typeface="Times New Roman" pitchFamily="18" charset="0"/>
                  </a:rPr>
                  <a:t> received as</a:t>
                </a: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𝑦</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𝑡</m:t>
                          </m:r>
                        </m:e>
                      </m:d>
                      <m:r>
                        <a:rPr lang="en-US" sz="2000" b="0" i="1" smtClean="0">
                          <a:latin typeface="Cambria Math"/>
                          <a:cs typeface="Times New Roman" pitchFamily="18" charset="0"/>
                        </a:rPr>
                        <m:t>=</m:t>
                      </m:r>
                      <m:r>
                        <a:rPr lang="en-US" sz="2000" i="1">
                          <a:latin typeface="Cambria Math"/>
                          <a:cs typeface="Times New Roman" pitchFamily="18" charset="0"/>
                        </a:rPr>
                        <m:t>𝑠</m:t>
                      </m:r>
                      <m:d>
                        <m:dPr>
                          <m:ctrlPr>
                            <a:rPr lang="en-US" sz="2000" i="1">
                              <a:latin typeface="Cambria Math"/>
                              <a:cs typeface="Times New Roman" pitchFamily="18" charset="0"/>
                            </a:rPr>
                          </m:ctrlPr>
                        </m:dPr>
                        <m:e>
                          <m:r>
                            <a:rPr lang="en-US" sz="2000" i="1">
                              <a:latin typeface="Cambria Math"/>
                              <a:cs typeface="Times New Roman" pitchFamily="18" charset="0"/>
                            </a:rPr>
                            <m:t>𝑡</m:t>
                          </m:r>
                        </m:e>
                      </m:d>
                      <m:r>
                        <a:rPr lang="en-US" sz="2000" i="1">
                          <a:latin typeface="Cambria Math"/>
                          <a:ea typeface="Cambria Math"/>
                          <a:cs typeface="Times New Roman" pitchFamily="18" charset="0"/>
                        </a:rPr>
                        <m:t>=</m:t>
                      </m:r>
                      <m:nary>
                        <m:naryPr>
                          <m:chr m:val="∑"/>
                          <m:supHide m:val="on"/>
                          <m:ctrlPr>
                            <a:rPr lang="en-US" sz="2000" i="1">
                              <a:latin typeface="Cambria Math"/>
                              <a:ea typeface="Cambria Math"/>
                              <a:cs typeface="Times New Roman" pitchFamily="18" charset="0"/>
                            </a:rPr>
                          </m:ctrlPr>
                        </m:naryPr>
                        <m:sub>
                          <m:r>
                            <m:rPr>
                              <m:brk m:alnAt="7"/>
                            </m:rPr>
                            <a:rPr lang="en-US" sz="2000" i="1">
                              <a:latin typeface="Cambria Math"/>
                              <a:ea typeface="Cambria Math"/>
                              <a:cs typeface="Times New Roman" pitchFamily="18" charset="0"/>
                            </a:rPr>
                            <m:t>𝑖</m:t>
                          </m:r>
                        </m:sub>
                        <m:sup/>
                        <m:e>
                          <m:sSub>
                            <m:sSubPr>
                              <m:ctrlPr>
                                <a:rPr lang="en-IN"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𝑋</m:t>
                              </m:r>
                            </m:e>
                            <m:sub>
                              <m:r>
                                <a:rPr lang="en-US" sz="2000" i="1">
                                  <a:latin typeface="Cambria Math"/>
                                  <a:ea typeface="Cambria Math"/>
                                  <a:cs typeface="Times New Roman" pitchFamily="18" charset="0"/>
                                </a:rPr>
                                <m:t>𝑖</m:t>
                              </m:r>
                            </m:sub>
                          </m:sSub>
                          <m:sSup>
                            <m:sSupPr>
                              <m:ctrlPr>
                                <a:rPr lang="en-IN" sz="2000" i="1">
                                  <a:latin typeface="Cambria Math"/>
                                  <a:ea typeface="Cambria Math"/>
                                  <a:cs typeface="Times New Roman" pitchFamily="18" charset="0"/>
                                </a:rPr>
                              </m:ctrlPr>
                            </m:sSupPr>
                            <m:e>
                              <m:r>
                                <a:rPr lang="en-US" sz="2000" i="1">
                                  <a:latin typeface="Cambria Math"/>
                                  <a:ea typeface="Cambria Math"/>
                                  <a:cs typeface="Times New Roman" pitchFamily="18" charset="0"/>
                                </a:rPr>
                                <m:t>𝑒</m:t>
                              </m:r>
                            </m:e>
                            <m:sup>
                              <m:r>
                                <a:rPr lang="en-US" sz="2000" i="1">
                                  <a:latin typeface="Cambria Math"/>
                                  <a:ea typeface="Cambria Math"/>
                                  <a:cs typeface="Times New Roman" pitchFamily="18" charset="0"/>
                                </a:rPr>
                                <m:t>𝑗</m:t>
                              </m:r>
                              <m:r>
                                <a:rPr lang="en-US" sz="2000" i="1">
                                  <a:latin typeface="Cambria Math"/>
                                  <a:ea typeface="Cambria Math"/>
                                  <a:cs typeface="Times New Roman" pitchFamily="18" charset="0"/>
                                </a:rPr>
                                <m:t>2</m:t>
                              </m:r>
                              <m:r>
                                <a:rPr lang="en-US" sz="2000" i="1">
                                  <a:latin typeface="Cambria Math"/>
                                  <a:ea typeface="Cambria Math"/>
                                  <a:cs typeface="Times New Roman" pitchFamily="18" charset="0"/>
                                </a:rPr>
                                <m:t>𝜋</m:t>
                              </m:r>
                              <m:f>
                                <m:fPr>
                                  <m:ctrlPr>
                                    <a:rPr lang="en-US" sz="2000" i="1">
                                      <a:latin typeface="Cambria Math"/>
                                      <a:ea typeface="Cambria Math"/>
                                      <a:cs typeface="Times New Roman" pitchFamily="18" charset="0"/>
                                    </a:rPr>
                                  </m:ctrlPr>
                                </m:fPr>
                                <m:num>
                                  <m:r>
                                    <a:rPr lang="en-US" sz="2000" i="1">
                                      <a:latin typeface="Cambria Math"/>
                                      <a:ea typeface="Cambria Math"/>
                                      <a:cs typeface="Times New Roman" pitchFamily="18" charset="0"/>
                                    </a:rPr>
                                    <m:t>𝐵</m:t>
                                  </m:r>
                                </m:num>
                                <m:den>
                                  <m:r>
                                    <a:rPr lang="en-US" sz="2000" i="1">
                                      <a:latin typeface="Cambria Math"/>
                                      <a:ea typeface="Cambria Math"/>
                                      <a:cs typeface="Times New Roman" pitchFamily="18" charset="0"/>
                                    </a:rPr>
                                    <m:t>𝑁</m:t>
                                  </m:r>
                                </m:den>
                              </m:f>
                              <m:r>
                                <a:rPr lang="en-US" sz="2000" i="1">
                                  <a:latin typeface="Cambria Math"/>
                                  <a:ea typeface="Cambria Math"/>
                                  <a:cs typeface="Times New Roman" pitchFamily="18" charset="0"/>
                                </a:rPr>
                                <m:t>𝑡</m:t>
                              </m:r>
                            </m:sup>
                          </m:sSup>
                        </m:e>
                      </m:nary>
                    </m:oMath>
                  </m:oMathPara>
                </a14:m>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64391" y="863722"/>
                <a:ext cx="11699133" cy="5287695"/>
              </a:xfrm>
              <a:blipFill rotWithShape="1">
                <a:blip r:embed="rId3"/>
                <a:stretch>
                  <a:fillRect l="-573" t="-1038" r="-521"/>
                </a:stretch>
              </a:blipFill>
            </p:spPr>
            <p:txBody>
              <a:bodyPr/>
              <a:lstStyle/>
              <a:p>
                <a:r>
                  <a:rPr lang="en-IN">
                    <a:noFill/>
                  </a:rPr>
                  <a:t> </a:t>
                </a:r>
              </a:p>
            </p:txBody>
          </p:sp>
        </mc:Fallback>
      </mc:AlternateContent>
    </p:spTree>
    <p:extLst>
      <p:ext uri="{BB962C8B-B14F-4D97-AF65-F5344CB8AC3E}">
        <p14:creationId xmlns:p14="http://schemas.microsoft.com/office/powerpoint/2010/main" val="2431567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ORTHOGONAL FREQUENCY-DIVISION MULTIPLEXING </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Orthogonal Frequency division Multiplexing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45/58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7" y="982477"/>
                <a:ext cx="11733405" cy="5157066"/>
              </a:xfrm>
            </p:spPr>
            <p:txBody>
              <a:bodyPr>
                <a:normAutofit/>
              </a:bodyPr>
              <a:lstStyle/>
              <a:p>
                <a:pPr marL="0" indent="0">
                  <a:buNone/>
                </a:pPr>
                <a:r>
                  <a:rPr lang="en-US" sz="2000" dirty="0" smtClean="0">
                    <a:latin typeface="Times New Roman" pitchFamily="18" charset="0"/>
                    <a:cs typeface="Times New Roman" pitchFamily="18" charset="0"/>
                  </a:rPr>
                  <a:t>Therefore, to extract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𝑋</m:t>
                        </m:r>
                      </m:e>
                      <m:sub>
                        <m:r>
                          <a:rPr lang="en-US" sz="2000" b="0" i="1" smtClean="0">
                            <a:latin typeface="Cambria Math"/>
                            <a:cs typeface="Times New Roman" pitchFamily="18" charset="0"/>
                          </a:rPr>
                          <m:t>1</m:t>
                        </m:r>
                      </m:sub>
                    </m:sSub>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which is the Fourier coefficient corresponding to the </a:t>
                </a:r>
                <a:r>
                  <a:rPr lang="en-US" sz="2000" dirty="0" smtClean="0">
                    <a:latin typeface="Times New Roman" pitchFamily="18" charset="0"/>
                    <a:cs typeface="Times New Roman" pitchFamily="18" charset="0"/>
                  </a:rPr>
                  <a:t>frequency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𝑓</m:t>
                        </m:r>
                      </m:e>
                      <m:sub>
                        <m:r>
                          <a:rPr lang="en-US" sz="2000" b="0" i="1" smtClean="0">
                            <a:latin typeface="Cambria Math"/>
                            <a:cs typeface="Times New Roman" pitchFamily="18" charset="0"/>
                          </a:rPr>
                          <m:t>𝑙</m:t>
                        </m:r>
                      </m:sub>
                    </m:sSub>
                    <m:r>
                      <a:rPr lang="en-US" sz="2000" b="0" i="1" smtClean="0">
                        <a:latin typeface="Cambria Math"/>
                        <a:cs typeface="Times New Roman" pitchFamily="18" charset="0"/>
                      </a:rPr>
                      <m:t>=</m:t>
                    </m:r>
                    <m:r>
                      <a:rPr lang="en-US" sz="2000" b="0" i="1" smtClean="0">
                        <a:latin typeface="Cambria Math"/>
                        <a:cs typeface="Times New Roman" pitchFamily="18" charset="0"/>
                      </a:rPr>
                      <m:t>𝑙</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𝑓</m:t>
                        </m:r>
                      </m:e>
                      <m:sub>
                        <m:r>
                          <a:rPr lang="en-US" sz="2000" b="0" i="1" smtClean="0">
                            <a:latin typeface="Cambria Math"/>
                            <a:cs typeface="Times New Roman" pitchFamily="18" charset="0"/>
                          </a:rPr>
                          <m:t>0</m:t>
                        </m:r>
                      </m:sub>
                    </m:sSub>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one needs to follow the procedure similar to compute the Fourier series </a:t>
                </a:r>
                <a:r>
                  <a:rPr lang="en-US" sz="20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𝑓</m:t>
                          </m:r>
                        </m:e>
                        <m:sub>
                          <m:r>
                            <a:rPr lang="en-US" sz="2000" b="0" i="1" smtClean="0">
                              <a:latin typeface="Cambria Math"/>
                              <a:cs typeface="Times New Roman" pitchFamily="18" charset="0"/>
                            </a:rPr>
                            <m:t>0</m:t>
                          </m:r>
                        </m:sub>
                      </m:sSub>
                      <m:nary>
                        <m:naryPr>
                          <m:ctrlPr>
                            <a:rPr lang="en-IN" sz="2000" i="1" smtClean="0">
                              <a:latin typeface="Cambria Math"/>
                              <a:cs typeface="Times New Roman" pitchFamily="18" charset="0"/>
                            </a:rPr>
                          </m:ctrlPr>
                        </m:naryPr>
                        <m:sub>
                          <m:r>
                            <m:rPr>
                              <m:brk m:alnAt="23"/>
                            </m:rPr>
                            <a:rPr lang="en-US" sz="2000" b="0" i="1" smtClean="0">
                              <a:latin typeface="Cambria Math"/>
                              <a:cs typeface="Times New Roman" pitchFamily="18" charset="0"/>
                            </a:rPr>
                            <m:t>0</m:t>
                          </m:r>
                        </m:sub>
                        <m:sup>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𝑇</m:t>
                              </m:r>
                            </m:e>
                            <m:sub>
                              <m:r>
                                <a:rPr lang="en-US" sz="2000" b="0" i="1" smtClean="0">
                                  <a:latin typeface="Cambria Math"/>
                                  <a:cs typeface="Times New Roman" pitchFamily="18" charset="0"/>
                                </a:rPr>
                                <m:t>0</m:t>
                              </m:r>
                            </m:sub>
                          </m:sSub>
                        </m:sup>
                        <m:e>
                          <m:r>
                            <a:rPr lang="en-US" sz="2000" b="0" i="1" smtClean="0">
                              <a:latin typeface="Cambria Math"/>
                              <a:cs typeface="Times New Roman" pitchFamily="18" charset="0"/>
                            </a:rPr>
                            <m:t>𝑦</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𝑡</m:t>
                              </m:r>
                            </m:e>
                          </m:d>
                          <m:sSup>
                            <m:sSupPr>
                              <m:ctrlPr>
                                <a:rPr lang="en-US" sz="2000" b="0" i="1" smtClean="0">
                                  <a:latin typeface="Cambria Math"/>
                                  <a:cs typeface="Times New Roman" pitchFamily="18" charset="0"/>
                                </a:rPr>
                              </m:ctrlPr>
                            </m:sSupPr>
                            <m:e>
                              <m:d>
                                <m:dPr>
                                  <m:ctrlPr>
                                    <a:rPr lang="en-US" sz="2000" b="0" i="1" smtClean="0">
                                      <a:latin typeface="Cambria Math"/>
                                      <a:cs typeface="Times New Roman" pitchFamily="18" charset="0"/>
                                    </a:rPr>
                                  </m:ctrlPr>
                                </m:dPr>
                                <m:e>
                                  <m:sSup>
                                    <m:sSupPr>
                                      <m:ctrlPr>
                                        <a:rPr lang="en-IN" sz="2000" i="1">
                                          <a:latin typeface="Cambria Math"/>
                                          <a:ea typeface="Cambria Math"/>
                                          <a:cs typeface="Times New Roman" pitchFamily="18" charset="0"/>
                                        </a:rPr>
                                      </m:ctrlPr>
                                    </m:sSupPr>
                                    <m:e>
                                      <m:r>
                                        <a:rPr lang="en-US" sz="2000" i="1">
                                          <a:latin typeface="Cambria Math"/>
                                          <a:ea typeface="Cambria Math"/>
                                          <a:cs typeface="Times New Roman" pitchFamily="18" charset="0"/>
                                        </a:rPr>
                                        <m:t>𝑒</m:t>
                                      </m:r>
                                    </m:e>
                                    <m:sup>
                                      <m:r>
                                        <a:rPr lang="en-US" sz="2000" i="1">
                                          <a:latin typeface="Cambria Math"/>
                                          <a:ea typeface="Cambria Math"/>
                                          <a:cs typeface="Times New Roman" pitchFamily="18" charset="0"/>
                                        </a:rPr>
                                        <m:t>𝑗</m:t>
                                      </m:r>
                                      <m:r>
                                        <a:rPr lang="en-US" sz="2000" i="1">
                                          <a:latin typeface="Cambria Math"/>
                                          <a:ea typeface="Cambria Math"/>
                                          <a:cs typeface="Times New Roman" pitchFamily="18" charset="0"/>
                                        </a:rPr>
                                        <m:t>2</m:t>
                                      </m:r>
                                      <m:r>
                                        <a:rPr lang="en-US" sz="2000" i="1">
                                          <a:latin typeface="Cambria Math"/>
                                          <a:ea typeface="Cambria Math"/>
                                          <a:cs typeface="Times New Roman" pitchFamily="18" charset="0"/>
                                        </a:rPr>
                                        <m:t>𝜋</m:t>
                                      </m:r>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𝑓</m:t>
                                          </m:r>
                                        </m:e>
                                        <m:sub>
                                          <m:r>
                                            <a:rPr lang="en-US" sz="2000" i="1">
                                              <a:latin typeface="Cambria Math"/>
                                              <a:ea typeface="Cambria Math"/>
                                              <a:cs typeface="Times New Roman" pitchFamily="18" charset="0"/>
                                            </a:rPr>
                                            <m:t>𝑖</m:t>
                                          </m:r>
                                        </m:sub>
                                      </m:sSub>
                                      <m:r>
                                        <a:rPr lang="en-US" sz="2000" i="1">
                                          <a:latin typeface="Cambria Math"/>
                                          <a:ea typeface="Cambria Math"/>
                                          <a:cs typeface="Times New Roman" pitchFamily="18" charset="0"/>
                                        </a:rPr>
                                        <m:t>𝑡</m:t>
                                      </m:r>
                                    </m:sup>
                                  </m:sSup>
                                </m:e>
                              </m:d>
                            </m:e>
                            <m:sup>
                              <m:r>
                                <a:rPr lang="en-US" sz="2000" b="0" i="1" smtClean="0">
                                  <a:latin typeface="Cambria Math"/>
                                  <a:ea typeface="Cambria Math"/>
                                  <a:cs typeface="Times New Roman" pitchFamily="18" charset="0"/>
                                </a:rPr>
                                <m:t>∗</m:t>
                              </m:r>
                            </m:sup>
                          </m:sSup>
                          <m:r>
                            <a:rPr lang="en-US" sz="2000" b="0" i="1" smtClean="0">
                              <a:latin typeface="Cambria Math"/>
                              <a:cs typeface="Times New Roman" pitchFamily="18" charset="0"/>
                            </a:rPr>
                            <m:t>𝑑𝑡</m:t>
                          </m:r>
                        </m:e>
                      </m:nary>
                      <m:r>
                        <a:rPr lang="en-US" sz="2000" b="0" i="1" smtClean="0">
                          <a:latin typeface="Cambria Math"/>
                          <a:cs typeface="Times New Roman" pitchFamily="18" charset="0"/>
                        </a:rPr>
                        <m:t>=</m:t>
                      </m:r>
                      <m:f>
                        <m:fPr>
                          <m:ctrlPr>
                            <a:rPr lang="en-US" sz="2000" b="0" i="1" smtClean="0">
                              <a:latin typeface="Cambria Math"/>
                              <a:cs typeface="Times New Roman" pitchFamily="18" charset="0"/>
                            </a:rPr>
                          </m:ctrlPr>
                        </m:fPr>
                        <m:num>
                          <m:r>
                            <a:rPr lang="en-US" sz="2000" b="0" i="1" smtClean="0">
                              <a:latin typeface="Cambria Math"/>
                              <a:cs typeface="Times New Roman" pitchFamily="18" charset="0"/>
                            </a:rPr>
                            <m:t>𝐵</m:t>
                          </m:r>
                        </m:num>
                        <m:den>
                          <m:r>
                            <a:rPr lang="en-US" sz="2000" b="0" i="1" smtClean="0">
                              <a:latin typeface="Cambria Math"/>
                              <a:cs typeface="Times New Roman" pitchFamily="18" charset="0"/>
                            </a:rPr>
                            <m:t>𝑁</m:t>
                          </m:r>
                        </m:den>
                      </m:f>
                      <m:nary>
                        <m:naryPr>
                          <m:ctrlPr>
                            <a:rPr lang="en-US" sz="2000" b="0" i="1" smtClean="0">
                              <a:latin typeface="Cambria Math"/>
                              <a:cs typeface="Times New Roman" pitchFamily="18" charset="0"/>
                            </a:rPr>
                          </m:ctrlPr>
                        </m:naryPr>
                        <m:sub>
                          <m:r>
                            <m:rPr>
                              <m:brk m:alnAt="23"/>
                            </m:rPr>
                            <a:rPr lang="en-US" sz="2000" b="0" i="1" smtClean="0">
                              <a:latin typeface="Cambria Math"/>
                              <a:cs typeface="Times New Roman" pitchFamily="18" charset="0"/>
                            </a:rPr>
                            <m:t>0</m:t>
                          </m:r>
                        </m:sub>
                        <m:sup>
                          <m:f>
                            <m:fPr>
                              <m:ctrlPr>
                                <a:rPr lang="en-US" sz="2000" b="0" i="1" smtClean="0">
                                  <a:latin typeface="Cambria Math"/>
                                  <a:cs typeface="Times New Roman" pitchFamily="18" charset="0"/>
                                </a:rPr>
                              </m:ctrlPr>
                            </m:fPr>
                            <m:num>
                              <m:r>
                                <a:rPr lang="en-US" sz="2000" b="0" i="1" smtClean="0">
                                  <a:latin typeface="Cambria Math"/>
                                  <a:cs typeface="Times New Roman" pitchFamily="18" charset="0"/>
                                </a:rPr>
                                <m:t>𝑁</m:t>
                              </m:r>
                            </m:num>
                            <m:den>
                              <m:r>
                                <a:rPr lang="en-US" sz="2000" b="0" i="1" smtClean="0">
                                  <a:latin typeface="Cambria Math"/>
                                  <a:cs typeface="Times New Roman" pitchFamily="18" charset="0"/>
                                </a:rPr>
                                <m:t>𝐵</m:t>
                              </m:r>
                            </m:den>
                          </m:f>
                        </m:sup>
                        <m:e>
                          <m:d>
                            <m:dPr>
                              <m:ctrlPr>
                                <a:rPr lang="en-US" sz="2000" b="0" i="1" smtClean="0">
                                  <a:latin typeface="Cambria Math"/>
                                  <a:cs typeface="Times New Roman" pitchFamily="18" charset="0"/>
                                </a:rPr>
                              </m:ctrlPr>
                            </m:dPr>
                            <m:e>
                              <m:nary>
                                <m:naryPr>
                                  <m:chr m:val="∑"/>
                                  <m:supHide m:val="on"/>
                                  <m:ctrlPr>
                                    <a:rPr lang="en-US" sz="2000" i="1">
                                      <a:latin typeface="Cambria Math"/>
                                      <a:ea typeface="Cambria Math"/>
                                      <a:cs typeface="Times New Roman" pitchFamily="18" charset="0"/>
                                    </a:rPr>
                                  </m:ctrlPr>
                                </m:naryPr>
                                <m:sub>
                                  <m:r>
                                    <m:rPr>
                                      <m:brk m:alnAt="7"/>
                                    </m:rPr>
                                    <a:rPr lang="en-US" sz="2000" i="1">
                                      <a:latin typeface="Cambria Math"/>
                                      <a:ea typeface="Cambria Math"/>
                                      <a:cs typeface="Times New Roman" pitchFamily="18" charset="0"/>
                                    </a:rPr>
                                    <m:t>𝑖</m:t>
                                  </m:r>
                                </m:sub>
                                <m:sup/>
                                <m:e>
                                  <m:sSub>
                                    <m:sSubPr>
                                      <m:ctrlPr>
                                        <a:rPr lang="en-IN"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𝑋</m:t>
                                      </m:r>
                                    </m:e>
                                    <m:sub>
                                      <m:r>
                                        <a:rPr lang="en-US" sz="2000" i="1">
                                          <a:latin typeface="Cambria Math"/>
                                          <a:ea typeface="Cambria Math"/>
                                          <a:cs typeface="Times New Roman" pitchFamily="18" charset="0"/>
                                        </a:rPr>
                                        <m:t>𝑖</m:t>
                                      </m:r>
                                    </m:sub>
                                  </m:sSub>
                                  <m:sSup>
                                    <m:sSupPr>
                                      <m:ctrlPr>
                                        <a:rPr lang="en-IN" sz="2000" i="1">
                                          <a:latin typeface="Cambria Math"/>
                                          <a:ea typeface="Cambria Math"/>
                                          <a:cs typeface="Times New Roman" pitchFamily="18" charset="0"/>
                                        </a:rPr>
                                      </m:ctrlPr>
                                    </m:sSupPr>
                                    <m:e>
                                      <m:r>
                                        <a:rPr lang="en-US" sz="2000" i="1">
                                          <a:latin typeface="Cambria Math"/>
                                          <a:ea typeface="Cambria Math"/>
                                          <a:cs typeface="Times New Roman" pitchFamily="18" charset="0"/>
                                        </a:rPr>
                                        <m:t>𝑒</m:t>
                                      </m:r>
                                    </m:e>
                                    <m:sup>
                                      <m:r>
                                        <a:rPr lang="en-US" sz="2000" i="1">
                                          <a:latin typeface="Cambria Math"/>
                                          <a:ea typeface="Cambria Math"/>
                                          <a:cs typeface="Times New Roman" pitchFamily="18" charset="0"/>
                                        </a:rPr>
                                        <m:t>𝑗</m:t>
                                      </m:r>
                                      <m:r>
                                        <a:rPr lang="en-US" sz="2000" i="1">
                                          <a:latin typeface="Cambria Math"/>
                                          <a:ea typeface="Cambria Math"/>
                                          <a:cs typeface="Times New Roman" pitchFamily="18" charset="0"/>
                                        </a:rPr>
                                        <m:t>2</m:t>
                                      </m:r>
                                      <m:r>
                                        <a:rPr lang="en-US" sz="2000" i="1">
                                          <a:latin typeface="Cambria Math"/>
                                          <a:ea typeface="Cambria Math"/>
                                          <a:cs typeface="Times New Roman" pitchFamily="18" charset="0"/>
                                        </a:rPr>
                                        <m:t>𝜋</m:t>
                                      </m:r>
                                      <m:f>
                                        <m:fPr>
                                          <m:ctrlPr>
                                            <a:rPr lang="en-US" sz="2000" i="1">
                                              <a:latin typeface="Cambria Math"/>
                                              <a:ea typeface="Cambria Math"/>
                                              <a:cs typeface="Times New Roman" pitchFamily="18" charset="0"/>
                                            </a:rPr>
                                          </m:ctrlPr>
                                        </m:fPr>
                                        <m:num>
                                          <m:r>
                                            <a:rPr lang="en-US" sz="2000" i="1">
                                              <a:latin typeface="Cambria Math"/>
                                              <a:ea typeface="Cambria Math"/>
                                              <a:cs typeface="Times New Roman" pitchFamily="18" charset="0"/>
                                            </a:rPr>
                                            <m:t>𝐵</m:t>
                                          </m:r>
                                        </m:num>
                                        <m:den>
                                          <m:r>
                                            <a:rPr lang="en-US" sz="2000" i="1">
                                              <a:latin typeface="Cambria Math"/>
                                              <a:ea typeface="Cambria Math"/>
                                              <a:cs typeface="Times New Roman" pitchFamily="18" charset="0"/>
                                            </a:rPr>
                                            <m:t>𝑁</m:t>
                                          </m:r>
                                        </m:den>
                                      </m:f>
                                      <m:r>
                                        <a:rPr lang="en-US" sz="2000" i="1">
                                          <a:latin typeface="Cambria Math"/>
                                          <a:ea typeface="Cambria Math"/>
                                          <a:cs typeface="Times New Roman" pitchFamily="18" charset="0"/>
                                        </a:rPr>
                                        <m:t>𝑡</m:t>
                                      </m:r>
                                    </m:sup>
                                  </m:sSup>
                                </m:e>
                              </m:nary>
                            </m:e>
                          </m:d>
                        </m:e>
                      </m:nary>
                      <m:sSup>
                        <m:sSupPr>
                          <m:ctrlPr>
                            <a:rPr lang="en-IN" sz="2000" i="1">
                              <a:latin typeface="Cambria Math"/>
                              <a:ea typeface="Cambria Math"/>
                              <a:cs typeface="Times New Roman" pitchFamily="18" charset="0"/>
                            </a:rPr>
                          </m:ctrlPr>
                        </m:sSupPr>
                        <m:e>
                          <m:r>
                            <a:rPr lang="en-US" sz="2000" i="1">
                              <a:latin typeface="Cambria Math"/>
                              <a:ea typeface="Cambria Math"/>
                              <a:cs typeface="Times New Roman" pitchFamily="18" charset="0"/>
                            </a:rPr>
                            <m:t>𝑒</m:t>
                          </m:r>
                        </m:e>
                        <m:sup>
                          <m:r>
                            <a:rPr lang="en-US" sz="2000" b="0" i="1" smtClean="0">
                              <a:latin typeface="Cambria Math"/>
                              <a:ea typeface="Cambria Math"/>
                              <a:cs typeface="Times New Roman" pitchFamily="18" charset="0"/>
                            </a:rPr>
                            <m:t>−</m:t>
                          </m:r>
                          <m:r>
                            <a:rPr lang="en-US" sz="2000" i="1">
                              <a:latin typeface="Cambria Math"/>
                              <a:ea typeface="Cambria Math"/>
                              <a:cs typeface="Times New Roman" pitchFamily="18" charset="0"/>
                            </a:rPr>
                            <m:t>𝑗</m:t>
                          </m:r>
                          <m:r>
                            <a:rPr lang="en-US" sz="2000" i="1">
                              <a:latin typeface="Cambria Math"/>
                              <a:ea typeface="Cambria Math"/>
                              <a:cs typeface="Times New Roman" pitchFamily="18" charset="0"/>
                            </a:rPr>
                            <m:t>2</m:t>
                          </m:r>
                          <m:r>
                            <a:rPr lang="en-US" sz="2000" i="1">
                              <a:latin typeface="Cambria Math"/>
                              <a:ea typeface="Cambria Math"/>
                              <a:cs typeface="Times New Roman" pitchFamily="18" charset="0"/>
                            </a:rPr>
                            <m:t>𝜋</m:t>
                          </m:r>
                          <m:f>
                            <m:fPr>
                              <m:ctrlPr>
                                <a:rPr lang="en-US" sz="2000" i="1">
                                  <a:latin typeface="Cambria Math"/>
                                  <a:ea typeface="Cambria Math"/>
                                  <a:cs typeface="Times New Roman" pitchFamily="18" charset="0"/>
                                </a:rPr>
                              </m:ctrlPr>
                            </m:fPr>
                            <m:num>
                              <m:r>
                                <a:rPr lang="en-US" sz="2000" i="1">
                                  <a:latin typeface="Cambria Math"/>
                                  <a:ea typeface="Cambria Math"/>
                                  <a:cs typeface="Times New Roman" pitchFamily="18" charset="0"/>
                                </a:rPr>
                                <m:t>𝐵</m:t>
                              </m:r>
                            </m:num>
                            <m:den>
                              <m:r>
                                <a:rPr lang="en-US" sz="2000" i="1">
                                  <a:latin typeface="Cambria Math"/>
                                  <a:ea typeface="Cambria Math"/>
                                  <a:cs typeface="Times New Roman" pitchFamily="18" charset="0"/>
                                </a:rPr>
                                <m:t>𝑁</m:t>
                              </m:r>
                            </m:den>
                          </m:f>
                          <m:r>
                            <a:rPr lang="en-US" sz="2000" i="1">
                              <a:latin typeface="Cambria Math"/>
                              <a:ea typeface="Cambria Math"/>
                              <a:cs typeface="Times New Roman" pitchFamily="18" charset="0"/>
                            </a:rPr>
                            <m:t>𝑡</m:t>
                          </m:r>
                        </m:sup>
                      </m:sSup>
                      <m:r>
                        <a:rPr lang="en-US" sz="2000" b="0" i="1" smtClean="0">
                          <a:latin typeface="Cambria Math"/>
                          <a:ea typeface="Cambria Math"/>
                          <a:cs typeface="Times New Roman" pitchFamily="18" charset="0"/>
                        </a:rPr>
                        <m:t>𝑑𝑡</m:t>
                      </m:r>
                    </m:oMath>
                  </m:oMathPara>
                </a14:m>
                <a:endParaRPr lang="en-US" sz="2000" b="0" dirty="0" smtClean="0">
                  <a:latin typeface="Times New Roman" pitchFamily="18" charset="0"/>
                  <a:ea typeface="Cambria Math"/>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f>
                        <m:fPr>
                          <m:ctrlPr>
                            <a:rPr lang="en-IN"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𝐵</m:t>
                          </m:r>
                        </m:num>
                        <m:den>
                          <m:r>
                            <a:rPr lang="en-US" sz="2000" b="0" i="1" smtClean="0">
                              <a:latin typeface="Cambria Math"/>
                              <a:ea typeface="Cambria Math"/>
                              <a:cs typeface="Times New Roman" pitchFamily="18" charset="0"/>
                            </a:rPr>
                            <m:t>𝑁</m:t>
                          </m:r>
                        </m:den>
                      </m:f>
                      <m:nary>
                        <m:naryPr>
                          <m:chr m:val="∑"/>
                          <m:supHide m:val="on"/>
                          <m:ctrlPr>
                            <a:rPr lang="en-IN" sz="2000" i="1" smtClean="0">
                              <a:latin typeface="Cambria Math"/>
                              <a:ea typeface="Cambria Math"/>
                              <a:cs typeface="Times New Roman" pitchFamily="18" charset="0"/>
                            </a:rPr>
                          </m:ctrlPr>
                        </m:naryPr>
                        <m:sub>
                          <m:r>
                            <m:rPr>
                              <m:brk m:alnAt="7"/>
                            </m:rPr>
                            <a:rPr lang="en-US" sz="2000" b="0" i="1" smtClean="0">
                              <a:latin typeface="Cambria Math"/>
                              <a:ea typeface="Cambria Math"/>
                              <a:cs typeface="Times New Roman" pitchFamily="18" charset="0"/>
                            </a:rPr>
                            <m:t>𝑖</m:t>
                          </m:r>
                        </m:sub>
                        <m:sup/>
                        <m:e>
                          <m:nary>
                            <m:naryPr>
                              <m:ctrlPr>
                                <a:rPr lang="en-IN" sz="2000" i="1" smtClean="0">
                                  <a:latin typeface="Cambria Math"/>
                                  <a:ea typeface="Cambria Math"/>
                                  <a:cs typeface="Times New Roman" pitchFamily="18" charset="0"/>
                                </a:rPr>
                              </m:ctrlPr>
                            </m:naryPr>
                            <m:sub>
                              <m:r>
                                <m:rPr>
                                  <m:brk m:alnAt="23"/>
                                </m:rPr>
                                <a:rPr lang="en-US" sz="2000" b="0" i="1" smtClean="0">
                                  <a:latin typeface="Cambria Math"/>
                                  <a:ea typeface="Cambria Math"/>
                                  <a:cs typeface="Times New Roman" pitchFamily="18" charset="0"/>
                                </a:rPr>
                                <m:t>0</m:t>
                              </m:r>
                            </m:sub>
                            <m:sup>
                              <m:f>
                                <m:fPr>
                                  <m:ctrlPr>
                                    <a:rPr lang="en-IN"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𝑁</m:t>
                                  </m:r>
                                </m:num>
                                <m:den>
                                  <m:r>
                                    <a:rPr lang="en-US" sz="2000" b="0" i="1" smtClean="0">
                                      <a:latin typeface="Cambria Math"/>
                                      <a:ea typeface="Cambria Math"/>
                                      <a:cs typeface="Times New Roman" pitchFamily="18" charset="0"/>
                                    </a:rPr>
                                    <m:t>𝐵</m:t>
                                  </m:r>
                                </m:den>
                              </m:f>
                            </m:sup>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𝑋</m:t>
                                  </m:r>
                                </m:e>
                                <m:sub>
                                  <m:r>
                                    <a:rPr lang="en-US" sz="2000" b="0" i="1" smtClean="0">
                                      <a:latin typeface="Cambria Math"/>
                                      <a:ea typeface="Cambria Math"/>
                                      <a:cs typeface="Times New Roman" pitchFamily="18" charset="0"/>
                                    </a:rPr>
                                    <m:t>𝑖</m:t>
                                  </m:r>
                                </m:sub>
                              </m:sSub>
                              <m:sSup>
                                <m:sSupPr>
                                  <m:ctrlPr>
                                    <a:rPr lang="en-IN" sz="200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𝑒</m:t>
                                  </m:r>
                                </m:e>
                                <m:sup>
                                  <m:r>
                                    <a:rPr lang="en-US" sz="2000" b="0" i="1" smtClean="0">
                                      <a:latin typeface="Cambria Math"/>
                                      <a:ea typeface="Cambria Math"/>
                                      <a:cs typeface="Times New Roman" pitchFamily="18" charset="0"/>
                                    </a:rPr>
                                    <m:t>𝑗</m:t>
                                  </m:r>
                                  <m:r>
                                    <a:rPr lang="en-US" sz="2000" b="0" i="1" smtClean="0">
                                      <a:latin typeface="Cambria Math"/>
                                      <a:ea typeface="Cambria Math"/>
                                      <a:cs typeface="Times New Roman" pitchFamily="18" charset="0"/>
                                    </a:rPr>
                                    <m:t>2</m:t>
                                  </m:r>
                                  <m:r>
                                    <a:rPr lang="en-US" sz="2000" b="0" i="1" smtClean="0">
                                      <a:latin typeface="Cambria Math"/>
                                      <a:ea typeface="Cambria Math"/>
                                      <a:cs typeface="Times New Roman" pitchFamily="18" charset="0"/>
                                    </a:rPr>
                                    <m:t>𝜋</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𝑖</m:t>
                                      </m:r>
                                      <m:r>
                                        <a:rPr lang="en-US" sz="2000" b="0" i="1" smtClean="0">
                                          <a:latin typeface="Cambria Math"/>
                                          <a:ea typeface="Cambria Math"/>
                                          <a:cs typeface="Times New Roman" pitchFamily="18" charset="0"/>
                                        </a:rPr>
                                        <m:t>−1</m:t>
                                      </m:r>
                                    </m:e>
                                  </m:d>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𝑓</m:t>
                                      </m:r>
                                    </m:e>
                                    <m:sub>
                                      <m:r>
                                        <a:rPr lang="en-US" sz="2000" b="0" i="1" smtClean="0">
                                          <a:latin typeface="Cambria Math"/>
                                          <a:ea typeface="Cambria Math"/>
                                          <a:cs typeface="Times New Roman" pitchFamily="18" charset="0"/>
                                        </a:rPr>
                                        <m:t>0</m:t>
                                      </m:r>
                                    </m:sub>
                                  </m:sSub>
                                  <m:r>
                                    <a:rPr lang="en-US" sz="2000" b="0" i="1" smtClean="0">
                                      <a:latin typeface="Cambria Math"/>
                                      <a:ea typeface="Cambria Math"/>
                                      <a:cs typeface="Times New Roman" pitchFamily="18" charset="0"/>
                                    </a:rPr>
                                    <m:t>𝑡</m:t>
                                  </m:r>
                                </m:sup>
                              </m:sSup>
                              <m:r>
                                <a:rPr lang="en-US" sz="2000" b="0" i="1" smtClean="0">
                                  <a:latin typeface="Cambria Math"/>
                                  <a:ea typeface="Cambria Math"/>
                                  <a:cs typeface="Times New Roman" pitchFamily="18" charset="0"/>
                                </a:rPr>
                                <m:t>𝑑𝑡</m:t>
                              </m:r>
                            </m:e>
                          </m:nary>
                        </m:e>
                      </m:nary>
                      <m:r>
                        <a:rPr lang="en-US" sz="2000" b="0" i="1" smtClean="0">
                          <a:latin typeface="Cambria Math"/>
                          <a:ea typeface="Cambria Math"/>
                          <a:cs typeface="Times New Roman" pitchFamily="18" charset="0"/>
                        </a:rPr>
                        <m:t>=</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𝑋</m:t>
                          </m:r>
                        </m:e>
                        <m:sub>
                          <m:r>
                            <a:rPr lang="en-US" sz="2000" b="0" i="1" smtClean="0">
                              <a:latin typeface="Cambria Math"/>
                              <a:ea typeface="Cambria Math"/>
                              <a:cs typeface="Times New Roman" pitchFamily="18" charset="0"/>
                            </a:rPr>
                            <m:t>𝑖</m:t>
                          </m:r>
                        </m:sub>
                      </m:sSub>
                      <m:r>
                        <a:rPr lang="en-US" sz="2000" b="0" i="1" smtClean="0">
                          <a:latin typeface="Cambria Math"/>
                          <a:ea typeface="Cambria Math"/>
                          <a:cs typeface="Times New Roman" pitchFamily="18" charset="0"/>
                        </a:rPr>
                        <m:t>+</m:t>
                      </m:r>
                      <m:f>
                        <m:fPr>
                          <m:ctrlPr>
                            <a:rPr lang="en-US" sz="2000" b="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𝐵</m:t>
                          </m:r>
                        </m:num>
                        <m:den>
                          <m:r>
                            <a:rPr lang="en-US" sz="2000" b="0" i="1" smtClean="0">
                              <a:latin typeface="Cambria Math"/>
                              <a:ea typeface="Cambria Math"/>
                              <a:cs typeface="Times New Roman" pitchFamily="18" charset="0"/>
                            </a:rPr>
                            <m:t>𝑁</m:t>
                          </m:r>
                        </m:den>
                      </m:f>
                      <m:nary>
                        <m:naryPr>
                          <m:chr m:val="∑"/>
                          <m:supHide m:val="on"/>
                          <m:ctrlPr>
                            <a:rPr lang="en-US" sz="2000" b="0" i="1" smtClean="0">
                              <a:latin typeface="Cambria Math"/>
                              <a:ea typeface="Cambria Math"/>
                              <a:cs typeface="Times New Roman" pitchFamily="18" charset="0"/>
                            </a:rPr>
                          </m:ctrlPr>
                        </m:naryPr>
                        <m:sub>
                          <m:r>
                            <m:rPr>
                              <m:brk m:alnAt="7"/>
                            </m:rPr>
                            <a:rPr lang="en-US" sz="2000" b="0" i="1" smtClean="0">
                              <a:latin typeface="Cambria Math"/>
                              <a:ea typeface="Cambria Math"/>
                              <a:cs typeface="Times New Roman" pitchFamily="18" charset="0"/>
                            </a:rPr>
                            <m:t>𝑖</m:t>
                          </m:r>
                          <m:r>
                            <a:rPr lang="en-US" sz="2000" b="0" i="1" smtClean="0">
                              <a:latin typeface="Cambria Math"/>
                              <a:ea typeface="Cambria Math"/>
                              <a:cs typeface="Times New Roman" pitchFamily="18" charset="0"/>
                            </a:rPr>
                            <m:t>≠1</m:t>
                          </m:r>
                        </m:sub>
                        <m:sup/>
                        <m:e>
                          <m:nary>
                            <m:naryPr>
                              <m:ctrlPr>
                                <a:rPr lang="en-US" sz="2000" b="0" i="1" smtClean="0">
                                  <a:latin typeface="Cambria Math"/>
                                  <a:ea typeface="Cambria Math"/>
                                  <a:cs typeface="Times New Roman" pitchFamily="18" charset="0"/>
                                </a:rPr>
                              </m:ctrlPr>
                            </m:naryPr>
                            <m:sub>
                              <m:r>
                                <m:rPr>
                                  <m:brk m:alnAt="23"/>
                                </m:rPr>
                                <a:rPr lang="en-US" sz="2000" b="0" i="1" smtClean="0">
                                  <a:latin typeface="Cambria Math"/>
                                  <a:ea typeface="Cambria Math"/>
                                  <a:cs typeface="Times New Roman" pitchFamily="18" charset="0"/>
                                </a:rPr>
                                <m:t>0</m:t>
                              </m:r>
                            </m:sub>
                            <m:sup>
                              <m:f>
                                <m:fPr>
                                  <m:ctrlPr>
                                    <a:rPr lang="en-US" sz="2000" b="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𝑁</m:t>
                                  </m:r>
                                </m:num>
                                <m:den>
                                  <m:r>
                                    <a:rPr lang="en-US" sz="2000" b="0" i="1" smtClean="0">
                                      <a:latin typeface="Cambria Math"/>
                                      <a:ea typeface="Cambria Math"/>
                                      <a:cs typeface="Times New Roman" pitchFamily="18" charset="0"/>
                                    </a:rPr>
                                    <m:t>𝐵</m:t>
                                  </m:r>
                                </m:den>
                              </m:f>
                            </m:sup>
                            <m:e>
                              <m:sSup>
                                <m:sSupPr>
                                  <m:ctrlPr>
                                    <a:rPr lang="en-IN" sz="2000" i="1">
                                      <a:latin typeface="Cambria Math"/>
                                      <a:ea typeface="Cambria Math"/>
                                      <a:cs typeface="Times New Roman" pitchFamily="18" charset="0"/>
                                    </a:rPr>
                                  </m:ctrlPr>
                                </m:sSupPr>
                                <m:e>
                                  <m:r>
                                    <a:rPr lang="en-US" sz="2000" i="1">
                                      <a:latin typeface="Cambria Math"/>
                                      <a:ea typeface="Cambria Math"/>
                                      <a:cs typeface="Times New Roman" pitchFamily="18" charset="0"/>
                                    </a:rPr>
                                    <m:t>𝑒</m:t>
                                  </m:r>
                                </m:e>
                                <m:sup>
                                  <m:r>
                                    <a:rPr lang="en-US" sz="2000" i="1">
                                      <a:latin typeface="Cambria Math"/>
                                      <a:ea typeface="Cambria Math"/>
                                      <a:cs typeface="Times New Roman" pitchFamily="18" charset="0"/>
                                    </a:rPr>
                                    <m:t>𝑗</m:t>
                                  </m:r>
                                  <m:r>
                                    <a:rPr lang="en-US" sz="2000" i="1">
                                      <a:latin typeface="Cambria Math"/>
                                      <a:ea typeface="Cambria Math"/>
                                      <a:cs typeface="Times New Roman" pitchFamily="18" charset="0"/>
                                    </a:rPr>
                                    <m:t>2</m:t>
                                  </m:r>
                                  <m:r>
                                    <a:rPr lang="en-US" sz="2000" i="1">
                                      <a:latin typeface="Cambria Math"/>
                                      <a:ea typeface="Cambria Math"/>
                                      <a:cs typeface="Times New Roman" pitchFamily="18" charset="0"/>
                                    </a:rPr>
                                    <m:t>𝜋</m:t>
                                  </m:r>
                                  <m:d>
                                    <m:dPr>
                                      <m:ctrlPr>
                                        <a:rPr lang="en-US" sz="2000" i="1">
                                          <a:latin typeface="Cambria Math"/>
                                          <a:ea typeface="Cambria Math"/>
                                          <a:cs typeface="Times New Roman" pitchFamily="18" charset="0"/>
                                        </a:rPr>
                                      </m:ctrlPr>
                                    </m:dPr>
                                    <m:e>
                                      <m:r>
                                        <a:rPr lang="en-US" sz="2000" i="1">
                                          <a:latin typeface="Cambria Math"/>
                                          <a:ea typeface="Cambria Math"/>
                                          <a:cs typeface="Times New Roman" pitchFamily="18" charset="0"/>
                                        </a:rPr>
                                        <m:t>𝑖</m:t>
                                      </m:r>
                                      <m:r>
                                        <a:rPr lang="en-US" sz="2000" i="1">
                                          <a:latin typeface="Cambria Math"/>
                                          <a:ea typeface="Cambria Math"/>
                                          <a:cs typeface="Times New Roman" pitchFamily="18" charset="0"/>
                                        </a:rPr>
                                        <m:t>−1</m:t>
                                      </m:r>
                                    </m:e>
                                  </m:d>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𝑓</m:t>
                                      </m:r>
                                    </m:e>
                                    <m:sub>
                                      <m:r>
                                        <a:rPr lang="en-US" sz="2000" i="1">
                                          <a:latin typeface="Cambria Math"/>
                                          <a:ea typeface="Cambria Math"/>
                                          <a:cs typeface="Times New Roman" pitchFamily="18" charset="0"/>
                                        </a:rPr>
                                        <m:t>0</m:t>
                                      </m:r>
                                    </m:sub>
                                  </m:sSub>
                                  <m:r>
                                    <a:rPr lang="en-US" sz="2000" i="1">
                                      <a:latin typeface="Cambria Math"/>
                                      <a:ea typeface="Cambria Math"/>
                                      <a:cs typeface="Times New Roman" pitchFamily="18" charset="0"/>
                                    </a:rPr>
                                    <m:t>𝑡</m:t>
                                  </m:r>
                                </m:sup>
                              </m:sSup>
                              <m:r>
                                <a:rPr lang="en-US" sz="2000" i="1">
                                  <a:latin typeface="Cambria Math"/>
                                  <a:ea typeface="Cambria Math"/>
                                  <a:cs typeface="Times New Roman" pitchFamily="18" charset="0"/>
                                </a:rPr>
                                <m:t>𝑑𝑡</m:t>
                              </m:r>
                            </m:e>
                          </m:nary>
                        </m:e>
                      </m:nary>
                      <m:r>
                        <a:rPr lang="en-US" sz="2000" b="0" i="1" smtClean="0">
                          <a:latin typeface="Cambria Math"/>
                          <a:ea typeface="Cambria Math"/>
                          <a:cs typeface="Times New Roman" pitchFamily="18" charset="0"/>
                        </a:rPr>
                        <m:t>=</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𝑋</m:t>
                          </m:r>
                        </m:e>
                        <m:sub>
                          <m:r>
                            <a:rPr lang="en-US" sz="2000" b="0" i="1" smtClean="0">
                              <a:latin typeface="Cambria Math"/>
                              <a:ea typeface="Cambria Math"/>
                              <a:cs typeface="Times New Roman" pitchFamily="18" charset="0"/>
                            </a:rPr>
                            <m:t>𝑙</m:t>
                          </m:r>
                        </m:sub>
                      </m:sSub>
                    </m:oMath>
                  </m:oMathPara>
                </a14:m>
                <a:endParaRPr lang="en-IN" sz="2000" dirty="0" smtClean="0">
                  <a:latin typeface="Times New Roman" pitchFamily="18" charset="0"/>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In fact, this basically implies that the different sinusoids </a:t>
                </a:r>
                <a14:m>
                  <m:oMath xmlns:m="http://schemas.openxmlformats.org/officeDocument/2006/math">
                    <m:sSup>
                      <m:sSupPr>
                        <m:ctrlPr>
                          <a:rPr lang="en-US" sz="2000" i="1" smtClean="0">
                            <a:latin typeface="Cambria Math"/>
                            <a:cs typeface="Times New Roman" pitchFamily="18" charset="0"/>
                          </a:rPr>
                        </m:ctrlPr>
                      </m:sSupPr>
                      <m:e>
                        <m:r>
                          <a:rPr lang="en-US" sz="2000" b="0" i="1" smtClean="0">
                            <a:latin typeface="Cambria Math"/>
                            <a:cs typeface="Times New Roman" pitchFamily="18" charset="0"/>
                          </a:rPr>
                          <m:t>𝑒</m:t>
                        </m:r>
                      </m:e>
                      <m:sup>
                        <m:r>
                          <a:rPr lang="en-US" sz="2000" b="0" i="1" smtClean="0">
                            <a:latin typeface="Cambria Math"/>
                            <a:cs typeface="Times New Roman" pitchFamily="18" charset="0"/>
                          </a:rPr>
                          <m:t>𝑗</m:t>
                        </m:r>
                        <m:r>
                          <a:rPr lang="en-US" sz="2000" b="0" i="1" smtClean="0">
                            <a:latin typeface="Cambria Math"/>
                            <a:cs typeface="Times New Roman" pitchFamily="18" charset="0"/>
                          </a:rPr>
                          <m:t>2</m:t>
                        </m:r>
                        <m:r>
                          <a:rPr lang="en-US" sz="2000" b="0" i="1" smtClean="0">
                            <a:latin typeface="Cambria Math"/>
                            <a:ea typeface="Cambria Math"/>
                            <a:cs typeface="Times New Roman" pitchFamily="18" charset="0"/>
                          </a:rPr>
                          <m:t>𝜋</m:t>
                        </m:r>
                        <m:r>
                          <a:rPr lang="en-US" sz="2000" b="0" i="1" smtClean="0">
                            <a:latin typeface="Cambria Math"/>
                            <a:ea typeface="Cambria Math"/>
                            <a:cs typeface="Times New Roman" pitchFamily="18" charset="0"/>
                          </a:rPr>
                          <m:t>𝑖</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𝑓</m:t>
                            </m:r>
                          </m:e>
                          <m:sub>
                            <m:r>
                              <a:rPr lang="en-US" sz="2000" b="0" i="1" smtClean="0">
                                <a:latin typeface="Cambria Math"/>
                                <a:ea typeface="Cambria Math"/>
                                <a:cs typeface="Times New Roman" pitchFamily="18" charset="0"/>
                              </a:rPr>
                              <m:t>0</m:t>
                            </m:r>
                          </m:sub>
                        </m:sSub>
                        <m:r>
                          <a:rPr lang="en-US" sz="2000" b="0" i="1" smtClean="0">
                            <a:latin typeface="Cambria Math"/>
                            <a:ea typeface="Cambria Math"/>
                            <a:cs typeface="Times New Roman" pitchFamily="18" charset="0"/>
                          </a:rPr>
                          <m:t>𝑡</m:t>
                        </m:r>
                      </m:sup>
                    </m:sSup>
                  </m:oMath>
                </a14:m>
                <a:r>
                  <a:rPr lang="en-US" sz="2000" dirty="0" smtClean="0">
                    <a:latin typeface="Times New Roman" pitchFamily="18" charset="0"/>
                    <a:cs typeface="Times New Roman" pitchFamily="18" charset="0"/>
                  </a:rPr>
                  <a:t>and </a:t>
                </a:r>
                <a14:m>
                  <m:oMath xmlns:m="http://schemas.openxmlformats.org/officeDocument/2006/math">
                    <m:sSup>
                      <m:sSupPr>
                        <m:ctrlPr>
                          <a:rPr lang="en-US" sz="2000" i="1" smtClean="0">
                            <a:latin typeface="Cambria Math"/>
                            <a:cs typeface="Times New Roman" pitchFamily="18" charset="0"/>
                          </a:rPr>
                        </m:ctrlPr>
                      </m:sSupPr>
                      <m:e>
                        <m:r>
                          <a:rPr lang="en-US" sz="2000" b="0" i="1" smtClean="0">
                            <a:latin typeface="Cambria Math"/>
                            <a:cs typeface="Times New Roman" pitchFamily="18" charset="0"/>
                          </a:rPr>
                          <m:t>𝑒</m:t>
                        </m:r>
                      </m:e>
                      <m:sup>
                        <m:r>
                          <a:rPr lang="en-US" sz="2000" i="1">
                            <a:latin typeface="Cambria Math"/>
                            <a:cs typeface="Times New Roman" pitchFamily="18" charset="0"/>
                          </a:rPr>
                          <m:t>𝑗</m:t>
                        </m:r>
                        <m:r>
                          <a:rPr lang="en-US" sz="2000" i="1">
                            <a:latin typeface="Cambria Math"/>
                            <a:cs typeface="Times New Roman" pitchFamily="18" charset="0"/>
                          </a:rPr>
                          <m:t>2</m:t>
                        </m:r>
                        <m:r>
                          <a:rPr lang="en-US" sz="2000" i="1">
                            <a:latin typeface="Cambria Math"/>
                            <a:ea typeface="Cambria Math"/>
                            <a:cs typeface="Times New Roman" pitchFamily="18" charset="0"/>
                          </a:rPr>
                          <m:t>𝜋</m:t>
                        </m:r>
                        <m:r>
                          <a:rPr lang="en-US" sz="2000" b="0" i="1" smtClean="0">
                            <a:latin typeface="Cambria Math"/>
                            <a:ea typeface="Cambria Math"/>
                            <a:cs typeface="Times New Roman" pitchFamily="18" charset="0"/>
                          </a:rPr>
                          <m:t>𝑙</m:t>
                        </m:r>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𝑓</m:t>
                            </m:r>
                          </m:e>
                          <m:sub>
                            <m:r>
                              <a:rPr lang="en-US" sz="2000" i="1">
                                <a:latin typeface="Cambria Math"/>
                                <a:ea typeface="Cambria Math"/>
                                <a:cs typeface="Times New Roman" pitchFamily="18" charset="0"/>
                              </a:rPr>
                              <m:t>0</m:t>
                            </m:r>
                          </m:sub>
                        </m:sSub>
                        <m:r>
                          <a:rPr lang="en-US" sz="2000" i="1">
                            <a:latin typeface="Cambria Math"/>
                            <a:ea typeface="Cambria Math"/>
                            <a:cs typeface="Times New Roman" pitchFamily="18" charset="0"/>
                          </a:rPr>
                          <m:t>𝑡</m:t>
                        </m:r>
                      </m:sup>
                    </m:sSup>
                  </m:oMath>
                </a14:m>
                <a:r>
                  <a:rPr lang="en-US" sz="2000" dirty="0" smtClean="0">
                    <a:latin typeface="Times New Roman" pitchFamily="18" charset="0"/>
                    <a:cs typeface="Times New Roman" pitchFamily="18" charset="0"/>
                  </a:rPr>
                  <a:t>are </a:t>
                </a:r>
                <a:r>
                  <a:rPr lang="en-US" sz="2000" dirty="0">
                    <a:latin typeface="Times New Roman" pitchFamily="18" charset="0"/>
                    <a:cs typeface="Times New Roman" pitchFamily="18" charset="0"/>
                  </a:rPr>
                  <a:t>orthogonal. It is this key property of </a:t>
                </a:r>
                <a:r>
                  <a:rPr lang="en-US" sz="2000" dirty="0" smtClean="0">
                    <a:latin typeface="Times New Roman" pitchFamily="18" charset="0"/>
                    <a:cs typeface="Times New Roman" pitchFamily="18" charset="0"/>
                  </a:rPr>
                  <a:t>orthogonally </a:t>
                </a:r>
                <a:r>
                  <a:rPr lang="en-US" sz="2000" dirty="0">
                    <a:latin typeface="Times New Roman" pitchFamily="18" charset="0"/>
                    <a:cs typeface="Times New Roman" pitchFamily="18" charset="0"/>
                  </a:rPr>
                  <a:t>which helps extract the different streams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𝑋</m:t>
                        </m:r>
                      </m:e>
                      <m:sub>
                        <m:r>
                          <a:rPr lang="en-US" sz="2000" b="0" i="1" smtClean="0">
                            <a:latin typeface="Cambria Math"/>
                            <a:cs typeface="Times New Roman" pitchFamily="18" charset="0"/>
                          </a:rPr>
                          <m:t>𝑖</m:t>
                        </m:r>
                      </m:sub>
                    </m:sSub>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modulated </a:t>
                </a:r>
                <a:r>
                  <a:rPr lang="en-US" sz="2000" dirty="0">
                    <a:latin typeface="Times New Roman" pitchFamily="18" charset="0"/>
                    <a:cs typeface="Times New Roman" pitchFamily="18" charset="0"/>
                  </a:rPr>
                  <a:t>over the different subcarriers. This property of </a:t>
                </a:r>
                <a:r>
                  <a:rPr lang="en-US" sz="2000" dirty="0" smtClean="0">
                    <a:latin typeface="Times New Roman" pitchFamily="18" charset="0"/>
                    <a:cs typeface="Times New Roman" pitchFamily="18" charset="0"/>
                  </a:rPr>
                  <a:t>orthogonally </a:t>
                </a:r>
                <a:r>
                  <a:rPr lang="en-US" sz="2000" dirty="0">
                    <a:latin typeface="Times New Roman" pitchFamily="18" charset="0"/>
                    <a:cs typeface="Times New Roman" pitchFamily="18" charset="0"/>
                  </a:rPr>
                  <a:t>can be summarized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nary>
                        <m:naryPr>
                          <m:ctrlPr>
                            <a:rPr lang="en-IN" sz="2000" i="1" smtClean="0">
                              <a:latin typeface="Cambria Math"/>
                              <a:cs typeface="Times New Roman" pitchFamily="18" charset="0"/>
                            </a:rPr>
                          </m:ctrlPr>
                        </m:naryPr>
                        <m:sub>
                          <m:r>
                            <m:rPr>
                              <m:brk m:alnAt="23"/>
                            </m:rPr>
                            <a:rPr lang="en-US" sz="2000" b="0" i="1" smtClean="0">
                              <a:latin typeface="Cambria Math"/>
                              <a:cs typeface="Times New Roman" pitchFamily="18" charset="0"/>
                            </a:rPr>
                            <m:t>0</m:t>
                          </m:r>
                        </m:sub>
                        <m:sup>
                          <m:f>
                            <m:fPr>
                              <m:type m:val="lin"/>
                              <m:ctrlPr>
                                <a:rPr lang="en-IN" sz="2000" i="1" smtClean="0">
                                  <a:latin typeface="Cambria Math"/>
                                  <a:cs typeface="Times New Roman" pitchFamily="18" charset="0"/>
                                </a:rPr>
                              </m:ctrlPr>
                            </m:fPr>
                            <m:num>
                              <m:r>
                                <a:rPr lang="en-US" sz="2000" b="0" i="1" smtClean="0">
                                  <a:latin typeface="Cambria Math"/>
                                  <a:cs typeface="Times New Roman" pitchFamily="18" charset="0"/>
                                </a:rPr>
                                <m:t>𝑁</m:t>
                              </m:r>
                            </m:num>
                            <m:den>
                              <m:r>
                                <a:rPr lang="en-US" sz="2000" b="0" i="1" smtClean="0">
                                  <a:latin typeface="Cambria Math"/>
                                  <a:cs typeface="Times New Roman" pitchFamily="18" charset="0"/>
                                </a:rPr>
                                <m:t> </m:t>
                              </m:r>
                              <m:r>
                                <a:rPr lang="en-US" sz="2000" b="0" i="1" smtClean="0">
                                  <a:latin typeface="Cambria Math"/>
                                  <a:cs typeface="Times New Roman" pitchFamily="18" charset="0"/>
                                </a:rPr>
                                <m:t>𝐵</m:t>
                              </m:r>
                            </m:den>
                          </m:f>
                        </m:sup>
                        <m:e>
                          <m:sSup>
                            <m:sSupPr>
                              <m:ctrlPr>
                                <a:rPr lang="en-IN" sz="2000" i="1" smtClean="0">
                                  <a:latin typeface="Cambria Math"/>
                                  <a:cs typeface="Times New Roman" pitchFamily="18" charset="0"/>
                                </a:rPr>
                              </m:ctrlPr>
                            </m:sSupPr>
                            <m:e>
                              <m:r>
                                <a:rPr lang="en-US" sz="2000" b="0" i="1" smtClean="0">
                                  <a:latin typeface="Cambria Math"/>
                                  <a:cs typeface="Times New Roman" pitchFamily="18" charset="0"/>
                                </a:rPr>
                                <m:t>𝑒</m:t>
                              </m:r>
                            </m:e>
                            <m:sup>
                              <m:r>
                                <a:rPr lang="en-US" sz="2000" b="0" i="1" smtClean="0">
                                  <a:latin typeface="Cambria Math"/>
                                  <a:cs typeface="Times New Roman" pitchFamily="18" charset="0"/>
                                </a:rPr>
                                <m:t>𝑗</m:t>
                              </m:r>
                              <m:r>
                                <a:rPr lang="en-US" sz="2000" b="0" i="1" smtClean="0">
                                  <a:latin typeface="Cambria Math"/>
                                  <a:cs typeface="Times New Roman" pitchFamily="18" charset="0"/>
                                </a:rPr>
                                <m:t>2</m:t>
                              </m:r>
                              <m:r>
                                <a:rPr lang="en-US" sz="2000" b="0" i="1" smtClean="0">
                                  <a:latin typeface="Cambria Math"/>
                                  <a:ea typeface="Cambria Math"/>
                                  <a:cs typeface="Times New Roman" pitchFamily="18" charset="0"/>
                                </a:rPr>
                                <m:t>𝜋</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𝑖</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𝑙</m:t>
                                  </m:r>
                                </m:e>
                              </m:d>
                              <m:f>
                                <m:fPr>
                                  <m:ctrlPr>
                                    <a:rPr lang="en-US" sz="2000" b="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𝐵</m:t>
                                  </m:r>
                                </m:num>
                                <m:den>
                                  <m:r>
                                    <a:rPr lang="en-US" sz="2000" b="0" i="1" smtClean="0">
                                      <a:latin typeface="Cambria Math"/>
                                      <a:ea typeface="Cambria Math"/>
                                      <a:cs typeface="Times New Roman" pitchFamily="18" charset="0"/>
                                    </a:rPr>
                                    <m:t>𝑁</m:t>
                                  </m:r>
                                </m:den>
                              </m:f>
                              <m:r>
                                <a:rPr lang="en-US" sz="2000" b="0" i="1" smtClean="0">
                                  <a:latin typeface="Cambria Math"/>
                                  <a:ea typeface="Cambria Math"/>
                                  <a:cs typeface="Times New Roman" pitchFamily="18" charset="0"/>
                                </a:rPr>
                                <m:t>𝑡</m:t>
                              </m:r>
                            </m:sup>
                          </m:sSup>
                          <m:r>
                            <a:rPr lang="en-US" sz="2000" b="0" i="1" smtClean="0">
                              <a:latin typeface="Cambria Math"/>
                              <a:cs typeface="Times New Roman" pitchFamily="18" charset="0"/>
                            </a:rPr>
                            <m:t>=</m:t>
                          </m:r>
                          <m:d>
                            <m:dPr>
                              <m:begChr m:val="{"/>
                              <m:endChr m:val=""/>
                              <m:ctrlPr>
                                <a:rPr lang="en-US" sz="2000" b="0" i="1" smtClean="0">
                                  <a:latin typeface="Cambria Math"/>
                                  <a:cs typeface="Times New Roman" pitchFamily="18" charset="0"/>
                                </a:rPr>
                              </m:ctrlPr>
                            </m:dPr>
                            <m:e>
                              <m:eqArr>
                                <m:eqArrPr>
                                  <m:ctrlPr>
                                    <a:rPr lang="en-US" sz="2000" b="0" i="1" smtClean="0">
                                      <a:latin typeface="Cambria Math"/>
                                      <a:cs typeface="Times New Roman" pitchFamily="18" charset="0"/>
                                    </a:rPr>
                                  </m:ctrlPr>
                                </m:eqArrPr>
                                <m:e>
                                  <m:m>
                                    <m:mPr>
                                      <m:mcs>
                                        <m:mc>
                                          <m:mcPr>
                                            <m:count m:val="2"/>
                                            <m:mcJc m:val="center"/>
                                          </m:mcPr>
                                        </m:mc>
                                      </m:mcs>
                                      <m:ctrlPr>
                                        <a:rPr lang="en-US" sz="2000" b="0" i="1" smtClean="0">
                                          <a:latin typeface="Cambria Math"/>
                                          <a:cs typeface="Times New Roman" pitchFamily="18" charset="0"/>
                                        </a:rPr>
                                      </m:ctrlPr>
                                    </m:mPr>
                                    <m:mr>
                                      <m:e>
                                        <m:r>
                                          <m:rPr>
                                            <m:brk m:alnAt="7"/>
                                          </m:rPr>
                                          <a:rPr lang="en-US" sz="2000" b="0" i="1" smtClean="0">
                                            <a:latin typeface="Cambria Math"/>
                                            <a:cs typeface="Times New Roman" pitchFamily="18" charset="0"/>
                                          </a:rPr>
                                          <m:t>0</m:t>
                                        </m:r>
                                      </m:e>
                                      <m:e>
                                        <m:r>
                                          <a:rPr lang="en-US" sz="2000" b="0" i="1" smtClean="0">
                                            <a:latin typeface="Cambria Math"/>
                                            <a:cs typeface="Times New Roman" pitchFamily="18" charset="0"/>
                                          </a:rPr>
                                          <m:t>𝑖</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𝑙</m:t>
                                        </m:r>
                                      </m:e>
                                    </m:mr>
                                  </m:m>
                                </m:e>
                                <m:e>
                                  <m:m>
                                    <m:mPr>
                                      <m:mcs>
                                        <m:mc>
                                          <m:mcPr>
                                            <m:count m:val="2"/>
                                            <m:mcJc m:val="center"/>
                                          </m:mcPr>
                                        </m:mc>
                                      </m:mcs>
                                      <m:ctrlPr>
                                        <a:rPr lang="en-US" sz="2000" b="0" i="1" smtClean="0">
                                          <a:latin typeface="Cambria Math"/>
                                          <a:cs typeface="Times New Roman" pitchFamily="18" charset="0"/>
                                        </a:rPr>
                                      </m:ctrlPr>
                                    </m:mPr>
                                    <m:mr>
                                      <m:e>
                                        <m:f>
                                          <m:fPr>
                                            <m:ctrlPr>
                                              <a:rPr lang="en-US" sz="2000" b="0" i="1" smtClean="0">
                                                <a:latin typeface="Cambria Math"/>
                                                <a:cs typeface="Times New Roman" pitchFamily="18" charset="0"/>
                                              </a:rPr>
                                            </m:ctrlPr>
                                          </m:fPr>
                                          <m:num>
                                            <m:r>
                                              <a:rPr lang="en-US" sz="2000" b="0" i="1" smtClean="0">
                                                <a:latin typeface="Cambria Math"/>
                                                <a:cs typeface="Times New Roman" pitchFamily="18" charset="0"/>
                                              </a:rPr>
                                              <m:t>𝑁</m:t>
                                            </m:r>
                                          </m:num>
                                          <m:den>
                                            <m:r>
                                              <a:rPr lang="en-US" sz="2000" b="0" i="1" smtClean="0">
                                                <a:latin typeface="Cambria Math"/>
                                                <a:cs typeface="Times New Roman" pitchFamily="18" charset="0"/>
                                              </a:rPr>
                                              <m:t>𝐵</m:t>
                                            </m:r>
                                          </m:den>
                                        </m:f>
                                      </m:e>
                                      <m:e>
                                        <m:r>
                                          <a:rPr lang="en-US" sz="2000" b="0" i="1" smtClean="0">
                                            <a:latin typeface="Cambria Math"/>
                                            <a:cs typeface="Times New Roman" pitchFamily="18" charset="0"/>
                                          </a:rPr>
                                          <m:t>𝑖</m:t>
                                        </m:r>
                                        <m:r>
                                          <a:rPr lang="en-US" sz="2000" b="0" i="1" smtClean="0">
                                            <a:latin typeface="Cambria Math"/>
                                            <a:cs typeface="Times New Roman" pitchFamily="18" charset="0"/>
                                          </a:rPr>
                                          <m:t>=</m:t>
                                        </m:r>
                                        <m:r>
                                          <a:rPr lang="en-US" sz="2000" b="0" i="1" smtClean="0">
                                            <a:latin typeface="Cambria Math"/>
                                            <a:cs typeface="Times New Roman" pitchFamily="18" charset="0"/>
                                          </a:rPr>
                                          <m:t>𝑙</m:t>
                                        </m:r>
                                      </m:e>
                                    </m:mr>
                                  </m:m>
                                </m:e>
                              </m:eqArr>
                            </m:e>
                          </m:d>
                        </m:e>
                      </m:nary>
                    </m:oMath>
                  </m:oMathPara>
                </a14:m>
                <a:endParaRPr lang="en-IN" sz="2000" dirty="0" smtClean="0">
                  <a:latin typeface="Times New Roman" pitchFamily="18" charset="0"/>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The above scheme of transmission on multiple orthogonal subcarriers and the associated data recovery at the receiver is termed </a:t>
                </a:r>
                <a:r>
                  <a:rPr lang="en-US" sz="2000" i="1" dirty="0" smtClean="0">
                    <a:latin typeface="Times New Roman" pitchFamily="18" charset="0"/>
                    <a:cs typeface="Times New Roman" pitchFamily="18" charset="0"/>
                  </a:rPr>
                  <a:t>Multi-Carrier </a:t>
                </a:r>
                <a:r>
                  <a:rPr lang="en-US" sz="2000" i="1" dirty="0">
                    <a:latin typeface="Times New Roman" pitchFamily="18" charset="0"/>
                    <a:cs typeface="Times New Roman" pitchFamily="18" charset="0"/>
                  </a:rPr>
                  <a:t>Modulation </a:t>
                </a:r>
                <a:r>
                  <a:rPr lang="en-US" sz="2000" dirty="0">
                    <a:latin typeface="Times New Roman" pitchFamily="18" charset="0"/>
                    <a:cs typeface="Times New Roman" pitchFamily="18" charset="0"/>
                  </a:rPr>
                  <a:t>(MCM). Also observe that the window of time associated with detection of this multicarrier signal </a:t>
                </a:r>
                <a:r>
                  <a:rPr lang="en-US" sz="2000" dirty="0" smtClean="0">
                    <a:latin typeface="Times New Roman" pitchFamily="18" charset="0"/>
                    <a:cs typeface="Times New Roman" pitchFamily="18" charset="0"/>
                  </a:rPr>
                  <a:t>is</a:t>
                </a:r>
                <a14:m>
                  <m:oMath xmlns:m="http://schemas.openxmlformats.org/officeDocument/2006/math">
                    <m:r>
                      <a:rPr lang="en-US" sz="2000" b="0" i="0" smtClean="0">
                        <a:latin typeface="Cambria Math"/>
                        <a:cs typeface="Times New Roman" pitchFamily="18" charset="0"/>
                      </a:rPr>
                      <m:t> </m:t>
                    </m:r>
                    <m:f>
                      <m:fPr>
                        <m:ctrlPr>
                          <a:rPr lang="en-US" sz="2000" i="1" smtClean="0">
                            <a:latin typeface="Cambria Math"/>
                            <a:cs typeface="Times New Roman" pitchFamily="18" charset="0"/>
                          </a:rPr>
                        </m:ctrlPr>
                      </m:fPr>
                      <m:num>
                        <m:r>
                          <a:rPr lang="en-US" sz="2000" b="0" i="1" smtClean="0">
                            <a:latin typeface="Cambria Math"/>
                            <a:cs typeface="Times New Roman" pitchFamily="18" charset="0"/>
                          </a:rPr>
                          <m:t>𝑁</m:t>
                        </m:r>
                      </m:num>
                      <m:den>
                        <m:r>
                          <a:rPr lang="en-US" sz="2000" b="0" i="1" smtClean="0">
                            <a:latin typeface="Cambria Math"/>
                            <a:cs typeface="Times New Roman" pitchFamily="18" charset="0"/>
                          </a:rPr>
                          <m:t>𝐵</m:t>
                        </m:r>
                      </m:den>
                    </m:f>
                    <m:r>
                      <a:rPr lang="en-US" sz="2000" i="1" smtClean="0">
                        <a:latin typeface="Cambria Math"/>
                        <a:ea typeface="Cambria Math"/>
                        <a:cs typeface="Times New Roman" pitchFamily="18" charset="0"/>
                      </a:rPr>
                      <m:t>=</m:t>
                    </m:r>
                    <m:f>
                      <m:fPr>
                        <m:ctrlPr>
                          <a:rPr lang="en-US"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𝑓</m:t>
                            </m:r>
                          </m:e>
                          <m:sub>
                            <m:r>
                              <a:rPr lang="en-US" sz="2000" b="0" i="1" smtClean="0">
                                <a:latin typeface="Cambria Math"/>
                                <a:ea typeface="Cambria Math"/>
                                <a:cs typeface="Times New Roman" pitchFamily="18" charset="0"/>
                              </a:rPr>
                              <m:t>0</m:t>
                            </m:r>
                          </m:sub>
                        </m:sSub>
                      </m:den>
                    </m:f>
                    <m:r>
                      <a:rPr lang="en-US" sz="2000" b="0" i="1" smtClean="0">
                        <a:latin typeface="Cambria Math"/>
                        <a:ea typeface="Cambria Math"/>
                        <a:cs typeface="Times New Roman" pitchFamily="18" charset="0"/>
                      </a:rPr>
                      <m:t>=</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𝑇</m:t>
                        </m:r>
                      </m:e>
                      <m:sub>
                        <m:r>
                          <a:rPr lang="en-US" sz="2000" b="0" i="1" smtClean="0">
                            <a:latin typeface="Cambria Math"/>
                            <a:ea typeface="Cambria Math"/>
                            <a:cs typeface="Times New Roman" pitchFamily="18" charset="0"/>
                          </a:rPr>
                          <m:t>0</m:t>
                        </m:r>
                      </m:sub>
                    </m:sSub>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which is basically the time period of integration.</a:t>
                </a:r>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7" y="982477"/>
                <a:ext cx="11733405" cy="5157066"/>
              </a:xfrm>
              <a:blipFill rotWithShape="1">
                <a:blip r:embed="rId3"/>
                <a:stretch>
                  <a:fillRect l="-571" t="-1182" r="-519"/>
                </a:stretch>
              </a:blipFill>
            </p:spPr>
            <p:txBody>
              <a:bodyPr/>
              <a:lstStyle/>
              <a:p>
                <a:r>
                  <a:rPr lang="en-IN">
                    <a:noFill/>
                  </a:rPr>
                  <a:t> </a:t>
                </a:r>
              </a:p>
            </p:txBody>
          </p:sp>
        </mc:Fallback>
      </mc:AlternateContent>
    </p:spTree>
    <p:extLst>
      <p:ext uri="{BB962C8B-B14F-4D97-AF65-F5344CB8AC3E}">
        <p14:creationId xmlns:p14="http://schemas.microsoft.com/office/powerpoint/2010/main" val="2431567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ORTHOGONAL FREQUENCY-DIVISION MULTIPLEXING </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Orthogonal Frequency division Multiplexing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46/58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27313" y="1067977"/>
            <a:ext cx="5037518" cy="1652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84221" y="2720324"/>
            <a:ext cx="5204756" cy="646331"/>
          </a:xfrm>
          <a:prstGeom prst="rect">
            <a:avLst/>
          </a:prstGeom>
        </p:spPr>
        <p:txBody>
          <a:bodyPr wrap="square">
            <a:spAutoFit/>
          </a:bodyPr>
          <a:lstStyle/>
          <a:p>
            <a:pPr algn="ctr"/>
            <a:r>
              <a:rPr lang="en-IN" b="1" dirty="0" smtClean="0">
                <a:latin typeface="Times New Roman" pitchFamily="18" charset="0"/>
                <a:cs typeface="Times New Roman" pitchFamily="18" charset="0"/>
              </a:rPr>
              <a:t>FIGURE 2: MULTICARRIER MODULATION TRANSMITTER</a:t>
            </a:r>
            <a:endParaRPr lang="en-IN" b="1"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116" y="3366655"/>
            <a:ext cx="6848475" cy="187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64620" y="5524396"/>
            <a:ext cx="5485613" cy="646331"/>
          </a:xfrm>
          <a:prstGeom prst="rect">
            <a:avLst/>
          </a:prstGeom>
        </p:spPr>
        <p:txBody>
          <a:bodyPr wrap="square">
            <a:spAutoFit/>
          </a:bodyPr>
          <a:lstStyle/>
          <a:p>
            <a:pPr algn="ctr"/>
            <a:r>
              <a:rPr lang="en-IN" b="1" dirty="0" smtClean="0">
                <a:latin typeface="Times New Roman" pitchFamily="18" charset="0"/>
                <a:cs typeface="Times New Roman" pitchFamily="18" charset="0"/>
              </a:rPr>
              <a:t>FIGURE 3 MULTI-CARRIER MODULATION RECEIVER</a:t>
            </a:r>
            <a:endParaRPr lang="en-IN" b="1" dirty="0">
              <a:latin typeface="Times New Roman" pitchFamily="18" charset="0"/>
              <a:cs typeface="Times New Roman" pitchFamily="18" charset="0"/>
            </a:endParaRPr>
          </a:p>
        </p:txBody>
      </p:sp>
    </p:spTree>
    <p:extLst>
      <p:ext uri="{BB962C8B-B14F-4D97-AF65-F5344CB8AC3E}">
        <p14:creationId xmlns:p14="http://schemas.microsoft.com/office/powerpoint/2010/main" val="2431567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ORTHOGONAL FREQUENCY-DIVISION MULTIPLEXING </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Orthogonal Frequency division Multiplexing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47/58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7" y="934976"/>
                <a:ext cx="11614727" cy="5228318"/>
              </a:xfrm>
            </p:spPr>
            <p:txBody>
              <a:bodyPr>
                <a:normAutofit/>
              </a:bodyPr>
              <a:lstStyle/>
              <a:p>
                <a:pPr algn="just">
                  <a:buFont typeface="Wingdings" pitchFamily="2" charset="2"/>
                  <a:buChar char="Ø"/>
                </a:pPr>
                <a:r>
                  <a:rPr lang="en-US" sz="2000" dirty="0" smtClean="0">
                    <a:latin typeface="Times New Roman" pitchFamily="18" charset="0"/>
                    <a:cs typeface="Times New Roman" pitchFamily="18" charset="0"/>
                  </a:rPr>
                  <a:t>The advantage of an MCM system over the single-carrier system can be understood by considering  an example with a transmission bandwidth of</a:t>
                </a:r>
                <a14:m>
                  <m:oMath xmlns:m="http://schemas.openxmlformats.org/officeDocument/2006/math">
                    <m:r>
                      <a:rPr lang="en-US" sz="2000" b="0" i="1" smtClean="0">
                        <a:latin typeface="Cambria Math"/>
                      </a:rPr>
                      <m:t>𝐵</m:t>
                    </m:r>
                    <m:r>
                      <a:rPr lang="en-US" sz="2000" b="0" i="1" smtClean="0">
                        <a:latin typeface="Cambria Math"/>
                      </a:rPr>
                      <m:t>=1.024</m:t>
                    </m:r>
                    <m:r>
                      <a:rPr lang="en-US" sz="2000" b="0" i="1" smtClean="0">
                        <a:latin typeface="Cambria Math"/>
                      </a:rPr>
                      <m:t>𝑀𝐻𝑧</m:t>
                    </m:r>
                    <m:r>
                      <a:rPr lang="en-US" sz="2000" b="0" i="1" smtClean="0">
                        <a:latin typeface="Cambria Math"/>
                      </a:rPr>
                      <m:t>, </m:t>
                    </m:r>
                    <m:r>
                      <a:rPr lang="en-US" sz="2000" b="0" i="1" smtClean="0">
                        <a:latin typeface="Cambria Math"/>
                      </a:rPr>
                      <m:t>𝑖</m:t>
                    </m:r>
                    <m:r>
                      <a:rPr lang="en-US" sz="2000" b="0" i="1" smtClean="0">
                        <a:latin typeface="Cambria Math"/>
                      </a:rPr>
                      <m:t>.</m:t>
                    </m:r>
                    <m:r>
                      <a:rPr lang="en-US" sz="2000" b="0" i="1" smtClean="0">
                        <a:latin typeface="Cambria Math"/>
                      </a:rPr>
                      <m:t>𝑒</m:t>
                    </m:r>
                    <m:r>
                      <a:rPr lang="en-US" sz="2000" b="0" i="1" smtClean="0">
                        <a:latin typeface="Cambria Math"/>
                      </a:rPr>
                      <m:t>., 102</m:t>
                    </m:r>
                    <m:r>
                      <a:rPr lang="en-US" sz="2000" b="0" i="0" smtClean="0">
                        <a:latin typeface="Cambria Math"/>
                      </a:rPr>
                      <m:t>4</m:t>
                    </m:r>
                    <m:r>
                      <m:rPr>
                        <m:sty m:val="p"/>
                      </m:rPr>
                      <a:rPr lang="en-US" sz="2000" b="0" i="0" smtClean="0">
                        <a:latin typeface="Cambria Math"/>
                      </a:rPr>
                      <m:t>KHz</m:t>
                    </m:r>
                    <m:r>
                      <a:rPr lang="en-IN" sz="2000" b="0" i="0" smtClean="0">
                        <a:latin typeface="Cambria Math"/>
                      </a:rPr>
                      <m:t>   </m:t>
                    </m:r>
                  </m:oMath>
                </a14:m>
                <a:r>
                  <a:rPr lang="en-US" sz="2000" dirty="0" smtClean="0">
                    <a:latin typeface="Times New Roman" pitchFamily="18" charset="0"/>
                    <a:cs typeface="Times New Roman" pitchFamily="18" charset="0"/>
                  </a:rPr>
                  <a:t>with </a:t>
                </a:r>
                <a14:m>
                  <m:oMath xmlns:m="http://schemas.openxmlformats.org/officeDocument/2006/math">
                    <m:sSub>
                      <m:sSubPr>
                        <m:ctrlPr>
                          <a:rPr lang="en-US" sz="2000" i="1" smtClean="0">
                            <a:latin typeface="Cambria Math"/>
                          </a:rPr>
                        </m:ctrlPr>
                      </m:sSubPr>
                      <m:e>
                        <m:r>
                          <a:rPr lang="en-IN" sz="2000" b="0" i="1" smtClean="0">
                            <a:latin typeface="Cambria Math"/>
                          </a:rPr>
                          <m:t>𝐵</m:t>
                        </m:r>
                      </m:e>
                      <m:sub>
                        <m:r>
                          <a:rPr lang="en-IN" sz="2000" b="0" i="1" smtClean="0">
                            <a:latin typeface="Cambria Math"/>
                          </a:rPr>
                          <m:t>𝑐</m:t>
                        </m:r>
                        <m:r>
                          <a:rPr lang="en-IN" sz="2000" b="0" i="1" smtClean="0">
                            <a:latin typeface="Cambria Math"/>
                          </a:rPr>
                          <m:t> </m:t>
                        </m:r>
                      </m:sub>
                    </m:sSub>
                  </m:oMath>
                </a14:m>
                <a:r>
                  <a:rPr lang="en-US" sz="2000" dirty="0" smtClean="0">
                    <a:latin typeface="Times New Roman" pitchFamily="18" charset="0"/>
                    <a:cs typeface="Times New Roman" pitchFamily="18" charset="0"/>
                  </a:rPr>
                  <a:t>which </a:t>
                </a:r>
                <a:r>
                  <a:rPr lang="en-US" sz="2000" dirty="0">
                    <a:latin typeface="Times New Roman" pitchFamily="18" charset="0"/>
                    <a:cs typeface="Times New Roman" pitchFamily="18" charset="0"/>
                  </a:rPr>
                  <a:t>is typically </a:t>
                </a:r>
                <a:r>
                  <a:rPr lang="en-US" sz="2000" dirty="0" smtClean="0">
                    <a:latin typeface="Times New Roman" pitchFamily="18" charset="0"/>
                    <a:cs typeface="Times New Roman" pitchFamily="18" charset="0"/>
                  </a:rPr>
                  <a:t>around</a:t>
                </a:r>
                <a14:m>
                  <m:oMath xmlns:m="http://schemas.openxmlformats.org/officeDocument/2006/math">
                    <m:r>
                      <a:rPr lang="en-IN" sz="2000" b="0" i="0" smtClean="0">
                        <a:latin typeface="Cambria Math"/>
                      </a:rPr>
                      <m:t> </m:t>
                    </m:r>
                    <m:r>
                      <a:rPr lang="en-IN" sz="2000" b="0" i="1" smtClean="0">
                        <a:latin typeface="Cambria Math"/>
                      </a:rPr>
                      <m:t>250 </m:t>
                    </m:r>
                    <m:r>
                      <a:rPr lang="en-IN" sz="2000" b="0" i="1" smtClean="0">
                        <a:latin typeface="Cambria Math"/>
                      </a:rPr>
                      <m:t>𝐾𝐻𝑧</m:t>
                    </m:r>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i.e</a:t>
                </a:r>
                <a:r>
                  <a:rPr lang="en-US" sz="2000" dirty="0" smtClean="0">
                    <a:latin typeface="Times New Roman" pitchFamily="18" charset="0"/>
                    <a:cs typeface="Times New Roman" pitchFamily="18" charset="0"/>
                  </a:rPr>
                  <a:t>.,</a:t>
                </a:r>
                <a14:m>
                  <m:oMath xmlns:m="http://schemas.openxmlformats.org/officeDocument/2006/math">
                    <m:sSub>
                      <m:sSubPr>
                        <m:ctrlPr>
                          <a:rPr lang="en-US" sz="2000" i="1" smtClean="0">
                            <a:latin typeface="Cambria Math"/>
                          </a:rPr>
                        </m:ctrlPr>
                      </m:sSubPr>
                      <m:e>
                        <m:r>
                          <a:rPr lang="en-IN" sz="2000" b="0" i="1" smtClean="0">
                            <a:latin typeface="Cambria Math"/>
                          </a:rPr>
                          <m:t>𝐵</m:t>
                        </m:r>
                      </m:e>
                      <m:sub>
                        <m:r>
                          <a:rPr lang="en-IN" sz="2000" b="0" i="1" smtClean="0">
                            <a:latin typeface="Cambria Math"/>
                          </a:rPr>
                          <m:t>𝑐</m:t>
                        </m:r>
                      </m:sub>
                    </m:sSub>
                    <m:r>
                      <a:rPr lang="en-US" sz="2000" i="1" smtClean="0">
                        <a:latin typeface="Cambria Math"/>
                        <a:ea typeface="Cambria Math"/>
                      </a:rPr>
                      <m:t>≈</m:t>
                    </m:r>
                    <m:r>
                      <a:rPr lang="en-IN" sz="2000" i="1">
                        <a:latin typeface="Cambria Math"/>
                      </a:rPr>
                      <m:t>250 </m:t>
                    </m:r>
                    <m:r>
                      <a:rPr lang="en-IN" sz="2000" i="1">
                        <a:latin typeface="Cambria Math"/>
                      </a:rPr>
                      <m:t>𝐾𝐻𝑧</m:t>
                    </m:r>
                  </m:oMath>
                </a14:m>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 Therefore, since the transmission </a:t>
                </a:r>
                <a:r>
                  <a:rPr lang="en-US" sz="2000" dirty="0" smtClean="0">
                    <a:latin typeface="Times New Roman" pitchFamily="18" charset="0"/>
                    <a:cs typeface="Times New Roman" pitchFamily="18" charset="0"/>
                  </a:rPr>
                  <a:t>bandwidth</a:t>
                </a:r>
                <a14:m>
                  <m:oMath xmlns:m="http://schemas.openxmlformats.org/officeDocument/2006/math">
                    <m:r>
                      <a:rPr lang="en-IN" sz="2000" b="0" i="1" smtClean="0">
                        <a:latin typeface="Cambria Math"/>
                        <a:cs typeface="Times New Roman" pitchFamily="18" charset="0"/>
                      </a:rPr>
                      <m:t>𝐵</m:t>
                    </m:r>
                    <m:r>
                      <a:rPr lang="en-IN" sz="2000" b="0" i="1" smtClean="0">
                        <a:latin typeface="Cambria Math"/>
                        <a:ea typeface="Cambria Math"/>
                        <a:cs typeface="Times New Roman" pitchFamily="18" charset="0"/>
                      </a:rPr>
                      <m:t>≫</m:t>
                    </m:r>
                    <m:sSub>
                      <m:sSubPr>
                        <m:ctrlPr>
                          <a:rPr lang="en-US" sz="2000" i="1">
                            <a:latin typeface="Cambria Math"/>
                          </a:rPr>
                        </m:ctrlPr>
                      </m:sSubPr>
                      <m:e>
                        <m:r>
                          <a:rPr lang="en-IN" sz="2000" i="1">
                            <a:latin typeface="Cambria Math"/>
                          </a:rPr>
                          <m:t>𝐵</m:t>
                        </m:r>
                      </m:e>
                      <m:sub>
                        <m:r>
                          <a:rPr lang="en-IN" sz="2000" i="1">
                            <a:latin typeface="Cambria Math"/>
                          </a:rPr>
                          <m:t>𝑐</m:t>
                        </m:r>
                      </m:sub>
                    </m:sSub>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single-carrier system experiences </a:t>
                </a:r>
                <a:r>
                  <a:rPr lang="en-US" sz="2000" i="1" dirty="0" smtClean="0">
                    <a:latin typeface="Times New Roman" pitchFamily="18" charset="0"/>
                    <a:cs typeface="Times New Roman" pitchFamily="18" charset="0"/>
                  </a:rPr>
                  <a:t>Frequency-selective fading </a:t>
                </a:r>
                <a:r>
                  <a:rPr lang="en-US" sz="2000" dirty="0" smtClean="0">
                    <a:latin typeface="Times New Roman" pitchFamily="18" charset="0"/>
                    <a:cs typeface="Times New Roman" pitchFamily="18" charset="0"/>
                  </a:rPr>
                  <a:t>and </a:t>
                </a:r>
                <a:r>
                  <a:rPr lang="en-US" sz="2000" dirty="0">
                    <a:latin typeface="Times New Roman" pitchFamily="18" charset="0"/>
                    <a:cs typeface="Times New Roman" pitchFamily="18" charset="0"/>
                  </a:rPr>
                  <a:t>inter-symbol interference.</a:t>
                </a:r>
                <a:endParaRPr lang="en-US" sz="2000" dirty="0" smtClean="0">
                  <a:latin typeface="Times New Roman" pitchFamily="18" charset="0"/>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Thus, the most critical and key benefit of this MCM system is that through parallel transmission using multiple narrowband subcarriers, it eliminates the </a:t>
                </a:r>
                <a:r>
                  <a:rPr lang="en-US" sz="2000" i="1" dirty="0">
                    <a:latin typeface="Times New Roman" pitchFamily="18" charset="0"/>
                    <a:cs typeface="Times New Roman" pitchFamily="18" charset="0"/>
                  </a:rPr>
                  <a:t>Inter-Symbol interference (ISI)</a:t>
                </a:r>
                <a:r>
                  <a:rPr lang="en-US" sz="2000" dirty="0">
                    <a:latin typeface="Times New Roman" pitchFamily="18" charset="0"/>
                    <a:cs typeface="Times New Roman" pitchFamily="18" charset="0"/>
                  </a:rPr>
                  <a:t>, thus avoiding distortion of the received symbols</a:t>
                </a:r>
                <a:r>
                  <a:rPr lang="en-US" sz="2000" dirty="0" smtClean="0">
                    <a:latin typeface="Times New Roman" pitchFamily="18" charset="0"/>
                    <a:cs typeface="Times New Roman" pitchFamily="18" charset="0"/>
                  </a:rPr>
                  <a:t>.</a:t>
                </a:r>
              </a:p>
              <a:p>
                <a:pPr marL="0" indent="0" algn="just">
                  <a:buNone/>
                </a:pPr>
                <a:r>
                  <a:rPr lang="en-US" sz="2000" b="1" u="sng" dirty="0" smtClean="0">
                    <a:latin typeface="Times New Roman" pitchFamily="18" charset="0"/>
                    <a:cs typeface="Times New Roman" pitchFamily="18" charset="0"/>
                  </a:rPr>
                  <a:t>IFFT SAMPLING FOR OFDM; OFDM SCHMATIC</a:t>
                </a:r>
                <a:r>
                  <a:rPr lang="en-US" sz="2000" b="1" dirty="0" smtClean="0">
                    <a:latin typeface="Times New Roman" pitchFamily="18" charset="0"/>
                    <a:cs typeface="Times New Roman" pitchFamily="18" charset="0"/>
                  </a:rPr>
                  <a:t>:</a:t>
                </a:r>
              </a:p>
              <a:p>
                <a:pPr algn="just">
                  <a:buFont typeface="Wingdings" pitchFamily="2" charset="2"/>
                  <a:buChar char="Ø"/>
                </a:pPr>
                <a:r>
                  <a:rPr lang="en-US" sz="2000" dirty="0">
                    <a:latin typeface="Times New Roman" pitchFamily="18" charset="0"/>
                    <a:cs typeface="Times New Roman" pitchFamily="18" charset="0"/>
                  </a:rPr>
                  <a:t>Consider now the composite MCM </a:t>
                </a:r>
                <a:r>
                  <a:rPr lang="en-US" sz="2000" dirty="0" smtClean="0">
                    <a:latin typeface="Times New Roman" pitchFamily="18" charset="0"/>
                    <a:cs typeface="Times New Roman" pitchFamily="18" charset="0"/>
                  </a:rPr>
                  <a:t>signal </a:t>
                </a:r>
                <a:r>
                  <a:rPr lang="en-US" sz="2000" dirty="0">
                    <a:latin typeface="Times New Roman" pitchFamily="18" charset="0"/>
                    <a:cs typeface="Times New Roman" pitchFamily="18" charset="0"/>
                  </a:rPr>
                  <a:t>given in Eq. </a:t>
                </a:r>
                <a:r>
                  <a:rPr lang="en-US" sz="2000" dirty="0" smtClean="0">
                    <a:latin typeface="Times New Roman" pitchFamily="18" charset="0"/>
                    <a:cs typeface="Times New Roman" pitchFamily="18" charset="0"/>
                  </a:rPr>
                  <a:t>(2</a:t>
                </a:r>
                <a:r>
                  <a:rPr lang="en-US" sz="2000" dirty="0">
                    <a:latin typeface="Times New Roman" pitchFamily="18" charset="0"/>
                    <a:cs typeface="Times New Roman" pitchFamily="18" charset="0"/>
                  </a:rPr>
                  <a:t>). The </a:t>
                </a:r>
                <a14:m>
                  <m:oMath xmlns:m="http://schemas.openxmlformats.org/officeDocument/2006/math">
                    <m:sSup>
                      <m:sSupPr>
                        <m:ctrlPr>
                          <a:rPr lang="en-US" sz="2000" i="1" smtClean="0">
                            <a:latin typeface="Cambria Math"/>
                            <a:cs typeface="Times New Roman" pitchFamily="18" charset="0"/>
                          </a:rPr>
                        </m:ctrlPr>
                      </m:sSupPr>
                      <m:e>
                        <m:r>
                          <a:rPr lang="en-IN" sz="2000" b="0" i="1" smtClean="0">
                            <a:latin typeface="Cambria Math"/>
                            <a:cs typeface="Times New Roman" pitchFamily="18" charset="0"/>
                          </a:rPr>
                          <m:t>𝑢</m:t>
                        </m:r>
                      </m:e>
                      <m:sup>
                        <m:r>
                          <a:rPr lang="en-IN" sz="2000" b="0" i="1" smtClean="0">
                            <a:latin typeface="Cambria Math"/>
                            <a:cs typeface="Times New Roman" pitchFamily="18" charset="0"/>
                          </a:rPr>
                          <m:t>𝑡h</m:t>
                        </m:r>
                      </m:sup>
                    </m:sSup>
                  </m:oMath>
                </a14:m>
                <a:r>
                  <a:rPr lang="en-US" sz="2000" dirty="0" smtClean="0">
                    <a:latin typeface="Times New Roman" pitchFamily="18" charset="0"/>
                    <a:cs typeface="Times New Roman" pitchFamily="18" charset="0"/>
                  </a:rPr>
                  <a:t>sample </a:t>
                </a:r>
                <a:r>
                  <a:rPr lang="en-US" sz="2000" dirty="0">
                    <a:latin typeface="Times New Roman" pitchFamily="18" charset="0"/>
                    <a:cs typeface="Times New Roman" pitchFamily="18" charset="0"/>
                  </a:rPr>
                  <a:t>at time instant </a:t>
                </a:r>
                <a14:m>
                  <m:oMath xmlns:m="http://schemas.openxmlformats.org/officeDocument/2006/math">
                    <m:r>
                      <a:rPr lang="en-IN" sz="2000" b="0" i="1" smtClean="0">
                        <a:latin typeface="Cambria Math"/>
                        <a:cs typeface="Times New Roman" pitchFamily="18" charset="0"/>
                      </a:rPr>
                      <m:t>𝑢</m:t>
                    </m:r>
                    <m:sSub>
                      <m:sSubPr>
                        <m:ctrlPr>
                          <a:rPr lang="en-IN" sz="2000" b="0" i="1" smtClean="0">
                            <a:latin typeface="Cambria Math"/>
                            <a:cs typeface="Times New Roman" pitchFamily="18" charset="0"/>
                          </a:rPr>
                        </m:ctrlPr>
                      </m:sSubPr>
                      <m:e>
                        <m:r>
                          <a:rPr lang="en-IN" sz="2000" b="0" i="1" smtClean="0">
                            <a:latin typeface="Cambria Math"/>
                            <a:cs typeface="Times New Roman" pitchFamily="18" charset="0"/>
                          </a:rPr>
                          <m:t>𝑇</m:t>
                        </m:r>
                      </m:e>
                      <m:sub>
                        <m:r>
                          <a:rPr lang="en-IN" sz="2000" b="0" i="1" smtClean="0">
                            <a:latin typeface="Cambria Math"/>
                            <a:cs typeface="Times New Roman" pitchFamily="18" charset="0"/>
                          </a:rPr>
                          <m:t>𝑠</m:t>
                        </m:r>
                      </m:sub>
                    </m:sSub>
                    <m:r>
                      <a:rPr lang="en-IN" sz="2000" b="0" i="1" smtClean="0">
                        <a:latin typeface="Cambria Math"/>
                        <a:ea typeface="Cambria Math"/>
                        <a:cs typeface="Times New Roman" pitchFamily="18" charset="0"/>
                      </a:rPr>
                      <m:t>=</m:t>
                    </m:r>
                    <m:f>
                      <m:fPr>
                        <m:ctrlPr>
                          <a:rPr lang="en-IN" sz="2000" b="0" i="1" smtClean="0">
                            <a:latin typeface="Cambria Math"/>
                            <a:ea typeface="Cambria Math"/>
                            <a:cs typeface="Times New Roman" pitchFamily="18" charset="0"/>
                          </a:rPr>
                        </m:ctrlPr>
                      </m:fPr>
                      <m:num>
                        <m:r>
                          <a:rPr lang="en-IN" sz="2000" b="0" i="1" smtClean="0">
                            <a:latin typeface="Cambria Math"/>
                            <a:ea typeface="Cambria Math"/>
                            <a:cs typeface="Times New Roman" pitchFamily="18" charset="0"/>
                          </a:rPr>
                          <m:t>𝑢</m:t>
                        </m:r>
                      </m:num>
                      <m:den>
                        <m:r>
                          <a:rPr lang="en-IN" sz="2000" b="0" i="1" smtClean="0">
                            <a:latin typeface="Cambria Math"/>
                            <a:ea typeface="Cambria Math"/>
                            <a:cs typeface="Times New Roman" pitchFamily="18" charset="0"/>
                          </a:rPr>
                          <m:t>𝐵</m:t>
                        </m:r>
                      </m:den>
                    </m:f>
                    <m:r>
                      <a:rPr lang="en-IN" sz="2000" b="0" i="1" smtClean="0">
                        <a:latin typeface="Cambria Math"/>
                        <a:ea typeface="Cambria Math"/>
                        <a:cs typeface="Times New Roman" pitchFamily="18" charset="0"/>
                      </a:rPr>
                      <m:t> </m:t>
                    </m:r>
                  </m:oMath>
                </a14:m>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given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r>
                        <a:rPr lang="en-IN" sz="2000" b="1" i="1" smtClean="0">
                          <a:latin typeface="Cambria Math"/>
                          <a:cs typeface="Times New Roman" pitchFamily="18" charset="0"/>
                        </a:rPr>
                        <m:t>𝒔</m:t>
                      </m:r>
                      <m:d>
                        <m:dPr>
                          <m:ctrlPr>
                            <a:rPr lang="en-IN" sz="2000" b="1" i="1" smtClean="0">
                              <a:latin typeface="Cambria Math"/>
                              <a:cs typeface="Times New Roman" pitchFamily="18" charset="0"/>
                            </a:rPr>
                          </m:ctrlPr>
                        </m:dPr>
                        <m:e>
                          <m:r>
                            <a:rPr lang="en-IN" sz="2000" i="1">
                              <a:latin typeface="Cambria Math"/>
                              <a:cs typeface="Times New Roman" pitchFamily="18" charset="0"/>
                            </a:rPr>
                            <m:t>𝑢</m:t>
                          </m:r>
                          <m:sSub>
                            <m:sSubPr>
                              <m:ctrlPr>
                                <a:rPr lang="en-IN" sz="2000" i="1">
                                  <a:latin typeface="Cambria Math"/>
                                  <a:cs typeface="Times New Roman" pitchFamily="18" charset="0"/>
                                </a:rPr>
                              </m:ctrlPr>
                            </m:sSubPr>
                            <m:e>
                              <m:r>
                                <a:rPr lang="en-IN" sz="2000" i="1">
                                  <a:latin typeface="Cambria Math"/>
                                  <a:cs typeface="Times New Roman" pitchFamily="18" charset="0"/>
                                </a:rPr>
                                <m:t>𝑇</m:t>
                              </m:r>
                            </m:e>
                            <m:sub>
                              <m:r>
                                <a:rPr lang="en-IN" sz="2000" i="1">
                                  <a:latin typeface="Cambria Math"/>
                                  <a:cs typeface="Times New Roman" pitchFamily="18" charset="0"/>
                                </a:rPr>
                                <m:t>𝑠</m:t>
                              </m:r>
                            </m:sub>
                          </m:sSub>
                        </m:e>
                      </m:d>
                      <m:r>
                        <a:rPr lang="en-IN" sz="2000" b="1" i="1" smtClean="0">
                          <a:latin typeface="Cambria Math"/>
                          <a:cs typeface="Times New Roman" pitchFamily="18" charset="0"/>
                        </a:rPr>
                        <m:t>=</m:t>
                      </m:r>
                      <m:r>
                        <a:rPr lang="en-IN" sz="2000" b="1" i="1" smtClean="0">
                          <a:latin typeface="Cambria Math"/>
                          <a:cs typeface="Times New Roman" pitchFamily="18" charset="0"/>
                        </a:rPr>
                        <m:t>𝒙</m:t>
                      </m:r>
                      <m:d>
                        <m:dPr>
                          <m:ctrlPr>
                            <a:rPr lang="en-IN" sz="2000" b="1" i="1" smtClean="0">
                              <a:latin typeface="Cambria Math"/>
                              <a:cs typeface="Times New Roman" pitchFamily="18" charset="0"/>
                            </a:rPr>
                          </m:ctrlPr>
                        </m:dPr>
                        <m:e>
                          <m:r>
                            <a:rPr lang="en-IN" sz="2000" b="1" i="1" smtClean="0">
                              <a:latin typeface="Cambria Math"/>
                              <a:cs typeface="Times New Roman" pitchFamily="18" charset="0"/>
                            </a:rPr>
                            <m:t>𝒖</m:t>
                          </m:r>
                        </m:e>
                      </m:d>
                      <m:r>
                        <a:rPr lang="en-IN" sz="2000" b="1" i="1" smtClean="0">
                          <a:latin typeface="Cambria Math"/>
                          <a:cs typeface="Times New Roman" pitchFamily="18" charset="0"/>
                        </a:rPr>
                        <m:t>=</m:t>
                      </m:r>
                      <m:nary>
                        <m:naryPr>
                          <m:chr m:val="∑"/>
                          <m:supHide m:val="on"/>
                          <m:ctrlPr>
                            <a:rPr lang="en-IN" sz="2000" b="1" i="1" smtClean="0">
                              <a:latin typeface="Cambria Math"/>
                              <a:cs typeface="Times New Roman" pitchFamily="18" charset="0"/>
                            </a:rPr>
                          </m:ctrlPr>
                        </m:naryPr>
                        <m:sub>
                          <m:r>
                            <m:rPr>
                              <m:brk m:alnAt="7"/>
                            </m:rPr>
                            <a:rPr lang="en-IN" sz="2000" b="1" i="1" smtClean="0">
                              <a:latin typeface="Cambria Math"/>
                              <a:cs typeface="Times New Roman" pitchFamily="18" charset="0"/>
                            </a:rPr>
                            <m:t>𝒊</m:t>
                          </m:r>
                        </m:sub>
                        <m:sup/>
                        <m:e>
                          <m:sSub>
                            <m:sSubPr>
                              <m:ctrlPr>
                                <a:rPr lang="en-IN" sz="2000" b="1" i="1" smtClean="0">
                                  <a:latin typeface="Cambria Math"/>
                                  <a:cs typeface="Times New Roman" pitchFamily="18" charset="0"/>
                                </a:rPr>
                              </m:ctrlPr>
                            </m:sSubPr>
                            <m:e>
                              <m:r>
                                <a:rPr lang="en-IN" sz="2000" b="1" i="1" smtClean="0">
                                  <a:latin typeface="Cambria Math"/>
                                  <a:cs typeface="Times New Roman" pitchFamily="18" charset="0"/>
                                </a:rPr>
                                <m:t>𝑿</m:t>
                              </m:r>
                            </m:e>
                            <m:sub>
                              <m:r>
                                <a:rPr lang="en-IN" sz="2000" b="1" i="1" smtClean="0">
                                  <a:latin typeface="Cambria Math"/>
                                  <a:cs typeface="Times New Roman" pitchFamily="18" charset="0"/>
                                </a:rPr>
                                <m:t>𝒊</m:t>
                              </m:r>
                            </m:sub>
                          </m:sSub>
                          <m:sSup>
                            <m:sSupPr>
                              <m:ctrlPr>
                                <a:rPr lang="en-IN" sz="2000" b="1" i="1" smtClean="0">
                                  <a:latin typeface="Cambria Math"/>
                                  <a:cs typeface="Times New Roman" pitchFamily="18" charset="0"/>
                                </a:rPr>
                              </m:ctrlPr>
                            </m:sSupPr>
                            <m:e>
                              <m:r>
                                <a:rPr lang="en-IN" sz="2000" b="1" i="1" smtClean="0">
                                  <a:latin typeface="Cambria Math"/>
                                  <a:cs typeface="Times New Roman" pitchFamily="18" charset="0"/>
                                </a:rPr>
                                <m:t>𝒆</m:t>
                              </m:r>
                            </m:e>
                            <m:sup>
                              <m:r>
                                <a:rPr lang="en-IN" sz="2000" b="1" i="1" smtClean="0">
                                  <a:latin typeface="Cambria Math"/>
                                  <a:cs typeface="Times New Roman" pitchFamily="18" charset="0"/>
                                </a:rPr>
                                <m:t>𝒋</m:t>
                              </m:r>
                              <m:r>
                                <a:rPr lang="en-IN" sz="2000" b="1" i="1" smtClean="0">
                                  <a:latin typeface="Cambria Math"/>
                                  <a:cs typeface="Times New Roman" pitchFamily="18" charset="0"/>
                                </a:rPr>
                                <m:t>𝟐</m:t>
                              </m:r>
                              <m:r>
                                <a:rPr lang="en-IN" sz="2000" b="1" i="1" smtClean="0">
                                  <a:latin typeface="Cambria Math"/>
                                  <a:ea typeface="Cambria Math"/>
                                  <a:cs typeface="Times New Roman" pitchFamily="18" charset="0"/>
                                </a:rPr>
                                <m:t>𝝅</m:t>
                              </m:r>
                              <m:r>
                                <a:rPr lang="en-IN" sz="2000" b="1" i="1" smtClean="0">
                                  <a:latin typeface="Cambria Math"/>
                                  <a:ea typeface="Cambria Math"/>
                                  <a:cs typeface="Times New Roman" pitchFamily="18" charset="0"/>
                                </a:rPr>
                                <m:t>𝒊</m:t>
                              </m:r>
                              <m:f>
                                <m:fPr>
                                  <m:ctrlPr>
                                    <a:rPr lang="en-IN" sz="2000" b="1" i="1" smtClean="0">
                                      <a:latin typeface="Cambria Math"/>
                                      <a:ea typeface="Cambria Math"/>
                                      <a:cs typeface="Times New Roman" pitchFamily="18" charset="0"/>
                                    </a:rPr>
                                  </m:ctrlPr>
                                </m:fPr>
                                <m:num>
                                  <m:r>
                                    <a:rPr lang="en-IN" sz="2000" b="1" i="1" smtClean="0">
                                      <a:latin typeface="Cambria Math"/>
                                      <a:ea typeface="Cambria Math"/>
                                      <a:cs typeface="Times New Roman" pitchFamily="18" charset="0"/>
                                    </a:rPr>
                                    <m:t>𝑩</m:t>
                                  </m:r>
                                </m:num>
                                <m:den>
                                  <m:r>
                                    <a:rPr lang="en-IN" sz="2000" b="1" i="1" smtClean="0">
                                      <a:latin typeface="Cambria Math"/>
                                      <a:ea typeface="Cambria Math"/>
                                      <a:cs typeface="Times New Roman" pitchFamily="18" charset="0"/>
                                    </a:rPr>
                                    <m:t>𝑵</m:t>
                                  </m:r>
                                </m:den>
                              </m:f>
                              <m:f>
                                <m:fPr>
                                  <m:ctrlPr>
                                    <a:rPr lang="en-IN" sz="2000" i="1">
                                      <a:latin typeface="Cambria Math"/>
                                      <a:ea typeface="Cambria Math"/>
                                      <a:cs typeface="Times New Roman" pitchFamily="18" charset="0"/>
                                    </a:rPr>
                                  </m:ctrlPr>
                                </m:fPr>
                                <m:num>
                                  <m:r>
                                    <a:rPr lang="en-IN" sz="2000" i="1">
                                      <a:latin typeface="Cambria Math"/>
                                      <a:ea typeface="Cambria Math"/>
                                      <a:cs typeface="Times New Roman" pitchFamily="18" charset="0"/>
                                    </a:rPr>
                                    <m:t>𝑢</m:t>
                                  </m:r>
                                </m:num>
                                <m:den>
                                  <m:r>
                                    <a:rPr lang="en-IN" sz="2000" i="1">
                                      <a:latin typeface="Cambria Math"/>
                                      <a:ea typeface="Cambria Math"/>
                                      <a:cs typeface="Times New Roman" pitchFamily="18" charset="0"/>
                                    </a:rPr>
                                    <m:t>𝐵</m:t>
                                  </m:r>
                                </m:den>
                              </m:f>
                            </m:sup>
                          </m:sSup>
                        </m:e>
                      </m:nary>
                      <m:r>
                        <a:rPr lang="en-IN" sz="2000" b="1" i="1" smtClean="0">
                          <a:latin typeface="Cambria Math"/>
                          <a:cs typeface="Times New Roman" pitchFamily="18" charset="0"/>
                        </a:rPr>
                        <m:t>=</m:t>
                      </m:r>
                      <m:nary>
                        <m:naryPr>
                          <m:chr m:val="∑"/>
                          <m:supHide m:val="on"/>
                          <m:ctrlPr>
                            <a:rPr lang="en-IN" sz="2000" b="1" i="1" smtClean="0">
                              <a:latin typeface="Cambria Math"/>
                              <a:cs typeface="Times New Roman" pitchFamily="18" charset="0"/>
                            </a:rPr>
                          </m:ctrlPr>
                        </m:naryPr>
                        <m:sub>
                          <m:r>
                            <m:rPr>
                              <m:brk m:alnAt="7"/>
                            </m:rPr>
                            <a:rPr lang="en-IN" sz="2000" b="1" i="1" smtClean="0">
                              <a:latin typeface="Cambria Math"/>
                              <a:cs typeface="Times New Roman" pitchFamily="18" charset="0"/>
                            </a:rPr>
                            <m:t>𝒊</m:t>
                          </m:r>
                        </m:sub>
                        <m:sup/>
                        <m:e>
                          <m:sSub>
                            <m:sSubPr>
                              <m:ctrlPr>
                                <a:rPr lang="en-IN" sz="2000" b="1" i="1">
                                  <a:latin typeface="Cambria Math"/>
                                  <a:cs typeface="Times New Roman" pitchFamily="18" charset="0"/>
                                </a:rPr>
                              </m:ctrlPr>
                            </m:sSubPr>
                            <m:e>
                              <m:r>
                                <a:rPr lang="en-IN" sz="2000" b="1" i="1">
                                  <a:latin typeface="Cambria Math"/>
                                  <a:cs typeface="Times New Roman" pitchFamily="18" charset="0"/>
                                </a:rPr>
                                <m:t>𝑿</m:t>
                              </m:r>
                            </m:e>
                            <m:sub>
                              <m:r>
                                <a:rPr lang="en-IN" sz="2000" b="1" i="1">
                                  <a:latin typeface="Cambria Math"/>
                                  <a:cs typeface="Times New Roman" pitchFamily="18" charset="0"/>
                                </a:rPr>
                                <m:t>𝒊</m:t>
                              </m:r>
                            </m:sub>
                          </m:sSub>
                          <m:sSup>
                            <m:sSupPr>
                              <m:ctrlPr>
                                <a:rPr lang="en-IN" sz="2000" b="1" i="1">
                                  <a:latin typeface="Cambria Math"/>
                                  <a:cs typeface="Times New Roman" pitchFamily="18" charset="0"/>
                                </a:rPr>
                              </m:ctrlPr>
                            </m:sSupPr>
                            <m:e>
                              <m:r>
                                <a:rPr lang="en-IN" sz="2000" b="1" i="1">
                                  <a:latin typeface="Cambria Math"/>
                                  <a:cs typeface="Times New Roman" pitchFamily="18" charset="0"/>
                                </a:rPr>
                                <m:t>𝒆</m:t>
                              </m:r>
                            </m:e>
                            <m:sup>
                              <m:r>
                                <a:rPr lang="en-IN" sz="2000" b="1" i="1">
                                  <a:latin typeface="Cambria Math"/>
                                  <a:cs typeface="Times New Roman" pitchFamily="18" charset="0"/>
                                </a:rPr>
                                <m:t>𝒋</m:t>
                              </m:r>
                              <m:r>
                                <a:rPr lang="en-IN" sz="2000" b="1" i="1">
                                  <a:latin typeface="Cambria Math"/>
                                  <a:cs typeface="Times New Roman" pitchFamily="18" charset="0"/>
                                </a:rPr>
                                <m:t>𝟐</m:t>
                              </m:r>
                              <m:r>
                                <a:rPr lang="en-IN" sz="2000" b="1" i="1">
                                  <a:latin typeface="Cambria Math"/>
                                  <a:ea typeface="Cambria Math"/>
                                  <a:cs typeface="Times New Roman" pitchFamily="18" charset="0"/>
                                </a:rPr>
                                <m:t>𝝅</m:t>
                              </m:r>
                              <m:r>
                                <a:rPr lang="en-IN" sz="2000" b="1" i="1">
                                  <a:latin typeface="Cambria Math"/>
                                  <a:ea typeface="Cambria Math"/>
                                  <a:cs typeface="Times New Roman" pitchFamily="18" charset="0"/>
                                </a:rPr>
                                <m:t>𝒊</m:t>
                              </m:r>
                              <m:f>
                                <m:fPr>
                                  <m:ctrlPr>
                                    <a:rPr lang="en-IN" sz="2000" i="1">
                                      <a:latin typeface="Cambria Math"/>
                                      <a:ea typeface="Cambria Math"/>
                                      <a:cs typeface="Times New Roman" pitchFamily="18" charset="0"/>
                                    </a:rPr>
                                  </m:ctrlPr>
                                </m:fPr>
                                <m:num>
                                  <m:r>
                                    <a:rPr lang="en-IN" sz="2000" i="1">
                                      <a:latin typeface="Cambria Math"/>
                                      <a:ea typeface="Cambria Math"/>
                                      <a:cs typeface="Times New Roman" pitchFamily="18" charset="0"/>
                                    </a:rPr>
                                    <m:t>𝑢</m:t>
                                  </m:r>
                                </m:num>
                                <m:den>
                                  <m:r>
                                    <a:rPr lang="en-IN" sz="2000" b="0" i="1" smtClean="0">
                                      <a:latin typeface="Cambria Math"/>
                                      <a:ea typeface="Cambria Math"/>
                                      <a:cs typeface="Times New Roman" pitchFamily="18" charset="0"/>
                                    </a:rPr>
                                    <m:t>𝑁</m:t>
                                  </m:r>
                                </m:den>
                              </m:f>
                            </m:sup>
                          </m:sSup>
                        </m:e>
                      </m:nary>
                    </m:oMath>
                  </m:oMathPara>
                </a14:m>
                <a:endParaRPr lang="en-US" sz="2000" b="1" dirty="0" smtClean="0">
                  <a:latin typeface="Times New Roman" pitchFamily="18" charset="0"/>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This scheme of generating the composite transmit signal through IDFT was proposed by Weinstein and Ebert in 1971. Thus, it drastically reduces the complexity of implementing an OFDM system since it eliminates the need for the bank of modulators corresponding to the different subcarrier frequencies.</a:t>
                </a:r>
                <a:endParaRPr lang="en-US" sz="2000" b="1" dirty="0" smtClean="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7" y="934976"/>
                <a:ext cx="11614727" cy="5228318"/>
              </a:xfrm>
              <a:blipFill rotWithShape="1">
                <a:blip r:embed="rId3"/>
                <a:stretch>
                  <a:fillRect l="-577" t="-1166" r="-525"/>
                </a:stretch>
              </a:blipFill>
            </p:spPr>
            <p:txBody>
              <a:bodyPr/>
              <a:lstStyle/>
              <a:p>
                <a:r>
                  <a:rPr lang="en-IN">
                    <a:noFill/>
                  </a:rPr>
                  <a:t> </a:t>
                </a:r>
              </a:p>
            </p:txBody>
          </p:sp>
        </mc:Fallback>
      </mc:AlternateContent>
    </p:spTree>
    <p:extLst>
      <p:ext uri="{BB962C8B-B14F-4D97-AF65-F5344CB8AC3E}">
        <p14:creationId xmlns:p14="http://schemas.microsoft.com/office/powerpoint/2010/main" val="243156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67331" y="127299"/>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109533"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03/58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10" name="Picture 9">
            <a:extLst>
              <a:ext uri="{FF2B5EF4-FFF2-40B4-BE49-F238E27FC236}">
                <a16:creationId xmlns:a16="http://schemas.microsoft.com/office/drawing/2014/main" xmlns="" id="{7D8FB851-34C1-4940-8B71-83F7749A856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2073" y="833879"/>
            <a:ext cx="4148457" cy="3025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136443" y="3859545"/>
            <a:ext cx="4918975" cy="369332"/>
          </a:xfrm>
          <a:prstGeom prst="rect">
            <a:avLst/>
          </a:prstGeom>
        </p:spPr>
        <p:txBody>
          <a:bodyPr wrap="none">
            <a:spAutoFit/>
          </a:bodyPr>
          <a:lstStyle/>
          <a:p>
            <a:r>
              <a:rPr lang="en-US" b="1" dirty="0">
                <a:latin typeface="Times New Roman" pitchFamily="18" charset="0"/>
                <a:cs typeface="Times New Roman" pitchFamily="18" charset="0"/>
              </a:rPr>
              <a:t>Figure </a:t>
            </a:r>
            <a:r>
              <a:rPr lang="en-US" b="1" dirty="0" smtClean="0">
                <a:latin typeface="Times New Roman" pitchFamily="18" charset="0"/>
                <a:cs typeface="Times New Roman" pitchFamily="18" charset="0"/>
              </a:rPr>
              <a:t>2: </a:t>
            </a:r>
            <a:r>
              <a:rPr lang="en-US" b="1" dirty="0">
                <a:latin typeface="Times New Roman" pitchFamily="18" charset="0"/>
                <a:cs typeface="Times New Roman" pitchFamily="18" charset="0"/>
              </a:rPr>
              <a:t>MIMO system input-output schematic</a:t>
            </a:r>
            <a:endParaRPr lang="en-IN"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248797" y="932195"/>
                <a:ext cx="6415083" cy="5411866"/>
              </a:xfrm>
              <a:prstGeom prst="rect">
                <a:avLst/>
              </a:prstGeom>
            </p:spPr>
            <p:txBody>
              <a:bodyPr wrap="square">
                <a:spAutoFit/>
              </a:bodyPr>
              <a:lstStyle/>
              <a:p>
                <a:pPr marL="285750" indent="-285750" algn="just">
                  <a:buFont typeface="Wingdings" pitchFamily="2" charset="2"/>
                  <a:buChar char="Ø"/>
                </a:pPr>
                <a:r>
                  <a:rPr lang="en-US" dirty="0" smtClean="0">
                    <a:latin typeface="Times New Roman" pitchFamily="18" charset="0"/>
                    <a:cs typeface="Times New Roman" pitchFamily="18" charset="0"/>
                  </a:rPr>
                  <a:t>Let the complex coefficient </a:t>
                </a:r>
                <a14:m>
                  <m:oMath xmlns:m="http://schemas.openxmlformats.org/officeDocument/2006/math">
                    <m:sSub>
                      <m:sSubPr>
                        <m:ctrlPr>
                          <a:rPr lang="en-US" i="1" smtClean="0">
                            <a:latin typeface="Cambria Math"/>
                            <a:cs typeface="Times New Roman" pitchFamily="18" charset="0"/>
                          </a:rPr>
                        </m:ctrlPr>
                      </m:sSubPr>
                      <m:e>
                        <m:r>
                          <a:rPr lang="en-US" b="0" i="1" smtClean="0">
                            <a:latin typeface="Cambria Math"/>
                            <a:cs typeface="Times New Roman" pitchFamily="18" charset="0"/>
                          </a:rPr>
                          <m:t>h</m:t>
                        </m:r>
                      </m:e>
                      <m:sub>
                        <m:r>
                          <a:rPr lang="en-US" b="0" i="1" smtClean="0">
                            <a:latin typeface="Cambria Math"/>
                            <a:cs typeface="Times New Roman" pitchFamily="18" charset="0"/>
                          </a:rPr>
                          <m:t>𝑖𝑗</m:t>
                        </m:r>
                      </m:sub>
                    </m:sSub>
                    <m:r>
                      <a:rPr lang="en-US" b="0" i="1" smtClean="0">
                        <a:latin typeface="Cambria Math"/>
                        <a:cs typeface="Times New Roman" pitchFamily="18" charset="0"/>
                      </a:rPr>
                      <m:t> </m:t>
                    </m:r>
                  </m:oMath>
                </a14:m>
                <a:r>
                  <a:rPr lang="en-US" dirty="0" smtClean="0">
                    <a:latin typeface="Times New Roman" pitchFamily="18" charset="0"/>
                    <a:cs typeface="Times New Roman" pitchFamily="18" charset="0"/>
                  </a:rPr>
                  <a:t>represent the fading channel coefficient between the </a:t>
                </a:r>
                <a14:m>
                  <m:oMath xmlns:m="http://schemas.openxmlformats.org/officeDocument/2006/math">
                    <m:sSup>
                      <m:sSupPr>
                        <m:ctrlPr>
                          <a:rPr lang="en-US" i="1" smtClean="0">
                            <a:latin typeface="Cambria Math"/>
                            <a:cs typeface="Times New Roman" pitchFamily="18" charset="0"/>
                          </a:rPr>
                        </m:ctrlPr>
                      </m:sSupPr>
                      <m:e>
                        <m:r>
                          <a:rPr lang="en-US" b="0" i="1" smtClean="0">
                            <a:latin typeface="Cambria Math"/>
                            <a:cs typeface="Times New Roman" pitchFamily="18" charset="0"/>
                          </a:rPr>
                          <m:t>𝑖</m:t>
                        </m:r>
                      </m:e>
                      <m:sup>
                        <m:r>
                          <a:rPr lang="en-US" b="0" i="1" smtClean="0">
                            <a:latin typeface="Cambria Math"/>
                            <a:cs typeface="Times New Roman" pitchFamily="18" charset="0"/>
                          </a:rPr>
                          <m:t>𝑡h</m:t>
                        </m:r>
                      </m:sup>
                    </m:sSup>
                    <m:r>
                      <a:rPr lang="en-US" b="0" i="1" smtClean="0">
                        <a:latin typeface="Cambria Math"/>
                        <a:cs typeface="Times New Roman" pitchFamily="18" charset="0"/>
                      </a:rPr>
                      <m:t> </m:t>
                    </m:r>
                  </m:oMath>
                </a14:m>
                <a:r>
                  <a:rPr lang="en-US" dirty="0" smtClean="0">
                    <a:latin typeface="Times New Roman" pitchFamily="18" charset="0"/>
                    <a:cs typeface="Times New Roman" pitchFamily="18" charset="0"/>
                  </a:rPr>
                  <a:t>receive antenna and the </a:t>
                </a:r>
                <a14:m>
                  <m:oMath xmlns:m="http://schemas.openxmlformats.org/officeDocument/2006/math">
                    <m:sSup>
                      <m:sSupPr>
                        <m:ctrlPr>
                          <a:rPr lang="en-US" i="1" smtClean="0">
                            <a:latin typeface="Cambria Math"/>
                            <a:cs typeface="Times New Roman" pitchFamily="18" charset="0"/>
                          </a:rPr>
                        </m:ctrlPr>
                      </m:sSupPr>
                      <m:e>
                        <m:r>
                          <a:rPr lang="en-US" b="0" i="1" smtClean="0">
                            <a:latin typeface="Cambria Math"/>
                            <a:cs typeface="Times New Roman" pitchFamily="18" charset="0"/>
                          </a:rPr>
                          <m:t>𝑗</m:t>
                        </m:r>
                      </m:e>
                      <m:sup>
                        <m:r>
                          <a:rPr lang="en-US" b="0" i="1" smtClean="0">
                            <a:latin typeface="Cambria Math"/>
                            <a:cs typeface="Times New Roman" pitchFamily="18" charset="0"/>
                          </a:rPr>
                          <m:t>𝑡h</m:t>
                        </m:r>
                        <m:r>
                          <a:rPr lang="en-US" b="0" i="1" smtClean="0">
                            <a:latin typeface="Cambria Math"/>
                            <a:cs typeface="Times New Roman" pitchFamily="18" charset="0"/>
                          </a:rPr>
                          <m:t> </m:t>
                        </m:r>
                      </m:sup>
                    </m:sSup>
                  </m:oMath>
                </a14:m>
                <a:r>
                  <a:rPr lang="en-US" dirty="0" smtClean="0">
                    <a:latin typeface="Times New Roman" pitchFamily="18" charset="0"/>
                    <a:cs typeface="Times New Roman" pitchFamily="18" charset="0"/>
                  </a:rPr>
                  <a:t>transmit antenna. Thus, there are a net of </a:t>
                </a:r>
                <a:r>
                  <a:rPr lang="en-US" i="1" dirty="0" err="1" smtClean="0">
                    <a:latin typeface="Times New Roman" pitchFamily="18" charset="0"/>
                    <a:cs typeface="Times New Roman" pitchFamily="18" charset="0"/>
                  </a:rPr>
                  <a:t>rt</a:t>
                </a:r>
                <a:r>
                  <a:rPr lang="en-US" dirty="0" smtClean="0">
                    <a:latin typeface="Times New Roman" pitchFamily="18" charset="0"/>
                    <a:cs typeface="Times New Roman" pitchFamily="18" charset="0"/>
                  </a:rPr>
                  <a:t> channel coefficients in this wireless scenario corresponding to all possible combinations of the r receive antennas and </a:t>
                </a:r>
                <a:r>
                  <a:rPr lang="en-US" i="1" dirty="0" smtClean="0">
                    <a:latin typeface="Times New Roman" pitchFamily="18" charset="0"/>
                    <a:cs typeface="Times New Roman" pitchFamily="18" charset="0"/>
                  </a:rPr>
                  <a:t>t</a:t>
                </a:r>
                <a:r>
                  <a:rPr lang="en-US" dirty="0" smtClean="0">
                    <a:latin typeface="Times New Roman" pitchFamily="18" charset="0"/>
                    <a:cs typeface="Times New Roman" pitchFamily="18" charset="0"/>
                  </a:rPr>
                  <a:t> transmit antennas. These can be arranged in a matrix form as</a:t>
                </a:r>
              </a:p>
              <a:p>
                <a:pPr algn="just"/>
                <a14:m>
                  <m:oMathPara xmlns:m="http://schemas.openxmlformats.org/officeDocument/2006/math">
                    <m:oMathParaPr>
                      <m:jc m:val="centerGroup"/>
                    </m:oMathParaPr>
                    <m:oMath xmlns:m="http://schemas.openxmlformats.org/officeDocument/2006/math">
                      <m:r>
                        <a:rPr lang="en-IN" i="1" smtClean="0">
                          <a:latin typeface="Cambria Math"/>
                          <a:cs typeface="Times New Roman" pitchFamily="18" charset="0"/>
                        </a:rPr>
                        <m:t>𝑯</m:t>
                      </m:r>
                      <m:r>
                        <a:rPr lang="en-US" b="0" i="1" smtClean="0">
                          <a:latin typeface="Cambria Math"/>
                          <a:cs typeface="Times New Roman" pitchFamily="18" charset="0"/>
                        </a:rPr>
                        <m:t>=</m:t>
                      </m:r>
                      <m:d>
                        <m:dPr>
                          <m:begChr m:val="["/>
                          <m:endChr m:val="]"/>
                          <m:ctrlPr>
                            <a:rPr lang="en-US" b="0" i="1" smtClean="0">
                              <a:latin typeface="Cambria Math"/>
                              <a:cs typeface="Times New Roman" pitchFamily="18" charset="0"/>
                            </a:rPr>
                          </m:ctrlPr>
                        </m:dPr>
                        <m:e>
                          <m:m>
                            <m:mPr>
                              <m:mcs>
                                <m:mc>
                                  <m:mcPr>
                                    <m:count m:val="3"/>
                                    <m:mcJc m:val="center"/>
                                  </m:mcPr>
                                </m:mc>
                              </m:mcs>
                              <m:ctrlPr>
                                <a:rPr lang="en-US" b="0" i="1" smtClean="0">
                                  <a:latin typeface="Cambria Math"/>
                                  <a:cs typeface="Times New Roman" pitchFamily="18" charset="0"/>
                                </a:rPr>
                              </m:ctrlPr>
                            </m:mPr>
                            <m:mr>
                              <m:e>
                                <m:sSub>
                                  <m:sSubPr>
                                    <m:ctrlPr>
                                      <a:rPr lang="en-US" b="0" i="1" smtClean="0">
                                        <a:latin typeface="Cambria Math"/>
                                        <a:cs typeface="Times New Roman" pitchFamily="18" charset="0"/>
                                      </a:rPr>
                                    </m:ctrlPr>
                                  </m:sSubPr>
                                  <m:e>
                                    <m:r>
                                      <a:rPr lang="en-US" b="0" i="1" smtClean="0">
                                        <a:latin typeface="Cambria Math"/>
                                        <a:cs typeface="Times New Roman" pitchFamily="18" charset="0"/>
                                      </a:rPr>
                                      <m:t>h</m:t>
                                    </m:r>
                                  </m:e>
                                  <m:sub>
                                    <m:r>
                                      <a:rPr lang="en-US" b="0" i="1" smtClean="0">
                                        <a:latin typeface="Cambria Math"/>
                                        <a:cs typeface="Times New Roman" pitchFamily="18" charset="0"/>
                                      </a:rPr>
                                      <m:t>11</m:t>
                                    </m:r>
                                  </m:sub>
                                </m:sSub>
                              </m:e>
                              <m:e>
                                <m:sSub>
                                  <m:sSubPr>
                                    <m:ctrlPr>
                                      <a:rPr lang="en-US" b="0" i="1" smtClean="0">
                                        <a:latin typeface="Cambria Math"/>
                                        <a:cs typeface="Times New Roman" pitchFamily="18" charset="0"/>
                                      </a:rPr>
                                    </m:ctrlPr>
                                  </m:sSubPr>
                                  <m:e>
                                    <m:r>
                                      <a:rPr lang="en-US" b="0" i="1" smtClean="0">
                                        <a:latin typeface="Cambria Math"/>
                                        <a:cs typeface="Times New Roman" pitchFamily="18" charset="0"/>
                                      </a:rPr>
                                      <m:t>h</m:t>
                                    </m:r>
                                  </m:e>
                                  <m:sub>
                                    <m:r>
                                      <a:rPr lang="en-US" b="0" i="1" smtClean="0">
                                        <a:latin typeface="Cambria Math"/>
                                        <a:cs typeface="Times New Roman" pitchFamily="18" charset="0"/>
                                      </a:rPr>
                                      <m:t>12</m:t>
                                    </m:r>
                                  </m:sub>
                                </m:sSub>
                              </m:e>
                              <m:e>
                                <m:m>
                                  <m:mPr>
                                    <m:mcs>
                                      <m:mc>
                                        <m:mcPr>
                                          <m:count m:val="2"/>
                                          <m:mcJc m:val="center"/>
                                        </m:mcPr>
                                      </m:mc>
                                    </m:mcs>
                                    <m:ctrlPr>
                                      <a:rPr lang="en-US" b="0" i="1" smtClean="0">
                                        <a:latin typeface="Cambria Math"/>
                                        <a:cs typeface="Times New Roman" pitchFamily="18" charset="0"/>
                                      </a:rPr>
                                    </m:ctrlPr>
                                  </m:mPr>
                                  <m:mr>
                                    <m:e>
                                      <m:r>
                                        <m:rPr>
                                          <m:brk m:alnAt="7"/>
                                        </m:rPr>
                                        <a:rPr lang="en-US" b="0" i="1" smtClean="0">
                                          <a:latin typeface="Cambria Math"/>
                                          <a:cs typeface="Times New Roman" pitchFamily="18" charset="0"/>
                                        </a:rPr>
                                        <m:t>…</m:t>
                                      </m:r>
                                    </m:e>
                                    <m:e>
                                      <m:sSub>
                                        <m:sSubPr>
                                          <m:ctrlPr>
                                            <a:rPr lang="en-US" b="0" i="1" smtClean="0">
                                              <a:latin typeface="Cambria Math"/>
                                              <a:cs typeface="Times New Roman" pitchFamily="18" charset="0"/>
                                            </a:rPr>
                                          </m:ctrlPr>
                                        </m:sSubPr>
                                        <m:e>
                                          <m:r>
                                            <a:rPr lang="en-US" b="0" i="1" smtClean="0">
                                              <a:latin typeface="Cambria Math"/>
                                              <a:cs typeface="Times New Roman" pitchFamily="18" charset="0"/>
                                            </a:rPr>
                                            <m:t>h</m:t>
                                          </m:r>
                                        </m:e>
                                        <m:sub>
                                          <m:r>
                                            <a:rPr lang="en-US" b="0" i="1" smtClean="0">
                                              <a:latin typeface="Cambria Math"/>
                                              <a:cs typeface="Times New Roman" pitchFamily="18" charset="0"/>
                                            </a:rPr>
                                            <m:t>1</m:t>
                                          </m:r>
                                          <m:r>
                                            <a:rPr lang="en-US" b="0" i="1" smtClean="0">
                                              <a:latin typeface="Cambria Math"/>
                                              <a:cs typeface="Times New Roman" pitchFamily="18" charset="0"/>
                                            </a:rPr>
                                            <m:t>𝑡</m:t>
                                          </m:r>
                                        </m:sub>
                                      </m:sSub>
                                    </m:e>
                                  </m:mr>
                                </m:m>
                              </m:e>
                            </m:mr>
                            <m:mr>
                              <m:e>
                                <m:sSub>
                                  <m:sSubPr>
                                    <m:ctrlPr>
                                      <a:rPr lang="en-US" b="0" i="1" smtClean="0">
                                        <a:latin typeface="Cambria Math"/>
                                        <a:cs typeface="Times New Roman" pitchFamily="18" charset="0"/>
                                      </a:rPr>
                                    </m:ctrlPr>
                                  </m:sSubPr>
                                  <m:e>
                                    <m:r>
                                      <a:rPr lang="en-US" b="0" i="1" smtClean="0">
                                        <a:latin typeface="Cambria Math"/>
                                        <a:cs typeface="Times New Roman" pitchFamily="18" charset="0"/>
                                      </a:rPr>
                                      <m:t>h</m:t>
                                    </m:r>
                                  </m:e>
                                  <m:sub>
                                    <m:r>
                                      <a:rPr lang="en-US" b="0" i="1" smtClean="0">
                                        <a:latin typeface="Cambria Math"/>
                                        <a:cs typeface="Times New Roman" pitchFamily="18" charset="0"/>
                                      </a:rPr>
                                      <m:t>21</m:t>
                                    </m:r>
                                  </m:sub>
                                </m:sSub>
                              </m:e>
                              <m:e>
                                <m:sSub>
                                  <m:sSubPr>
                                    <m:ctrlPr>
                                      <a:rPr lang="en-US" b="0" i="1" smtClean="0">
                                        <a:latin typeface="Cambria Math"/>
                                        <a:cs typeface="Times New Roman" pitchFamily="18" charset="0"/>
                                      </a:rPr>
                                    </m:ctrlPr>
                                  </m:sSubPr>
                                  <m:e>
                                    <m:r>
                                      <a:rPr lang="en-US" b="0" i="1" smtClean="0">
                                        <a:latin typeface="Cambria Math"/>
                                        <a:cs typeface="Times New Roman" pitchFamily="18" charset="0"/>
                                      </a:rPr>
                                      <m:t>h</m:t>
                                    </m:r>
                                  </m:e>
                                  <m:sub>
                                    <m:r>
                                      <a:rPr lang="en-US" b="0" i="1" smtClean="0">
                                        <a:latin typeface="Cambria Math"/>
                                        <a:cs typeface="Times New Roman" pitchFamily="18" charset="0"/>
                                      </a:rPr>
                                      <m:t>22</m:t>
                                    </m:r>
                                  </m:sub>
                                </m:sSub>
                              </m:e>
                              <m:e>
                                <m:m>
                                  <m:mPr>
                                    <m:mcs>
                                      <m:mc>
                                        <m:mcPr>
                                          <m:count m:val="2"/>
                                          <m:mcJc m:val="center"/>
                                        </m:mcPr>
                                      </m:mc>
                                    </m:mcs>
                                    <m:ctrlPr>
                                      <a:rPr lang="en-US" b="0" i="1" smtClean="0">
                                        <a:latin typeface="Cambria Math"/>
                                        <a:cs typeface="Times New Roman" pitchFamily="18" charset="0"/>
                                      </a:rPr>
                                    </m:ctrlPr>
                                  </m:mPr>
                                  <m:mr>
                                    <m:e>
                                      <m:r>
                                        <m:rPr>
                                          <m:brk m:alnAt="7"/>
                                        </m:rPr>
                                        <a:rPr lang="en-US" b="0" i="1" smtClean="0">
                                          <a:latin typeface="Cambria Math"/>
                                          <a:cs typeface="Times New Roman" pitchFamily="18" charset="0"/>
                                        </a:rPr>
                                        <m:t>…</m:t>
                                      </m:r>
                                    </m:e>
                                    <m:e>
                                      <m:sSub>
                                        <m:sSubPr>
                                          <m:ctrlPr>
                                            <a:rPr lang="en-US" b="0" i="1" smtClean="0">
                                              <a:latin typeface="Cambria Math"/>
                                              <a:cs typeface="Times New Roman" pitchFamily="18" charset="0"/>
                                            </a:rPr>
                                          </m:ctrlPr>
                                        </m:sSubPr>
                                        <m:e>
                                          <m:r>
                                            <a:rPr lang="en-US" b="0" i="1" smtClean="0">
                                              <a:latin typeface="Cambria Math"/>
                                              <a:cs typeface="Times New Roman" pitchFamily="18" charset="0"/>
                                            </a:rPr>
                                            <m:t>h</m:t>
                                          </m:r>
                                        </m:e>
                                        <m:sub>
                                          <m:r>
                                            <a:rPr lang="en-US" b="0" i="1" smtClean="0">
                                              <a:latin typeface="Cambria Math"/>
                                              <a:cs typeface="Times New Roman" pitchFamily="18" charset="0"/>
                                            </a:rPr>
                                            <m:t>2</m:t>
                                          </m:r>
                                          <m:r>
                                            <a:rPr lang="en-US" b="0" i="1" smtClean="0">
                                              <a:latin typeface="Cambria Math"/>
                                              <a:cs typeface="Times New Roman" pitchFamily="18" charset="0"/>
                                            </a:rPr>
                                            <m:t>𝑡</m:t>
                                          </m:r>
                                        </m:sub>
                                      </m:sSub>
                                    </m:e>
                                  </m:mr>
                                </m:m>
                              </m:e>
                            </m:mr>
                            <m:mr>
                              <m:e>
                                <m:m>
                                  <m:mPr>
                                    <m:mcs>
                                      <m:mc>
                                        <m:mcPr>
                                          <m:count m:val="1"/>
                                          <m:mcJc m:val="center"/>
                                        </m:mcPr>
                                      </m:mc>
                                    </m:mcs>
                                    <m:ctrlPr>
                                      <a:rPr lang="en-US" b="0" i="1" smtClean="0">
                                        <a:latin typeface="Cambria Math"/>
                                        <a:cs typeface="Times New Roman" pitchFamily="18" charset="0"/>
                                      </a:rPr>
                                    </m:ctrlPr>
                                  </m:mPr>
                                  <m:mr>
                                    <m:e>
                                      <m:r>
                                        <m:rPr>
                                          <m:brk m:alnAt="7"/>
                                        </m:rPr>
                                        <a:rPr lang="en-US" b="0" i="1" smtClean="0">
                                          <a:latin typeface="Cambria Math"/>
                                          <a:cs typeface="Times New Roman" pitchFamily="18" charset="0"/>
                                        </a:rPr>
                                        <m:t>⋮</m:t>
                                      </m:r>
                                    </m:e>
                                  </m:mr>
                                  <m:mr>
                                    <m:e>
                                      <m:sSub>
                                        <m:sSubPr>
                                          <m:ctrlPr>
                                            <a:rPr lang="en-US" b="0" i="1" smtClean="0">
                                              <a:latin typeface="Cambria Math"/>
                                              <a:cs typeface="Times New Roman" pitchFamily="18" charset="0"/>
                                            </a:rPr>
                                          </m:ctrlPr>
                                        </m:sSubPr>
                                        <m:e>
                                          <m:r>
                                            <a:rPr lang="en-US" b="0" i="1" smtClean="0">
                                              <a:latin typeface="Cambria Math"/>
                                              <a:cs typeface="Times New Roman" pitchFamily="18" charset="0"/>
                                            </a:rPr>
                                            <m:t>h</m:t>
                                          </m:r>
                                        </m:e>
                                        <m:sub>
                                          <m:r>
                                            <a:rPr lang="en-US" b="0" i="1" smtClean="0">
                                              <a:latin typeface="Cambria Math"/>
                                              <a:cs typeface="Times New Roman" pitchFamily="18" charset="0"/>
                                            </a:rPr>
                                            <m:t>𝑟</m:t>
                                          </m:r>
                                          <m:r>
                                            <a:rPr lang="en-US" b="0" i="1" smtClean="0">
                                              <a:latin typeface="Cambria Math"/>
                                              <a:cs typeface="Times New Roman" pitchFamily="18" charset="0"/>
                                            </a:rPr>
                                            <m:t>1</m:t>
                                          </m:r>
                                        </m:sub>
                                      </m:sSub>
                                    </m:e>
                                  </m:mr>
                                </m:m>
                              </m:e>
                              <m:e>
                                <m:m>
                                  <m:mPr>
                                    <m:mcs>
                                      <m:mc>
                                        <m:mcPr>
                                          <m:count m:val="1"/>
                                          <m:mcJc m:val="center"/>
                                        </m:mcPr>
                                      </m:mc>
                                    </m:mcs>
                                    <m:ctrlPr>
                                      <a:rPr lang="en-US" b="0" i="1" smtClean="0">
                                        <a:latin typeface="Cambria Math"/>
                                        <a:cs typeface="Times New Roman" pitchFamily="18" charset="0"/>
                                      </a:rPr>
                                    </m:ctrlPr>
                                  </m:mPr>
                                  <m:mr>
                                    <m:e>
                                      <m:r>
                                        <m:rPr>
                                          <m:brk m:alnAt="7"/>
                                        </m:rPr>
                                        <a:rPr lang="en-US" b="0" i="1" smtClean="0">
                                          <a:latin typeface="Cambria Math"/>
                                          <a:cs typeface="Times New Roman" pitchFamily="18" charset="0"/>
                                        </a:rPr>
                                        <m:t>⋮</m:t>
                                      </m:r>
                                    </m:e>
                                  </m:mr>
                                  <m:mr>
                                    <m:e>
                                      <m:sSub>
                                        <m:sSubPr>
                                          <m:ctrlPr>
                                            <a:rPr lang="en-US" b="0" i="1" smtClean="0">
                                              <a:latin typeface="Cambria Math"/>
                                              <a:cs typeface="Times New Roman" pitchFamily="18" charset="0"/>
                                            </a:rPr>
                                          </m:ctrlPr>
                                        </m:sSubPr>
                                        <m:e>
                                          <m:r>
                                            <a:rPr lang="en-US" b="0" i="1" smtClean="0">
                                              <a:latin typeface="Cambria Math"/>
                                              <a:cs typeface="Times New Roman" pitchFamily="18" charset="0"/>
                                            </a:rPr>
                                            <m:t>h</m:t>
                                          </m:r>
                                        </m:e>
                                        <m:sub>
                                          <m:r>
                                            <a:rPr lang="en-US" b="0" i="1" smtClean="0">
                                              <a:latin typeface="Cambria Math"/>
                                              <a:cs typeface="Times New Roman" pitchFamily="18" charset="0"/>
                                            </a:rPr>
                                            <m:t>𝑟</m:t>
                                          </m:r>
                                          <m:r>
                                            <a:rPr lang="en-US" b="0" i="1" smtClean="0">
                                              <a:latin typeface="Cambria Math"/>
                                              <a:cs typeface="Times New Roman" pitchFamily="18" charset="0"/>
                                            </a:rPr>
                                            <m:t>2</m:t>
                                          </m:r>
                                        </m:sub>
                                      </m:sSub>
                                    </m:e>
                                  </m:mr>
                                </m:m>
                              </m:e>
                              <m:e>
                                <m:m>
                                  <m:mPr>
                                    <m:mcs>
                                      <m:mc>
                                        <m:mcPr>
                                          <m:count m:val="2"/>
                                          <m:mcJc m:val="center"/>
                                        </m:mcPr>
                                      </m:mc>
                                    </m:mcs>
                                    <m:ctrlPr>
                                      <a:rPr lang="en-US" b="0" i="1" smtClean="0">
                                        <a:latin typeface="Cambria Math"/>
                                        <a:cs typeface="Times New Roman" pitchFamily="18" charset="0"/>
                                      </a:rPr>
                                    </m:ctrlPr>
                                  </m:mPr>
                                  <m:mr>
                                    <m:e>
                                      <m:m>
                                        <m:mPr>
                                          <m:mcs>
                                            <m:mc>
                                              <m:mcPr>
                                                <m:count m:val="1"/>
                                                <m:mcJc m:val="center"/>
                                              </m:mcPr>
                                            </m:mc>
                                          </m:mcs>
                                          <m:ctrlPr>
                                            <a:rPr lang="en-US" b="0" i="1" smtClean="0">
                                              <a:latin typeface="Cambria Math"/>
                                              <a:cs typeface="Times New Roman" pitchFamily="18" charset="0"/>
                                            </a:rPr>
                                          </m:ctrlPr>
                                        </m:mPr>
                                        <m:mr>
                                          <m:e>
                                            <m:r>
                                              <m:rPr>
                                                <m:brk m:alnAt="7"/>
                                              </m:rPr>
                                              <a:rPr lang="en-US" b="0" i="1" smtClean="0">
                                                <a:latin typeface="Cambria Math"/>
                                                <a:cs typeface="Times New Roman" pitchFamily="18" charset="0"/>
                                              </a:rPr>
                                              <m:t>⋱</m:t>
                                            </m:r>
                                          </m:e>
                                        </m:mr>
                                        <m:mr>
                                          <m:e>
                                            <m:r>
                                              <a:rPr lang="en-US" b="0" i="1" smtClean="0">
                                                <a:latin typeface="Cambria Math"/>
                                                <a:cs typeface="Times New Roman" pitchFamily="18" charset="0"/>
                                              </a:rPr>
                                              <m:t>…</m:t>
                                            </m:r>
                                          </m:e>
                                        </m:mr>
                                      </m:m>
                                    </m:e>
                                    <m:e>
                                      <m:m>
                                        <m:mPr>
                                          <m:mcs>
                                            <m:mc>
                                              <m:mcPr>
                                                <m:count m:val="1"/>
                                                <m:mcJc m:val="center"/>
                                              </m:mcPr>
                                            </m:mc>
                                          </m:mcs>
                                          <m:ctrlPr>
                                            <a:rPr lang="en-US" b="0" i="1" smtClean="0">
                                              <a:latin typeface="Cambria Math"/>
                                              <a:cs typeface="Times New Roman" pitchFamily="18" charset="0"/>
                                            </a:rPr>
                                          </m:ctrlPr>
                                        </m:mPr>
                                        <m:mr>
                                          <m:e>
                                            <m:r>
                                              <m:rPr>
                                                <m:brk m:alnAt="7"/>
                                              </m:rPr>
                                              <a:rPr lang="en-US" b="0" i="1" smtClean="0">
                                                <a:latin typeface="Cambria Math"/>
                                                <a:cs typeface="Times New Roman" pitchFamily="18" charset="0"/>
                                              </a:rPr>
                                              <m:t>⋮</m:t>
                                            </m:r>
                                          </m:e>
                                        </m:mr>
                                        <m:mr>
                                          <m:e>
                                            <m:sSub>
                                              <m:sSubPr>
                                                <m:ctrlPr>
                                                  <a:rPr lang="en-US" b="0" i="1" smtClean="0">
                                                    <a:latin typeface="Cambria Math"/>
                                                    <a:cs typeface="Times New Roman" pitchFamily="18" charset="0"/>
                                                  </a:rPr>
                                                </m:ctrlPr>
                                              </m:sSubPr>
                                              <m:e>
                                                <m:r>
                                                  <a:rPr lang="en-US" b="0" i="1" smtClean="0">
                                                    <a:latin typeface="Cambria Math"/>
                                                    <a:cs typeface="Times New Roman" pitchFamily="18" charset="0"/>
                                                  </a:rPr>
                                                  <m:t>h</m:t>
                                                </m:r>
                                              </m:e>
                                              <m:sub>
                                                <m:r>
                                                  <a:rPr lang="en-US" b="0" i="1" smtClean="0">
                                                    <a:latin typeface="Cambria Math"/>
                                                    <a:cs typeface="Times New Roman" pitchFamily="18" charset="0"/>
                                                  </a:rPr>
                                                  <m:t>𝑟𝑡</m:t>
                                                </m:r>
                                              </m:sub>
                                            </m:sSub>
                                          </m:e>
                                        </m:mr>
                                      </m:m>
                                    </m:e>
                                  </m:mr>
                                </m:m>
                              </m:e>
                            </m:mr>
                          </m:m>
                        </m:e>
                      </m:d>
                    </m:oMath>
                  </m:oMathPara>
                </a14:m>
                <a:endParaRPr lang="en-IN" dirty="0" smtClean="0">
                  <a:latin typeface="Times New Roman" pitchFamily="18" charset="0"/>
                  <a:cs typeface="Times New Roman" pitchFamily="18" charset="0"/>
                </a:endParaRPr>
              </a:p>
              <a:p>
                <a:pPr marL="285750" indent="-285750" algn="just">
                  <a:buFont typeface="Wingdings" pitchFamily="2" charset="2"/>
                  <a:buChar char="Ø"/>
                </a:pPr>
                <a:r>
                  <a:rPr lang="en-US" dirty="0">
                    <a:latin typeface="Times New Roman" pitchFamily="18" charset="0"/>
                    <a:cs typeface="Times New Roman" pitchFamily="18" charset="0"/>
                  </a:rPr>
                  <a:t>where the </a:t>
                </a:r>
                <a:r>
                  <a:rPr lang="en-US" i="1" dirty="0">
                    <a:latin typeface="Times New Roman" pitchFamily="18" charset="0"/>
                    <a:cs typeface="Times New Roman" pitchFamily="18" charset="0"/>
                  </a:rPr>
                  <a:t>r × t </a:t>
                </a:r>
                <a:r>
                  <a:rPr lang="en-US" dirty="0">
                    <a:latin typeface="Times New Roman" pitchFamily="18" charset="0"/>
                    <a:cs typeface="Times New Roman" pitchFamily="18" charset="0"/>
                  </a:rPr>
                  <a:t>dimensional matrix </a:t>
                </a:r>
                <a:r>
                  <a:rPr lang="en-US" dirty="0" smtClean="0">
                    <a:latin typeface="Cambria Math"/>
                    <a:ea typeface="Cambria Math"/>
                    <a:cs typeface="Times New Roman" pitchFamily="18" charset="0"/>
                  </a:rPr>
                  <a:t>𝑯</a:t>
                </a:r>
                <a:r>
                  <a:rPr lang="en-US" dirty="0" smtClean="0">
                    <a:latin typeface="Times New Roman" pitchFamily="18" charset="0"/>
                    <a:cs typeface="Times New Roman" pitchFamily="18" charset="0"/>
                  </a:rPr>
                  <a:t>is </a:t>
                </a:r>
                <a:r>
                  <a:rPr lang="en-US" dirty="0">
                    <a:latin typeface="Times New Roman" pitchFamily="18" charset="0"/>
                    <a:cs typeface="Times New Roman" pitchFamily="18" charset="0"/>
                  </a:rPr>
                  <a:t>termed the </a:t>
                </a:r>
                <a:r>
                  <a:rPr lang="en-US" b="1" dirty="0">
                    <a:latin typeface="Times New Roman" pitchFamily="18" charset="0"/>
                    <a:cs typeface="Times New Roman" pitchFamily="18" charset="0"/>
                  </a:rPr>
                  <a:t>MIMO</a:t>
                </a:r>
                <a:r>
                  <a:rPr lang="en-US" dirty="0">
                    <a:latin typeface="Times New Roman" pitchFamily="18" charset="0"/>
                    <a:cs typeface="Times New Roman" pitchFamily="18" charset="0"/>
                  </a:rPr>
                  <a:t> channel matrix. Let the additive noise at the receive antenna i be denoted </a:t>
                </a:r>
                <a:r>
                  <a:rPr lang="en-US" dirty="0" smtClean="0">
                    <a:latin typeface="Times New Roman" pitchFamily="18" charset="0"/>
                    <a:cs typeface="Times New Roman" pitchFamily="18" charset="0"/>
                  </a:rPr>
                  <a:t>by</a:t>
                </a:r>
                <a14:m>
                  <m:oMath xmlns:m="http://schemas.openxmlformats.org/officeDocument/2006/math">
                    <m:sSub>
                      <m:sSubPr>
                        <m:ctrlPr>
                          <a:rPr lang="en-US" i="1" smtClean="0">
                            <a:latin typeface="Cambria Math"/>
                            <a:cs typeface="Times New Roman" pitchFamily="18" charset="0"/>
                          </a:rPr>
                        </m:ctrlPr>
                      </m:sSubPr>
                      <m:e>
                        <m:r>
                          <a:rPr lang="en-US" b="0" i="1" smtClean="0">
                            <a:latin typeface="Cambria Math"/>
                            <a:cs typeface="Times New Roman" pitchFamily="18" charset="0"/>
                          </a:rPr>
                          <m:t>  </m:t>
                        </m:r>
                        <m:r>
                          <a:rPr lang="en-US" b="0" i="1" smtClean="0">
                            <a:latin typeface="Cambria Math"/>
                            <a:cs typeface="Times New Roman" pitchFamily="18" charset="0"/>
                          </a:rPr>
                          <m:t>𝑛</m:t>
                        </m:r>
                      </m:e>
                      <m:sub>
                        <m:r>
                          <a:rPr lang="en-US" b="0" i="1" smtClean="0">
                            <a:latin typeface="Cambria Math"/>
                            <a:cs typeface="Times New Roman" pitchFamily="18" charset="0"/>
                          </a:rPr>
                          <m:t>𝑖</m:t>
                        </m:r>
                      </m:sub>
                    </m:sSub>
                  </m:oMath>
                </a14:m>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i.e., </a:t>
                </a:r>
                <a14:m>
                  <m:oMath xmlns:m="http://schemas.openxmlformats.org/officeDocument/2006/math">
                    <m:sSub>
                      <m:sSubPr>
                        <m:ctrlPr>
                          <a:rPr lang="en-US" i="1" smtClean="0">
                            <a:latin typeface="Cambria Math"/>
                            <a:cs typeface="Times New Roman" pitchFamily="18" charset="0"/>
                          </a:rPr>
                        </m:ctrlPr>
                      </m:sSubPr>
                      <m:e>
                        <m:r>
                          <a:rPr lang="en-US" b="0" i="1" smtClean="0">
                            <a:latin typeface="Cambria Math"/>
                            <a:cs typeface="Times New Roman" pitchFamily="18" charset="0"/>
                          </a:rPr>
                          <m:t>𝑛</m:t>
                        </m:r>
                      </m:e>
                      <m:sub>
                        <m:r>
                          <a:rPr lang="en-US" b="0" i="1" smtClean="0">
                            <a:latin typeface="Cambria Math"/>
                            <a:cs typeface="Times New Roman" pitchFamily="18" charset="0"/>
                          </a:rPr>
                          <m:t>1</m:t>
                        </m:r>
                      </m:sub>
                    </m:sSub>
                    <m:r>
                      <a:rPr lang="en-US" b="0" i="1" smtClean="0">
                        <a:latin typeface="Cambria Math"/>
                        <a:cs typeface="Times New Roman" pitchFamily="18" charset="0"/>
                      </a:rPr>
                      <m:t>,</m:t>
                    </m:r>
                    <m:sSub>
                      <m:sSubPr>
                        <m:ctrlPr>
                          <a:rPr lang="en-US" b="0" i="1" smtClean="0">
                            <a:latin typeface="Cambria Math"/>
                            <a:cs typeface="Times New Roman" pitchFamily="18" charset="0"/>
                          </a:rPr>
                        </m:ctrlPr>
                      </m:sSubPr>
                      <m:e>
                        <m:r>
                          <a:rPr lang="en-US" b="0" i="1" smtClean="0">
                            <a:latin typeface="Cambria Math"/>
                            <a:cs typeface="Times New Roman" pitchFamily="18" charset="0"/>
                          </a:rPr>
                          <m:t>𝑛</m:t>
                        </m:r>
                      </m:e>
                      <m:sub>
                        <m:r>
                          <a:rPr lang="en-US" b="0" i="1" smtClean="0">
                            <a:latin typeface="Cambria Math"/>
                            <a:cs typeface="Times New Roman" pitchFamily="18" charset="0"/>
                          </a:rPr>
                          <m:t>2</m:t>
                        </m:r>
                      </m:sub>
                    </m:sSub>
                    <m:r>
                      <a:rPr lang="en-US" b="0" i="1" smtClean="0">
                        <a:latin typeface="Cambria Math"/>
                        <a:cs typeface="Times New Roman" pitchFamily="18" charset="0"/>
                      </a:rPr>
                      <m:t>,…</m:t>
                    </m:r>
                    <m:sSub>
                      <m:sSubPr>
                        <m:ctrlPr>
                          <a:rPr lang="en-US" b="0" i="1" smtClean="0">
                            <a:latin typeface="Cambria Math"/>
                            <a:cs typeface="Times New Roman" pitchFamily="18" charset="0"/>
                          </a:rPr>
                        </m:ctrlPr>
                      </m:sSubPr>
                      <m:e>
                        <m:r>
                          <a:rPr lang="en-US" b="0" i="1" smtClean="0">
                            <a:latin typeface="Cambria Math"/>
                            <a:cs typeface="Times New Roman" pitchFamily="18" charset="0"/>
                          </a:rPr>
                          <m:t>𝑛</m:t>
                        </m:r>
                      </m:e>
                      <m:sub>
                        <m:r>
                          <a:rPr lang="en-US" b="0" i="1" smtClean="0">
                            <a:latin typeface="Cambria Math"/>
                            <a:cs typeface="Times New Roman" pitchFamily="18" charset="0"/>
                          </a:rPr>
                          <m:t>3</m:t>
                        </m:r>
                      </m:sub>
                    </m:sSub>
                    <m:r>
                      <a:rPr lang="en-US" b="0" i="1" smtClean="0">
                        <a:latin typeface="Cambria Math"/>
                        <a:cs typeface="Times New Roman" pitchFamily="18" charset="0"/>
                      </a:rPr>
                      <m:t> </m:t>
                    </m:r>
                  </m:oMath>
                </a14:m>
                <a:r>
                  <a:rPr lang="en-US" dirty="0" smtClean="0">
                    <a:latin typeface="Times New Roman" pitchFamily="18" charset="0"/>
                    <a:cs typeface="Times New Roman" pitchFamily="18" charset="0"/>
                  </a:rPr>
                  <a:t>denote </a:t>
                </a:r>
                <a:r>
                  <a:rPr lang="en-US" dirty="0">
                    <a:latin typeface="Times New Roman" pitchFamily="18" charset="0"/>
                    <a:cs typeface="Times New Roman" pitchFamily="18" charset="0"/>
                  </a:rPr>
                  <a:t>the additive noise at the </a:t>
                </a:r>
                <a:r>
                  <a:rPr lang="en-US" i="1" dirty="0">
                    <a:latin typeface="Times New Roman" pitchFamily="18" charset="0"/>
                    <a:cs typeface="Times New Roman" pitchFamily="18" charset="0"/>
                  </a:rPr>
                  <a:t>r</a:t>
                </a:r>
                <a:r>
                  <a:rPr lang="en-US" dirty="0">
                    <a:latin typeface="Times New Roman" pitchFamily="18" charset="0"/>
                    <a:cs typeface="Times New Roman" pitchFamily="18" charset="0"/>
                  </a:rPr>
                  <a:t> receive antennas. Thus, the net MIMO input output system model can be represented in vector form </a:t>
                </a:r>
                <a:r>
                  <a:rPr lang="en-US" dirty="0" smtClean="0">
                    <a:latin typeface="Times New Roman" pitchFamily="18" charset="0"/>
                    <a:cs typeface="Times New Roman" pitchFamily="18" charset="0"/>
                  </a:rPr>
                  <a:t>as</a:t>
                </a:r>
              </a:p>
              <a:p>
                <a:pPr algn="just"/>
                <a14:m>
                  <m:oMathPara xmlns:m="http://schemas.openxmlformats.org/officeDocument/2006/math">
                    <m:oMathParaPr>
                      <m:jc m:val="centerGroup"/>
                    </m:oMathParaPr>
                    <m:oMath xmlns:m="http://schemas.openxmlformats.org/officeDocument/2006/math">
                      <m:d>
                        <m:dPr>
                          <m:begChr m:val="["/>
                          <m:endChr m:val="]"/>
                          <m:ctrlPr>
                            <a:rPr lang="en-IN" i="1" smtClean="0">
                              <a:latin typeface="Cambria Math"/>
                              <a:cs typeface="Times New Roman" pitchFamily="18" charset="0"/>
                            </a:rPr>
                          </m:ctrlPr>
                        </m:dPr>
                        <m:e>
                          <m:m>
                            <m:mPr>
                              <m:mcs>
                                <m:mc>
                                  <m:mcPr>
                                    <m:count m:val="1"/>
                                    <m:mcJc m:val="center"/>
                                  </m:mcPr>
                                </m:mc>
                              </m:mcs>
                              <m:ctrlPr>
                                <a:rPr lang="en-IN" i="1" smtClean="0">
                                  <a:latin typeface="Cambria Math"/>
                                  <a:cs typeface="Times New Roman" pitchFamily="18" charset="0"/>
                                </a:rPr>
                              </m:ctrlPr>
                            </m:mPr>
                            <m:mr>
                              <m:e>
                                <m:sSub>
                                  <m:sSubPr>
                                    <m:ctrlPr>
                                      <a:rPr lang="en-IN" i="1" smtClean="0">
                                        <a:latin typeface="Cambria Math"/>
                                        <a:cs typeface="Times New Roman" pitchFamily="18" charset="0"/>
                                      </a:rPr>
                                    </m:ctrlPr>
                                  </m:sSubPr>
                                  <m:e>
                                    <m:r>
                                      <a:rPr lang="en-US" b="0" i="1" smtClean="0">
                                        <a:latin typeface="Cambria Math"/>
                                        <a:cs typeface="Times New Roman" pitchFamily="18" charset="0"/>
                                      </a:rPr>
                                      <m:t>𝑦</m:t>
                                    </m:r>
                                  </m:e>
                                  <m:sub>
                                    <m:r>
                                      <a:rPr lang="en-US" b="0" i="1" smtClean="0">
                                        <a:latin typeface="Cambria Math"/>
                                        <a:cs typeface="Times New Roman" pitchFamily="18" charset="0"/>
                                      </a:rPr>
                                      <m:t>1</m:t>
                                    </m:r>
                                  </m:sub>
                                </m:sSub>
                              </m:e>
                            </m:mr>
                            <m:mr>
                              <m:e>
                                <m:sSub>
                                  <m:sSubPr>
                                    <m:ctrlPr>
                                      <a:rPr lang="en-IN" i="1" smtClean="0">
                                        <a:latin typeface="Cambria Math"/>
                                        <a:cs typeface="Times New Roman" pitchFamily="18" charset="0"/>
                                      </a:rPr>
                                    </m:ctrlPr>
                                  </m:sSubPr>
                                  <m:e>
                                    <m:r>
                                      <a:rPr lang="en-US" b="0" i="1" smtClean="0">
                                        <a:latin typeface="Cambria Math"/>
                                        <a:cs typeface="Times New Roman" pitchFamily="18" charset="0"/>
                                      </a:rPr>
                                      <m:t>𝑦</m:t>
                                    </m:r>
                                  </m:e>
                                  <m:sub>
                                    <m:r>
                                      <a:rPr lang="en-US" b="0" i="1" smtClean="0">
                                        <a:latin typeface="Cambria Math"/>
                                        <a:cs typeface="Times New Roman" pitchFamily="18" charset="0"/>
                                      </a:rPr>
                                      <m:t>2</m:t>
                                    </m:r>
                                  </m:sub>
                                </m:sSub>
                              </m:e>
                            </m:mr>
                            <m:mr>
                              <m:e>
                                <m:m>
                                  <m:mPr>
                                    <m:mcs>
                                      <m:mc>
                                        <m:mcPr>
                                          <m:count m:val="1"/>
                                          <m:mcJc m:val="center"/>
                                        </m:mcPr>
                                      </m:mc>
                                    </m:mcs>
                                    <m:ctrlPr>
                                      <a:rPr lang="en-IN" i="1" smtClean="0">
                                        <a:latin typeface="Cambria Math"/>
                                        <a:cs typeface="Times New Roman" pitchFamily="18" charset="0"/>
                                      </a:rPr>
                                    </m:ctrlPr>
                                  </m:mPr>
                                  <m:mr>
                                    <m:e>
                                      <m:r>
                                        <m:rPr>
                                          <m:brk m:alnAt="7"/>
                                        </m:rPr>
                                        <a:rPr lang="en-IN" i="1" smtClean="0">
                                          <a:latin typeface="Cambria Math"/>
                                          <a:cs typeface="Times New Roman" pitchFamily="18" charset="0"/>
                                        </a:rPr>
                                        <m:t>⋮</m:t>
                                      </m:r>
                                    </m:e>
                                  </m:mr>
                                  <m:mr>
                                    <m:e>
                                      <m:sSub>
                                        <m:sSubPr>
                                          <m:ctrlPr>
                                            <a:rPr lang="en-IN" i="1" smtClean="0">
                                              <a:latin typeface="Cambria Math"/>
                                              <a:cs typeface="Times New Roman" pitchFamily="18" charset="0"/>
                                            </a:rPr>
                                          </m:ctrlPr>
                                        </m:sSubPr>
                                        <m:e>
                                          <m:r>
                                            <a:rPr lang="en-US" b="0" i="1" smtClean="0">
                                              <a:latin typeface="Cambria Math"/>
                                              <a:cs typeface="Times New Roman" pitchFamily="18" charset="0"/>
                                            </a:rPr>
                                            <m:t>𝑦</m:t>
                                          </m:r>
                                        </m:e>
                                        <m:sub>
                                          <m:r>
                                            <a:rPr lang="en-US" b="0" i="1" smtClean="0">
                                              <a:latin typeface="Cambria Math"/>
                                              <a:cs typeface="Times New Roman" pitchFamily="18" charset="0"/>
                                            </a:rPr>
                                            <m:t>𝑟</m:t>
                                          </m:r>
                                        </m:sub>
                                      </m:sSub>
                                    </m:e>
                                  </m:mr>
                                </m:m>
                              </m:e>
                            </m:mr>
                          </m:m>
                        </m:e>
                      </m:d>
                      <m:r>
                        <a:rPr lang="en-IN" i="1" smtClean="0">
                          <a:latin typeface="Cambria Math"/>
                          <a:ea typeface="Cambria Math"/>
                          <a:cs typeface="Times New Roman" pitchFamily="18" charset="0"/>
                        </a:rPr>
                        <m:t>=</m:t>
                      </m:r>
                      <m:d>
                        <m:dPr>
                          <m:begChr m:val="["/>
                          <m:endChr m:val="]"/>
                          <m:ctrlPr>
                            <a:rPr lang="en-IN" i="1" smtClean="0">
                              <a:latin typeface="Cambria Math"/>
                              <a:ea typeface="Cambria Math"/>
                              <a:cs typeface="Times New Roman" pitchFamily="18" charset="0"/>
                            </a:rPr>
                          </m:ctrlPr>
                        </m:dPr>
                        <m:e>
                          <m:m>
                            <m:mPr>
                              <m:mcs>
                                <m:mc>
                                  <m:mcPr>
                                    <m:count m:val="3"/>
                                    <m:mcJc m:val="center"/>
                                  </m:mcPr>
                                </m:mc>
                              </m:mcs>
                              <m:ctrlPr>
                                <a:rPr lang="en-IN" i="1" smtClean="0">
                                  <a:latin typeface="Cambria Math"/>
                                  <a:ea typeface="Cambria Math"/>
                                  <a:cs typeface="Times New Roman" pitchFamily="18" charset="0"/>
                                </a:rPr>
                              </m:ctrlPr>
                            </m:mPr>
                            <m:mr>
                              <m:e>
                                <m:sSub>
                                  <m:sSubPr>
                                    <m:ctrlPr>
                                      <a:rPr lang="en-IN" i="1" smtClean="0">
                                        <a:latin typeface="Cambria Math"/>
                                        <a:ea typeface="Cambria Math"/>
                                        <a:cs typeface="Times New Roman" pitchFamily="18" charset="0"/>
                                      </a:rPr>
                                    </m:ctrlPr>
                                  </m:sSubPr>
                                  <m:e>
                                    <m:r>
                                      <a:rPr lang="en-US" b="0" i="1" smtClean="0">
                                        <a:latin typeface="Cambria Math"/>
                                        <a:ea typeface="Cambria Math"/>
                                        <a:cs typeface="Times New Roman" pitchFamily="18" charset="0"/>
                                      </a:rPr>
                                      <m:t>h</m:t>
                                    </m:r>
                                  </m:e>
                                  <m:sub>
                                    <m:r>
                                      <a:rPr lang="en-US" b="0" i="1" smtClean="0">
                                        <a:latin typeface="Cambria Math"/>
                                        <a:ea typeface="Cambria Math"/>
                                        <a:cs typeface="Times New Roman" pitchFamily="18" charset="0"/>
                                      </a:rPr>
                                      <m:t>11</m:t>
                                    </m:r>
                                  </m:sub>
                                </m:sSub>
                              </m:e>
                              <m:e>
                                <m:sSub>
                                  <m:sSubPr>
                                    <m:ctrlPr>
                                      <a:rPr lang="en-IN" i="1" smtClean="0">
                                        <a:latin typeface="Cambria Math"/>
                                        <a:ea typeface="Cambria Math"/>
                                        <a:cs typeface="Times New Roman" pitchFamily="18" charset="0"/>
                                      </a:rPr>
                                    </m:ctrlPr>
                                  </m:sSubPr>
                                  <m:e>
                                    <m:r>
                                      <a:rPr lang="en-US" b="0" i="1" smtClean="0">
                                        <a:latin typeface="Cambria Math"/>
                                        <a:ea typeface="Cambria Math"/>
                                        <a:cs typeface="Times New Roman" pitchFamily="18" charset="0"/>
                                      </a:rPr>
                                      <m:t>h</m:t>
                                    </m:r>
                                  </m:e>
                                  <m:sub>
                                    <m:r>
                                      <a:rPr lang="en-US" b="0" i="1" smtClean="0">
                                        <a:latin typeface="Cambria Math"/>
                                        <a:ea typeface="Cambria Math"/>
                                        <a:cs typeface="Times New Roman" pitchFamily="18" charset="0"/>
                                      </a:rPr>
                                      <m:t>12</m:t>
                                    </m:r>
                                  </m:sub>
                                </m:sSub>
                              </m:e>
                              <m:e>
                                <m:m>
                                  <m:mPr>
                                    <m:mcs>
                                      <m:mc>
                                        <m:mcPr>
                                          <m:count m:val="2"/>
                                          <m:mcJc m:val="center"/>
                                        </m:mcPr>
                                      </m:mc>
                                    </m:mcs>
                                    <m:ctrlPr>
                                      <a:rPr lang="en-IN" i="1" smtClean="0">
                                        <a:latin typeface="Cambria Math"/>
                                        <a:ea typeface="Cambria Math"/>
                                        <a:cs typeface="Times New Roman" pitchFamily="18" charset="0"/>
                                      </a:rPr>
                                    </m:ctrlPr>
                                  </m:mPr>
                                  <m:mr>
                                    <m:e>
                                      <m:r>
                                        <m:rPr>
                                          <m:brk m:alnAt="7"/>
                                        </m:rPr>
                                        <a:rPr lang="en-IN" i="1" smtClean="0">
                                          <a:latin typeface="Cambria Math"/>
                                          <a:ea typeface="Cambria Math"/>
                                          <a:cs typeface="Times New Roman" pitchFamily="18" charset="0"/>
                                        </a:rPr>
                                        <m:t>…</m:t>
                                      </m:r>
                                    </m:e>
                                    <m:e>
                                      <m:sSub>
                                        <m:sSubPr>
                                          <m:ctrlPr>
                                            <a:rPr lang="en-IN" i="1" smtClean="0">
                                              <a:latin typeface="Cambria Math"/>
                                              <a:ea typeface="Cambria Math"/>
                                              <a:cs typeface="Times New Roman" pitchFamily="18" charset="0"/>
                                            </a:rPr>
                                          </m:ctrlPr>
                                        </m:sSubPr>
                                        <m:e>
                                          <m:r>
                                            <a:rPr lang="en-US" b="0" i="1" smtClean="0">
                                              <a:latin typeface="Cambria Math"/>
                                              <a:ea typeface="Cambria Math"/>
                                              <a:cs typeface="Times New Roman" pitchFamily="18" charset="0"/>
                                            </a:rPr>
                                            <m:t>h</m:t>
                                          </m:r>
                                        </m:e>
                                        <m:sub>
                                          <m:r>
                                            <a:rPr lang="en-US" b="0" i="1" smtClean="0">
                                              <a:latin typeface="Cambria Math"/>
                                              <a:ea typeface="Cambria Math"/>
                                              <a:cs typeface="Times New Roman" pitchFamily="18" charset="0"/>
                                            </a:rPr>
                                            <m:t>1</m:t>
                                          </m:r>
                                          <m:r>
                                            <a:rPr lang="en-US" b="0" i="1" smtClean="0">
                                              <a:latin typeface="Cambria Math"/>
                                              <a:ea typeface="Cambria Math"/>
                                              <a:cs typeface="Times New Roman" pitchFamily="18" charset="0"/>
                                            </a:rPr>
                                            <m:t>𝑡</m:t>
                                          </m:r>
                                        </m:sub>
                                      </m:sSub>
                                    </m:e>
                                  </m:mr>
                                </m:m>
                              </m:e>
                            </m:mr>
                            <m:mr>
                              <m:e>
                                <m:sSub>
                                  <m:sSubPr>
                                    <m:ctrlPr>
                                      <a:rPr lang="en-IN" i="1" smtClean="0">
                                        <a:latin typeface="Cambria Math"/>
                                        <a:ea typeface="Cambria Math"/>
                                        <a:cs typeface="Times New Roman" pitchFamily="18" charset="0"/>
                                      </a:rPr>
                                    </m:ctrlPr>
                                  </m:sSubPr>
                                  <m:e>
                                    <m:r>
                                      <a:rPr lang="en-US" b="0" i="1" smtClean="0">
                                        <a:latin typeface="Cambria Math"/>
                                        <a:ea typeface="Cambria Math"/>
                                        <a:cs typeface="Times New Roman" pitchFamily="18" charset="0"/>
                                      </a:rPr>
                                      <m:t>h</m:t>
                                    </m:r>
                                  </m:e>
                                  <m:sub>
                                    <m:r>
                                      <a:rPr lang="en-US" b="0" i="1" smtClean="0">
                                        <a:latin typeface="Cambria Math"/>
                                        <a:ea typeface="Cambria Math"/>
                                        <a:cs typeface="Times New Roman" pitchFamily="18" charset="0"/>
                                      </a:rPr>
                                      <m:t>21</m:t>
                                    </m:r>
                                  </m:sub>
                                </m:sSub>
                              </m:e>
                              <m:e>
                                <m:sSub>
                                  <m:sSubPr>
                                    <m:ctrlPr>
                                      <a:rPr lang="en-IN" i="1" smtClean="0">
                                        <a:latin typeface="Cambria Math"/>
                                        <a:ea typeface="Cambria Math"/>
                                        <a:cs typeface="Times New Roman" pitchFamily="18" charset="0"/>
                                      </a:rPr>
                                    </m:ctrlPr>
                                  </m:sSubPr>
                                  <m:e>
                                    <m:r>
                                      <a:rPr lang="en-US" b="0" i="1" smtClean="0">
                                        <a:latin typeface="Cambria Math"/>
                                        <a:ea typeface="Cambria Math"/>
                                        <a:cs typeface="Times New Roman" pitchFamily="18" charset="0"/>
                                      </a:rPr>
                                      <m:t>h</m:t>
                                    </m:r>
                                  </m:e>
                                  <m:sub>
                                    <m:r>
                                      <a:rPr lang="en-US" b="0" i="1" smtClean="0">
                                        <a:latin typeface="Cambria Math"/>
                                        <a:ea typeface="Cambria Math"/>
                                        <a:cs typeface="Times New Roman" pitchFamily="18" charset="0"/>
                                      </a:rPr>
                                      <m:t>22</m:t>
                                    </m:r>
                                  </m:sub>
                                </m:sSub>
                              </m:e>
                              <m:e>
                                <m:m>
                                  <m:mPr>
                                    <m:mcs>
                                      <m:mc>
                                        <m:mcPr>
                                          <m:count m:val="2"/>
                                          <m:mcJc m:val="center"/>
                                        </m:mcPr>
                                      </m:mc>
                                    </m:mcs>
                                    <m:ctrlPr>
                                      <a:rPr lang="en-IN" i="1" smtClean="0">
                                        <a:latin typeface="Cambria Math"/>
                                        <a:ea typeface="Cambria Math"/>
                                        <a:cs typeface="Times New Roman" pitchFamily="18" charset="0"/>
                                      </a:rPr>
                                    </m:ctrlPr>
                                  </m:mPr>
                                  <m:mr>
                                    <m:e>
                                      <m:r>
                                        <m:rPr>
                                          <m:brk m:alnAt="7"/>
                                        </m:rPr>
                                        <a:rPr lang="en-IN" i="1" smtClean="0">
                                          <a:latin typeface="Cambria Math"/>
                                          <a:ea typeface="Cambria Math"/>
                                          <a:cs typeface="Times New Roman" pitchFamily="18" charset="0"/>
                                        </a:rPr>
                                        <m:t>…</m:t>
                                      </m:r>
                                    </m:e>
                                    <m:e>
                                      <m:sSub>
                                        <m:sSubPr>
                                          <m:ctrlPr>
                                            <a:rPr lang="en-IN" i="1" smtClean="0">
                                              <a:latin typeface="Cambria Math"/>
                                              <a:ea typeface="Cambria Math"/>
                                              <a:cs typeface="Times New Roman" pitchFamily="18" charset="0"/>
                                            </a:rPr>
                                          </m:ctrlPr>
                                        </m:sSubPr>
                                        <m:e>
                                          <m:r>
                                            <a:rPr lang="en-US" b="0" i="1" smtClean="0">
                                              <a:latin typeface="Cambria Math"/>
                                              <a:ea typeface="Cambria Math"/>
                                              <a:cs typeface="Times New Roman" pitchFamily="18" charset="0"/>
                                            </a:rPr>
                                            <m:t>h</m:t>
                                          </m:r>
                                        </m:e>
                                        <m:sub>
                                          <m:r>
                                            <a:rPr lang="en-US" b="0" i="1" smtClean="0">
                                              <a:latin typeface="Cambria Math"/>
                                              <a:ea typeface="Cambria Math"/>
                                              <a:cs typeface="Times New Roman" pitchFamily="18" charset="0"/>
                                            </a:rPr>
                                            <m:t>2</m:t>
                                          </m:r>
                                          <m:r>
                                            <a:rPr lang="en-US" b="0" i="1" smtClean="0">
                                              <a:latin typeface="Cambria Math"/>
                                              <a:ea typeface="Cambria Math"/>
                                              <a:cs typeface="Times New Roman" pitchFamily="18" charset="0"/>
                                            </a:rPr>
                                            <m:t>𝑡</m:t>
                                          </m:r>
                                        </m:sub>
                                      </m:sSub>
                                    </m:e>
                                  </m:mr>
                                </m:m>
                              </m:e>
                            </m:mr>
                            <m:mr>
                              <m:e>
                                <m:m>
                                  <m:mPr>
                                    <m:mcs>
                                      <m:mc>
                                        <m:mcPr>
                                          <m:count m:val="1"/>
                                          <m:mcJc m:val="center"/>
                                        </m:mcPr>
                                      </m:mc>
                                    </m:mcs>
                                    <m:ctrlPr>
                                      <a:rPr lang="en-IN" i="1" smtClean="0">
                                        <a:latin typeface="Cambria Math"/>
                                        <a:ea typeface="Cambria Math"/>
                                        <a:cs typeface="Times New Roman" pitchFamily="18" charset="0"/>
                                      </a:rPr>
                                    </m:ctrlPr>
                                  </m:mPr>
                                  <m:mr>
                                    <m:e>
                                      <m:r>
                                        <m:rPr>
                                          <m:brk m:alnAt="7"/>
                                        </m:rPr>
                                        <a:rPr lang="en-IN" i="1" smtClean="0">
                                          <a:latin typeface="Cambria Math"/>
                                          <a:ea typeface="Cambria Math"/>
                                          <a:cs typeface="Times New Roman" pitchFamily="18" charset="0"/>
                                        </a:rPr>
                                        <m:t>⋮</m:t>
                                      </m:r>
                                    </m:e>
                                  </m:mr>
                                  <m:mr>
                                    <m:e>
                                      <m:sSub>
                                        <m:sSubPr>
                                          <m:ctrlPr>
                                            <a:rPr lang="en-IN" i="1" smtClean="0">
                                              <a:latin typeface="Cambria Math"/>
                                              <a:ea typeface="Cambria Math"/>
                                              <a:cs typeface="Times New Roman" pitchFamily="18" charset="0"/>
                                            </a:rPr>
                                          </m:ctrlPr>
                                        </m:sSubPr>
                                        <m:e>
                                          <m:r>
                                            <a:rPr lang="en-US" b="0" i="1" smtClean="0">
                                              <a:latin typeface="Cambria Math"/>
                                              <a:ea typeface="Cambria Math"/>
                                              <a:cs typeface="Times New Roman" pitchFamily="18" charset="0"/>
                                            </a:rPr>
                                            <m:t>h</m:t>
                                          </m:r>
                                        </m:e>
                                        <m:sub>
                                          <m:r>
                                            <a:rPr lang="en-US" b="0" i="1" smtClean="0">
                                              <a:latin typeface="Cambria Math"/>
                                              <a:ea typeface="Cambria Math"/>
                                              <a:cs typeface="Times New Roman" pitchFamily="18" charset="0"/>
                                            </a:rPr>
                                            <m:t>𝑟</m:t>
                                          </m:r>
                                          <m:r>
                                            <a:rPr lang="en-US" b="0" i="1" smtClean="0">
                                              <a:latin typeface="Cambria Math"/>
                                              <a:ea typeface="Cambria Math"/>
                                              <a:cs typeface="Times New Roman" pitchFamily="18" charset="0"/>
                                            </a:rPr>
                                            <m:t>1</m:t>
                                          </m:r>
                                        </m:sub>
                                      </m:sSub>
                                    </m:e>
                                  </m:mr>
                                </m:m>
                              </m:e>
                              <m:e>
                                <m:m>
                                  <m:mPr>
                                    <m:mcs>
                                      <m:mc>
                                        <m:mcPr>
                                          <m:count m:val="1"/>
                                          <m:mcJc m:val="center"/>
                                        </m:mcPr>
                                      </m:mc>
                                    </m:mcs>
                                    <m:ctrlPr>
                                      <a:rPr lang="en-IN" i="1" smtClean="0">
                                        <a:latin typeface="Cambria Math"/>
                                        <a:ea typeface="Cambria Math"/>
                                        <a:cs typeface="Times New Roman" pitchFamily="18" charset="0"/>
                                      </a:rPr>
                                    </m:ctrlPr>
                                  </m:mPr>
                                  <m:mr>
                                    <m:e>
                                      <m:r>
                                        <m:rPr>
                                          <m:brk m:alnAt="7"/>
                                        </m:rPr>
                                        <a:rPr lang="en-IN" i="1" smtClean="0">
                                          <a:latin typeface="Cambria Math"/>
                                          <a:ea typeface="Cambria Math"/>
                                          <a:cs typeface="Times New Roman" pitchFamily="18" charset="0"/>
                                        </a:rPr>
                                        <m:t>⋮</m:t>
                                      </m:r>
                                    </m:e>
                                  </m:mr>
                                  <m:mr>
                                    <m:e>
                                      <m:sSub>
                                        <m:sSubPr>
                                          <m:ctrlPr>
                                            <a:rPr lang="en-IN" i="1" smtClean="0">
                                              <a:latin typeface="Cambria Math"/>
                                              <a:ea typeface="Cambria Math"/>
                                              <a:cs typeface="Times New Roman" pitchFamily="18" charset="0"/>
                                            </a:rPr>
                                          </m:ctrlPr>
                                        </m:sSubPr>
                                        <m:e>
                                          <m:r>
                                            <a:rPr lang="en-US" b="0" i="1" smtClean="0">
                                              <a:latin typeface="Cambria Math"/>
                                              <a:ea typeface="Cambria Math"/>
                                              <a:cs typeface="Times New Roman" pitchFamily="18" charset="0"/>
                                            </a:rPr>
                                            <m:t>h</m:t>
                                          </m:r>
                                        </m:e>
                                        <m:sub>
                                          <m:r>
                                            <a:rPr lang="en-US" b="0" i="1" smtClean="0">
                                              <a:latin typeface="Cambria Math"/>
                                              <a:ea typeface="Cambria Math"/>
                                              <a:cs typeface="Times New Roman" pitchFamily="18" charset="0"/>
                                            </a:rPr>
                                            <m:t>𝑟</m:t>
                                          </m:r>
                                          <m:r>
                                            <a:rPr lang="en-US" b="0" i="1" smtClean="0">
                                              <a:latin typeface="Cambria Math"/>
                                              <a:ea typeface="Cambria Math"/>
                                              <a:cs typeface="Times New Roman" pitchFamily="18" charset="0"/>
                                            </a:rPr>
                                            <m:t>2</m:t>
                                          </m:r>
                                        </m:sub>
                                      </m:sSub>
                                    </m:e>
                                  </m:mr>
                                </m:m>
                              </m:e>
                              <m:e>
                                <m:m>
                                  <m:mPr>
                                    <m:mcs>
                                      <m:mc>
                                        <m:mcPr>
                                          <m:count m:val="1"/>
                                          <m:mcJc m:val="center"/>
                                        </m:mcPr>
                                      </m:mc>
                                    </m:mcs>
                                    <m:ctrlPr>
                                      <a:rPr lang="en-IN" i="1" smtClean="0">
                                        <a:latin typeface="Cambria Math"/>
                                        <a:ea typeface="Cambria Math"/>
                                        <a:cs typeface="Times New Roman" pitchFamily="18" charset="0"/>
                                      </a:rPr>
                                    </m:ctrlPr>
                                  </m:mPr>
                                  <m:mr>
                                    <m:e>
                                      <m:m>
                                        <m:mPr>
                                          <m:mcs>
                                            <m:mc>
                                              <m:mcPr>
                                                <m:count m:val="2"/>
                                                <m:mcJc m:val="center"/>
                                              </m:mcPr>
                                            </m:mc>
                                          </m:mcs>
                                          <m:ctrlPr>
                                            <a:rPr lang="en-IN" i="1" smtClean="0">
                                              <a:latin typeface="Cambria Math"/>
                                              <a:ea typeface="Cambria Math"/>
                                              <a:cs typeface="Times New Roman" pitchFamily="18" charset="0"/>
                                            </a:rPr>
                                          </m:ctrlPr>
                                        </m:mPr>
                                        <m:mr>
                                          <m:e>
                                            <m:r>
                                              <m:rPr>
                                                <m:brk m:alnAt="7"/>
                                              </m:rPr>
                                              <a:rPr lang="en-IN" i="1" smtClean="0">
                                                <a:latin typeface="Cambria Math"/>
                                                <a:ea typeface="Cambria Math"/>
                                                <a:cs typeface="Times New Roman" pitchFamily="18" charset="0"/>
                                              </a:rPr>
                                              <m:t>…</m:t>
                                            </m:r>
                                          </m:e>
                                          <m:e>
                                            <m:r>
                                              <a:rPr lang="en-IN" i="1" smtClean="0">
                                                <a:latin typeface="Cambria Math"/>
                                                <a:ea typeface="Cambria Math"/>
                                                <a:cs typeface="Times New Roman" pitchFamily="18" charset="0"/>
                                              </a:rPr>
                                              <m:t>⋮</m:t>
                                            </m:r>
                                          </m:e>
                                        </m:mr>
                                      </m:m>
                                    </m:e>
                                  </m:mr>
                                  <m:mr>
                                    <m:e>
                                      <m:m>
                                        <m:mPr>
                                          <m:mcs>
                                            <m:mc>
                                              <m:mcPr>
                                                <m:count m:val="2"/>
                                                <m:mcJc m:val="center"/>
                                              </m:mcPr>
                                            </m:mc>
                                          </m:mcs>
                                          <m:ctrlPr>
                                            <a:rPr lang="en-IN" i="1" smtClean="0">
                                              <a:latin typeface="Cambria Math"/>
                                              <a:ea typeface="Cambria Math"/>
                                              <a:cs typeface="Times New Roman" pitchFamily="18" charset="0"/>
                                            </a:rPr>
                                          </m:ctrlPr>
                                        </m:mPr>
                                        <m:mr>
                                          <m:e>
                                            <m:r>
                                              <m:rPr>
                                                <m:brk m:alnAt="7"/>
                                              </m:rPr>
                                              <a:rPr lang="en-IN" i="1" smtClean="0">
                                                <a:latin typeface="Cambria Math"/>
                                                <a:ea typeface="Cambria Math"/>
                                                <a:cs typeface="Times New Roman" pitchFamily="18" charset="0"/>
                                              </a:rPr>
                                              <m:t>⋯</m:t>
                                            </m:r>
                                          </m:e>
                                          <m:e>
                                            <m:sSub>
                                              <m:sSubPr>
                                                <m:ctrlPr>
                                                  <a:rPr lang="en-IN" i="1" smtClean="0">
                                                    <a:latin typeface="Cambria Math"/>
                                                    <a:ea typeface="Cambria Math"/>
                                                    <a:cs typeface="Times New Roman" pitchFamily="18" charset="0"/>
                                                  </a:rPr>
                                                </m:ctrlPr>
                                              </m:sSubPr>
                                              <m:e>
                                                <m:r>
                                                  <a:rPr lang="en-US" b="0" i="1" smtClean="0">
                                                    <a:latin typeface="Cambria Math"/>
                                                    <a:ea typeface="Cambria Math"/>
                                                    <a:cs typeface="Times New Roman" pitchFamily="18" charset="0"/>
                                                  </a:rPr>
                                                  <m:t>h</m:t>
                                                </m:r>
                                              </m:e>
                                              <m:sub>
                                                <m:r>
                                                  <a:rPr lang="en-US" b="0" i="1" smtClean="0">
                                                    <a:latin typeface="Cambria Math"/>
                                                    <a:ea typeface="Cambria Math"/>
                                                    <a:cs typeface="Times New Roman" pitchFamily="18" charset="0"/>
                                                  </a:rPr>
                                                  <m:t>𝑟</m:t>
                                                </m:r>
                                                <m:r>
                                                  <a:rPr lang="en-US" b="0" i="1" smtClean="0">
                                                    <a:latin typeface="Cambria Math"/>
                                                    <a:ea typeface="Cambria Math"/>
                                                    <a:cs typeface="Times New Roman" pitchFamily="18" charset="0"/>
                                                  </a:rPr>
                                                  <m:t>3</m:t>
                                                </m:r>
                                              </m:sub>
                                            </m:sSub>
                                          </m:e>
                                        </m:mr>
                                      </m:m>
                                    </m:e>
                                  </m:mr>
                                </m:m>
                              </m:e>
                            </m:mr>
                          </m:m>
                        </m:e>
                      </m:d>
                      <m:d>
                        <m:dPr>
                          <m:begChr m:val="["/>
                          <m:endChr m:val="]"/>
                          <m:ctrlPr>
                            <a:rPr lang="en-IN" i="1" smtClean="0">
                              <a:latin typeface="Cambria Math"/>
                              <a:ea typeface="Cambria Math"/>
                              <a:cs typeface="Times New Roman" pitchFamily="18" charset="0"/>
                            </a:rPr>
                          </m:ctrlPr>
                        </m:dPr>
                        <m:e>
                          <m:m>
                            <m:mPr>
                              <m:mcs>
                                <m:mc>
                                  <m:mcPr>
                                    <m:count m:val="1"/>
                                    <m:mcJc m:val="center"/>
                                  </m:mcPr>
                                </m:mc>
                              </m:mcs>
                              <m:ctrlPr>
                                <a:rPr lang="en-IN" i="1" smtClean="0">
                                  <a:latin typeface="Cambria Math"/>
                                  <a:ea typeface="Cambria Math"/>
                                  <a:cs typeface="Times New Roman" pitchFamily="18" charset="0"/>
                                </a:rPr>
                              </m:ctrlPr>
                            </m:mPr>
                            <m:mr>
                              <m:e>
                                <m:sSub>
                                  <m:sSubPr>
                                    <m:ctrlPr>
                                      <a:rPr lang="en-IN" i="1" smtClean="0">
                                        <a:latin typeface="Cambria Math"/>
                                        <a:ea typeface="Cambria Math"/>
                                        <a:cs typeface="Times New Roman" pitchFamily="18" charset="0"/>
                                      </a:rPr>
                                    </m:ctrlPr>
                                  </m:sSubPr>
                                  <m:e>
                                    <m:r>
                                      <a:rPr lang="en-US" b="0" i="1" smtClean="0">
                                        <a:latin typeface="Cambria Math"/>
                                        <a:ea typeface="Cambria Math"/>
                                        <a:cs typeface="Times New Roman" pitchFamily="18" charset="0"/>
                                      </a:rPr>
                                      <m:t>𝑥</m:t>
                                    </m:r>
                                  </m:e>
                                  <m:sub>
                                    <m:r>
                                      <a:rPr lang="en-US" b="0" i="1" smtClean="0">
                                        <a:latin typeface="Cambria Math"/>
                                        <a:ea typeface="Cambria Math"/>
                                        <a:cs typeface="Times New Roman" pitchFamily="18" charset="0"/>
                                      </a:rPr>
                                      <m:t>1</m:t>
                                    </m:r>
                                  </m:sub>
                                </m:sSub>
                              </m:e>
                            </m:mr>
                            <m:mr>
                              <m:e>
                                <m:sSub>
                                  <m:sSubPr>
                                    <m:ctrlPr>
                                      <a:rPr lang="en-IN" i="1" smtClean="0">
                                        <a:latin typeface="Cambria Math"/>
                                        <a:ea typeface="Cambria Math"/>
                                        <a:cs typeface="Times New Roman" pitchFamily="18" charset="0"/>
                                      </a:rPr>
                                    </m:ctrlPr>
                                  </m:sSubPr>
                                  <m:e>
                                    <m:r>
                                      <a:rPr lang="en-US" b="0" i="1" smtClean="0">
                                        <a:latin typeface="Cambria Math"/>
                                        <a:ea typeface="Cambria Math"/>
                                        <a:cs typeface="Times New Roman" pitchFamily="18" charset="0"/>
                                      </a:rPr>
                                      <m:t>𝑥</m:t>
                                    </m:r>
                                  </m:e>
                                  <m:sub>
                                    <m:r>
                                      <a:rPr lang="en-US" b="0" i="1" smtClean="0">
                                        <a:latin typeface="Cambria Math"/>
                                        <a:ea typeface="Cambria Math"/>
                                        <a:cs typeface="Times New Roman" pitchFamily="18" charset="0"/>
                                      </a:rPr>
                                      <m:t>2</m:t>
                                    </m:r>
                                  </m:sub>
                                </m:sSub>
                              </m:e>
                            </m:mr>
                            <m:mr>
                              <m:e>
                                <m:m>
                                  <m:mPr>
                                    <m:mcs>
                                      <m:mc>
                                        <m:mcPr>
                                          <m:count m:val="1"/>
                                          <m:mcJc m:val="center"/>
                                        </m:mcPr>
                                      </m:mc>
                                    </m:mcs>
                                    <m:ctrlPr>
                                      <a:rPr lang="en-IN" i="1" smtClean="0">
                                        <a:latin typeface="Cambria Math"/>
                                        <a:ea typeface="Cambria Math"/>
                                        <a:cs typeface="Times New Roman" pitchFamily="18" charset="0"/>
                                      </a:rPr>
                                    </m:ctrlPr>
                                  </m:mPr>
                                  <m:mr>
                                    <m:e>
                                      <m:r>
                                        <m:rPr>
                                          <m:brk m:alnAt="7"/>
                                        </m:rPr>
                                        <a:rPr lang="en-IN" i="1" smtClean="0">
                                          <a:latin typeface="Cambria Math"/>
                                          <a:ea typeface="Cambria Math"/>
                                          <a:cs typeface="Times New Roman" pitchFamily="18" charset="0"/>
                                        </a:rPr>
                                        <m:t>⋮</m:t>
                                      </m:r>
                                    </m:e>
                                  </m:mr>
                                  <m:mr>
                                    <m:e>
                                      <m:sSub>
                                        <m:sSubPr>
                                          <m:ctrlPr>
                                            <a:rPr lang="en-IN" i="1" smtClean="0">
                                              <a:latin typeface="Cambria Math"/>
                                              <a:ea typeface="Cambria Math"/>
                                              <a:cs typeface="Times New Roman" pitchFamily="18" charset="0"/>
                                            </a:rPr>
                                          </m:ctrlPr>
                                        </m:sSubPr>
                                        <m:e>
                                          <m:r>
                                            <a:rPr lang="en-US" b="0" i="1" smtClean="0">
                                              <a:latin typeface="Cambria Math"/>
                                              <a:ea typeface="Cambria Math"/>
                                              <a:cs typeface="Times New Roman" pitchFamily="18" charset="0"/>
                                            </a:rPr>
                                            <m:t>𝑥</m:t>
                                          </m:r>
                                        </m:e>
                                        <m:sub>
                                          <m:r>
                                            <a:rPr lang="en-US" b="0" i="1" smtClean="0">
                                              <a:latin typeface="Cambria Math"/>
                                              <a:ea typeface="Cambria Math"/>
                                              <a:cs typeface="Times New Roman" pitchFamily="18" charset="0"/>
                                            </a:rPr>
                                            <m:t>𝑡</m:t>
                                          </m:r>
                                        </m:sub>
                                      </m:sSub>
                                    </m:e>
                                  </m:mr>
                                </m:m>
                              </m:e>
                            </m:mr>
                          </m:m>
                        </m:e>
                      </m:d>
                      <m:r>
                        <a:rPr lang="en-IN" i="1" smtClean="0">
                          <a:latin typeface="Cambria Math"/>
                          <a:ea typeface="Cambria Math"/>
                          <a:cs typeface="Times New Roman" pitchFamily="18" charset="0"/>
                        </a:rPr>
                        <m:t>+</m:t>
                      </m:r>
                      <m:d>
                        <m:dPr>
                          <m:begChr m:val="["/>
                          <m:endChr m:val="]"/>
                          <m:ctrlPr>
                            <a:rPr lang="en-IN" i="1" smtClean="0">
                              <a:latin typeface="Cambria Math"/>
                              <a:ea typeface="Cambria Math"/>
                              <a:cs typeface="Times New Roman" pitchFamily="18" charset="0"/>
                            </a:rPr>
                          </m:ctrlPr>
                        </m:dPr>
                        <m:e>
                          <m:m>
                            <m:mPr>
                              <m:mcs>
                                <m:mc>
                                  <m:mcPr>
                                    <m:count m:val="1"/>
                                    <m:mcJc m:val="center"/>
                                  </m:mcPr>
                                </m:mc>
                              </m:mcs>
                              <m:ctrlPr>
                                <a:rPr lang="en-IN" i="1" smtClean="0">
                                  <a:latin typeface="Cambria Math"/>
                                  <a:ea typeface="Cambria Math"/>
                                  <a:cs typeface="Times New Roman" pitchFamily="18" charset="0"/>
                                </a:rPr>
                              </m:ctrlPr>
                            </m:mPr>
                            <m:mr>
                              <m:e>
                                <m:sSub>
                                  <m:sSubPr>
                                    <m:ctrlPr>
                                      <a:rPr lang="en-IN" i="1" smtClean="0">
                                        <a:latin typeface="Cambria Math"/>
                                        <a:ea typeface="Cambria Math"/>
                                        <a:cs typeface="Times New Roman" pitchFamily="18" charset="0"/>
                                      </a:rPr>
                                    </m:ctrlPr>
                                  </m:sSubPr>
                                  <m:e>
                                    <m:r>
                                      <a:rPr lang="en-US" b="0" i="1" smtClean="0">
                                        <a:latin typeface="Cambria Math"/>
                                        <a:ea typeface="Cambria Math"/>
                                        <a:cs typeface="Times New Roman" pitchFamily="18" charset="0"/>
                                      </a:rPr>
                                      <m:t>𝑛</m:t>
                                    </m:r>
                                  </m:e>
                                  <m:sub>
                                    <m:r>
                                      <a:rPr lang="en-US" b="0" i="1" smtClean="0">
                                        <a:latin typeface="Cambria Math"/>
                                        <a:ea typeface="Cambria Math"/>
                                        <a:cs typeface="Times New Roman" pitchFamily="18" charset="0"/>
                                      </a:rPr>
                                      <m:t>1</m:t>
                                    </m:r>
                                  </m:sub>
                                </m:sSub>
                              </m:e>
                            </m:mr>
                            <m:mr>
                              <m:e>
                                <m:sSub>
                                  <m:sSubPr>
                                    <m:ctrlPr>
                                      <a:rPr lang="en-IN" i="1" smtClean="0">
                                        <a:latin typeface="Cambria Math"/>
                                        <a:ea typeface="Cambria Math"/>
                                        <a:cs typeface="Times New Roman" pitchFamily="18" charset="0"/>
                                      </a:rPr>
                                    </m:ctrlPr>
                                  </m:sSubPr>
                                  <m:e>
                                    <m:r>
                                      <a:rPr lang="en-US" b="0" i="1" smtClean="0">
                                        <a:latin typeface="Cambria Math"/>
                                        <a:ea typeface="Cambria Math"/>
                                        <a:cs typeface="Times New Roman" pitchFamily="18" charset="0"/>
                                      </a:rPr>
                                      <m:t>𝑛</m:t>
                                    </m:r>
                                  </m:e>
                                  <m:sub>
                                    <m:r>
                                      <a:rPr lang="en-US" b="0" i="1" smtClean="0">
                                        <a:latin typeface="Cambria Math"/>
                                        <a:ea typeface="Cambria Math"/>
                                        <a:cs typeface="Times New Roman" pitchFamily="18" charset="0"/>
                                      </a:rPr>
                                      <m:t>2</m:t>
                                    </m:r>
                                  </m:sub>
                                </m:sSub>
                              </m:e>
                            </m:mr>
                            <m:mr>
                              <m:e>
                                <m:m>
                                  <m:mPr>
                                    <m:mcs>
                                      <m:mc>
                                        <m:mcPr>
                                          <m:count m:val="1"/>
                                          <m:mcJc m:val="center"/>
                                        </m:mcPr>
                                      </m:mc>
                                    </m:mcs>
                                    <m:ctrlPr>
                                      <a:rPr lang="en-IN" i="1" smtClean="0">
                                        <a:latin typeface="Cambria Math"/>
                                        <a:ea typeface="Cambria Math"/>
                                        <a:cs typeface="Times New Roman" pitchFamily="18" charset="0"/>
                                      </a:rPr>
                                    </m:ctrlPr>
                                  </m:mPr>
                                  <m:mr>
                                    <m:e>
                                      <m:r>
                                        <m:rPr>
                                          <m:brk m:alnAt="7"/>
                                        </m:rPr>
                                        <a:rPr lang="en-IN" i="1" smtClean="0">
                                          <a:latin typeface="Cambria Math"/>
                                          <a:ea typeface="Cambria Math"/>
                                          <a:cs typeface="Times New Roman" pitchFamily="18" charset="0"/>
                                        </a:rPr>
                                        <m:t>⋮</m:t>
                                      </m:r>
                                    </m:e>
                                  </m:mr>
                                  <m:mr>
                                    <m:e>
                                      <m:sSub>
                                        <m:sSubPr>
                                          <m:ctrlPr>
                                            <a:rPr lang="en-IN" i="1" smtClean="0">
                                              <a:latin typeface="Cambria Math"/>
                                              <a:ea typeface="Cambria Math"/>
                                              <a:cs typeface="Times New Roman" pitchFamily="18" charset="0"/>
                                            </a:rPr>
                                          </m:ctrlPr>
                                        </m:sSubPr>
                                        <m:e>
                                          <m:r>
                                            <a:rPr lang="en-US" b="0" i="1" smtClean="0">
                                              <a:latin typeface="Cambria Math"/>
                                              <a:ea typeface="Cambria Math"/>
                                              <a:cs typeface="Times New Roman" pitchFamily="18" charset="0"/>
                                            </a:rPr>
                                            <m:t>𝑛</m:t>
                                          </m:r>
                                        </m:e>
                                        <m:sub>
                                          <m:r>
                                            <a:rPr lang="en-US" b="0" i="1" smtClean="0">
                                              <a:latin typeface="Cambria Math"/>
                                              <a:ea typeface="Cambria Math"/>
                                              <a:cs typeface="Times New Roman" pitchFamily="18" charset="0"/>
                                            </a:rPr>
                                            <m:t>𝑟</m:t>
                                          </m:r>
                                        </m:sub>
                                      </m:sSub>
                                    </m:e>
                                  </m:mr>
                                </m:m>
                              </m:e>
                            </m:mr>
                          </m:m>
                        </m:e>
                      </m:d>
                    </m:oMath>
                  </m:oMathPara>
                </a14:m>
                <a:endParaRPr lang="en-IN" dirty="0">
                  <a:latin typeface="Times New Roman" pitchFamily="18" charset="0"/>
                  <a:cs typeface="Times New Roman"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48797" y="932195"/>
                <a:ext cx="6415083" cy="5411866"/>
              </a:xfrm>
              <a:prstGeom prst="rect">
                <a:avLst/>
              </a:prstGeom>
              <a:blipFill rotWithShape="1">
                <a:blip r:embed="rId4"/>
                <a:stretch>
                  <a:fillRect l="-665" t="-563" r="-760"/>
                </a:stretch>
              </a:blipFill>
            </p:spPr>
            <p:txBody>
              <a:bodyPr/>
              <a:lstStyle/>
              <a:p>
                <a:r>
                  <a:rPr lang="en-IN">
                    <a:noFill/>
                  </a:rPr>
                  <a:t> </a:t>
                </a:r>
              </a:p>
            </p:txBody>
          </p:sp>
        </mc:Fallback>
      </mc:AlternateContent>
    </p:spTree>
    <p:extLst>
      <p:ext uri="{BB962C8B-B14F-4D97-AF65-F5344CB8AC3E}">
        <p14:creationId xmlns:p14="http://schemas.microsoft.com/office/powerpoint/2010/main" val="38330551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ORTHOGONAL FREQUENCY-DIVISION MULTIPLEXING </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Orthogonal Frequency division Multiplexing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48/58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7" y="958725"/>
                <a:ext cx="11733405" cy="5180817"/>
              </a:xfrm>
            </p:spPr>
            <p:txBody>
              <a:bodyPr>
                <a:normAutofit/>
              </a:bodyPr>
              <a:lstStyle/>
              <a:p>
                <a:pPr algn="just">
                  <a:buFont typeface="Wingdings" pitchFamily="2" charset="2"/>
                  <a:buChar char="Ø"/>
                </a:pPr>
                <a:r>
                  <a:rPr lang="en-US" sz="2000" dirty="0" smtClean="0">
                    <a:latin typeface="Times New Roman" pitchFamily="18" charset="0"/>
                    <a:cs typeface="Times New Roman" pitchFamily="18" charset="0"/>
                  </a:rPr>
                  <a:t>Observe from the expression above that the sample </a:t>
                </a:r>
                <a:r>
                  <a:rPr lang="en-US" sz="2000" i="1" dirty="0">
                    <a:latin typeface="Times New Roman" pitchFamily="18" charset="0"/>
                    <a:cs typeface="Times New Roman" pitchFamily="18" charset="0"/>
                  </a:rPr>
                  <a:t>x (u)</a:t>
                </a:r>
                <a:r>
                  <a:rPr lang="en-US" sz="2000" dirty="0">
                    <a:latin typeface="Times New Roman" pitchFamily="18" charset="0"/>
                    <a:cs typeface="Times New Roman" pitchFamily="18" charset="0"/>
                  </a:rPr>
                  <a:t> is basically the </a:t>
                </a:r>
                <a:r>
                  <a:rPr lang="en-US" sz="2000" dirty="0" smtClean="0">
                    <a:latin typeface="Times New Roman" pitchFamily="18" charset="0"/>
                    <a:cs typeface="Times New Roman" pitchFamily="18" charset="0"/>
                  </a:rPr>
                  <a:t>Inverse </a:t>
                </a:r>
                <a:r>
                  <a:rPr lang="en-US" sz="2000" dirty="0">
                    <a:latin typeface="Times New Roman" pitchFamily="18" charset="0"/>
                    <a:cs typeface="Times New Roman" pitchFamily="18" charset="0"/>
                  </a:rPr>
                  <a:t>Discrete Fourier Transform (IDFT) coefficient of the information symbols </a:t>
                </a:r>
                <a14:m>
                  <m:oMath xmlns:m="http://schemas.openxmlformats.org/officeDocument/2006/math">
                    <m:r>
                      <a:rPr lang="en-IN" sz="2000" b="0" i="1" smtClean="0">
                        <a:latin typeface="Cambria Math"/>
                        <a:cs typeface="Times New Roman" pitchFamily="18" charset="0"/>
                      </a:rPr>
                      <m:t>𝑋</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0</m:t>
                        </m:r>
                      </m:e>
                    </m:d>
                    <m:r>
                      <a:rPr lang="en-IN" sz="2000" b="0" i="1" smtClean="0">
                        <a:latin typeface="Cambria Math"/>
                        <a:cs typeface="Times New Roman" pitchFamily="18" charset="0"/>
                      </a:rPr>
                      <m:t>,</m:t>
                    </m:r>
                    <m:r>
                      <a:rPr lang="en-IN" sz="2000" b="0" i="1" smtClean="0">
                        <a:latin typeface="Cambria Math"/>
                        <a:cs typeface="Times New Roman" pitchFamily="18" charset="0"/>
                      </a:rPr>
                      <m:t>𝑋</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1</m:t>
                        </m:r>
                      </m:e>
                    </m:d>
                    <m:r>
                      <a:rPr lang="en-IN" sz="2000" b="0" i="1" smtClean="0">
                        <a:latin typeface="Cambria Math"/>
                        <a:cs typeface="Times New Roman" pitchFamily="18" charset="0"/>
                      </a:rPr>
                      <m:t>,…</m:t>
                    </m:r>
                    <m:r>
                      <a:rPr lang="en-IN" sz="2000" b="0" i="1" smtClean="0">
                        <a:latin typeface="Cambria Math"/>
                        <a:cs typeface="Times New Roman" pitchFamily="18" charset="0"/>
                      </a:rPr>
                      <m:t>𝑋</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𝑁</m:t>
                        </m:r>
                        <m:r>
                          <a:rPr lang="en-IN" sz="2000" b="0" i="1" smtClean="0">
                            <a:latin typeface="Cambria Math"/>
                            <a:cs typeface="Times New Roman" pitchFamily="18" charset="0"/>
                          </a:rPr>
                          <m:t>−1</m:t>
                        </m:r>
                      </m:e>
                    </m:d>
                    <m:r>
                      <a:rPr lang="en-IN"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at </a:t>
                </a:r>
                <a:r>
                  <a:rPr lang="en-US" sz="2000" dirty="0">
                    <a:latin typeface="Times New Roman" pitchFamily="18" charset="0"/>
                    <a:cs typeface="Times New Roman" pitchFamily="18" charset="0"/>
                  </a:rPr>
                  <a:t>the </a:t>
                </a:r>
                <a14:m>
                  <m:oMath xmlns:m="http://schemas.openxmlformats.org/officeDocument/2006/math">
                    <m:sSup>
                      <m:sSupPr>
                        <m:ctrlPr>
                          <a:rPr lang="en-US" sz="2000" i="1" smtClean="0">
                            <a:latin typeface="Cambria Math"/>
                            <a:cs typeface="Times New Roman" pitchFamily="18" charset="0"/>
                          </a:rPr>
                        </m:ctrlPr>
                      </m:sSupPr>
                      <m:e>
                        <m:r>
                          <a:rPr lang="en-IN" sz="2000" b="0" i="1" smtClean="0">
                            <a:latin typeface="Cambria Math"/>
                            <a:cs typeface="Times New Roman" pitchFamily="18" charset="0"/>
                          </a:rPr>
                          <m:t>𝑢</m:t>
                        </m:r>
                      </m:e>
                      <m:sup>
                        <m:r>
                          <a:rPr lang="en-IN" sz="2000" b="0" i="1" smtClean="0">
                            <a:latin typeface="Cambria Math"/>
                            <a:cs typeface="Times New Roman" pitchFamily="18" charset="0"/>
                          </a:rPr>
                          <m:t>𝑡h</m:t>
                        </m:r>
                      </m:sup>
                    </m:sSup>
                    <m:r>
                      <a:rPr lang="en-IN"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time </a:t>
                </a:r>
                <a:r>
                  <a:rPr lang="en-US" sz="2000" dirty="0">
                    <a:latin typeface="Times New Roman" pitchFamily="18" charset="0"/>
                    <a:cs typeface="Times New Roman" pitchFamily="18" charset="0"/>
                  </a:rPr>
                  <a:t>point. Thus, the Inverse Fast Fourier Transform (IFFT) can be conveniently employed to generate the sample MCM signal</a:t>
                </a:r>
                <a:r>
                  <a:rPr lang="en-US" sz="2000" dirty="0" smtClean="0">
                    <a:latin typeface="Times New Roman" pitchFamily="18" charset="0"/>
                    <a:cs typeface="Times New Roman" pitchFamily="18" charset="0"/>
                  </a:rPr>
                  <a:t>.</a:t>
                </a:r>
              </a:p>
              <a:p>
                <a:pPr algn="just">
                  <a:buFont typeface="Wingdings" pitchFamily="2" charset="2"/>
                  <a:buChar char="Ø"/>
                </a:pPr>
                <a:r>
                  <a:rPr lang="en-US" sz="2000" dirty="0">
                    <a:latin typeface="Times New Roman" pitchFamily="18" charset="0"/>
                    <a:cs typeface="Times New Roman" pitchFamily="18" charset="0"/>
                  </a:rPr>
                  <a:t>This technique, where the MCM signal is generated by employing the IFFT operation is termed </a:t>
                </a:r>
                <a:r>
                  <a:rPr lang="en-US" sz="2000" i="1" dirty="0">
                    <a:latin typeface="Times New Roman" pitchFamily="18" charset="0"/>
                    <a:cs typeface="Times New Roman" pitchFamily="18" charset="0"/>
                  </a:rPr>
                  <a:t>Orthogonal Frequency Division Multiplexing</a:t>
                </a:r>
                <a:r>
                  <a:rPr lang="en-US" sz="2000" dirty="0">
                    <a:latin typeface="Times New Roman" pitchFamily="18" charset="0"/>
                    <a:cs typeface="Times New Roman" pitchFamily="18" charset="0"/>
                  </a:rPr>
                  <a:t>, or </a:t>
                </a:r>
                <a:r>
                  <a:rPr lang="en-US" sz="2000" b="1" dirty="0">
                    <a:latin typeface="Times New Roman" pitchFamily="18" charset="0"/>
                    <a:cs typeface="Times New Roman" pitchFamily="18" charset="0"/>
                  </a:rPr>
                  <a:t>OFDM</a:t>
                </a:r>
                <a:r>
                  <a:rPr lang="en-US" sz="2000" dirty="0">
                    <a:latin typeface="Times New Roman" pitchFamily="18" charset="0"/>
                    <a:cs typeface="Times New Roman" pitchFamily="18" charset="0"/>
                  </a:rPr>
                  <a:t>. At the receiver, to recover the information symbols, one can correspondingly employ an FFT operation. Schematic figures of the OFDM transmitter and receiver with the IFFT and FFT blocks are given in figures </a:t>
                </a:r>
                <a:r>
                  <a:rPr lang="en-US" sz="2000" dirty="0" smtClean="0">
                    <a:latin typeface="Times New Roman" pitchFamily="18" charset="0"/>
                    <a:cs typeface="Times New Roman" pitchFamily="18" charset="0"/>
                  </a:rPr>
                  <a:t>4 </a:t>
                </a:r>
                <a:r>
                  <a:rPr lang="en-US" sz="2000" dirty="0">
                    <a:latin typeface="Times New Roman" pitchFamily="18" charset="0"/>
                    <a:cs typeface="Times New Roman" pitchFamily="18" charset="0"/>
                  </a:rPr>
                  <a:t>and </a:t>
                </a:r>
                <a:r>
                  <a:rPr lang="en-US" sz="2000" dirty="0" smtClean="0">
                    <a:latin typeface="Times New Roman" pitchFamily="18" charset="0"/>
                    <a:cs typeface="Times New Roman" pitchFamily="18" charset="0"/>
                  </a:rPr>
                  <a:t>5 </a:t>
                </a:r>
                <a:r>
                  <a:rPr lang="en-US" sz="2000" dirty="0">
                    <a:latin typeface="Times New Roman" pitchFamily="18" charset="0"/>
                    <a:cs typeface="Times New Roman" pitchFamily="18" charset="0"/>
                  </a:rPr>
                  <a:t>respectively</a:t>
                </a:r>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7" y="958725"/>
                <a:ext cx="11733405" cy="5180817"/>
              </a:xfrm>
              <a:blipFill rotWithShape="1">
                <a:blip r:embed="rId3"/>
                <a:stretch>
                  <a:fillRect l="-468" t="-1176" r="-519"/>
                </a:stretch>
              </a:blipFill>
            </p:spPr>
            <p:txBody>
              <a:bodyPr/>
              <a:lstStyle/>
              <a:p>
                <a:r>
                  <a:rPr lang="en-IN">
                    <a:noFill/>
                  </a:rPr>
                  <a:t> </a:t>
                </a:r>
              </a:p>
            </p:txBody>
          </p:sp>
        </mc:Fallback>
      </mc:AlternateContent>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166" y="3429000"/>
            <a:ext cx="4961549" cy="163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26990" y="5120636"/>
            <a:ext cx="5089903" cy="646331"/>
          </a:xfrm>
          <a:prstGeom prst="rect">
            <a:avLst/>
          </a:prstGeom>
        </p:spPr>
        <p:txBody>
          <a:bodyPr wrap="square">
            <a:spAutoFit/>
          </a:bodyPr>
          <a:lstStyle/>
          <a:p>
            <a:pPr algn="ctr"/>
            <a:r>
              <a:rPr lang="en-US" b="1" dirty="0" smtClean="0">
                <a:latin typeface="Times New Roman" pitchFamily="18" charset="0"/>
                <a:cs typeface="Times New Roman" pitchFamily="18" charset="0"/>
              </a:rPr>
              <a:t>FIGURE 4: OFDM TRANSMITTER SCHEMATIC WITH IFFT</a:t>
            </a:r>
            <a:endParaRPr lang="en-IN" b="1"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059" y="3180533"/>
            <a:ext cx="4260460" cy="1880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350059" y="5259135"/>
            <a:ext cx="4800871" cy="646331"/>
          </a:xfrm>
          <a:prstGeom prst="rect">
            <a:avLst/>
          </a:prstGeom>
        </p:spPr>
        <p:txBody>
          <a:bodyPr wrap="square">
            <a:spAutoFit/>
          </a:bodyPr>
          <a:lstStyle/>
          <a:p>
            <a:pPr algn="ctr"/>
            <a:r>
              <a:rPr lang="en-US" b="1" dirty="0" smtClean="0">
                <a:latin typeface="Times New Roman" pitchFamily="18" charset="0"/>
                <a:cs typeface="Times New Roman" pitchFamily="18" charset="0"/>
              </a:rPr>
              <a:t>FIGURE 5: OFDM RECEIVER SCHEMATIC WITH FFT</a:t>
            </a:r>
            <a:endParaRPr lang="en-IN" b="1" dirty="0">
              <a:latin typeface="Times New Roman" pitchFamily="18" charset="0"/>
              <a:cs typeface="Times New Roman" pitchFamily="18" charset="0"/>
            </a:endParaRPr>
          </a:p>
        </p:txBody>
      </p:sp>
    </p:spTree>
    <p:extLst>
      <p:ext uri="{BB962C8B-B14F-4D97-AF65-F5344CB8AC3E}">
        <p14:creationId xmlns:p14="http://schemas.microsoft.com/office/powerpoint/2010/main" val="2431567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ORTHOGONAL FREQUENCY-DIVISION MULTIPLEXING </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Orthogonal Frequency division Multiplexing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49/58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7" y="970602"/>
                <a:ext cx="11614727" cy="5216442"/>
              </a:xfrm>
            </p:spPr>
            <p:txBody>
              <a:bodyPr>
                <a:normAutofit/>
              </a:bodyPr>
              <a:lstStyle/>
              <a:p>
                <a:pPr marL="0" indent="0">
                  <a:buNone/>
                </a:pPr>
                <a:r>
                  <a:rPr lang="en-IN" sz="2000" b="1" u="sng" dirty="0" smtClean="0">
                    <a:latin typeface="Times New Roman" pitchFamily="18" charset="0"/>
                    <a:cs typeface="Times New Roman" pitchFamily="18" charset="0"/>
                  </a:rPr>
                  <a:t>CYCLIC PREFIX </a:t>
                </a:r>
                <a:r>
                  <a:rPr lang="en-IN" sz="2000" b="1" dirty="0" smtClean="0">
                    <a:latin typeface="Times New Roman" pitchFamily="18" charset="0"/>
                    <a:cs typeface="Times New Roman" pitchFamily="18" charset="0"/>
                  </a:rPr>
                  <a:t>:</a:t>
                </a:r>
              </a:p>
              <a:p>
                <a:pPr algn="just">
                  <a:buFont typeface="Wingdings" pitchFamily="2" charset="2"/>
                  <a:buChar char="Ø"/>
                </a:pPr>
                <a:r>
                  <a:rPr lang="en-US" sz="2000" dirty="0">
                    <a:latin typeface="Times New Roman" pitchFamily="18" charset="0"/>
                    <a:cs typeface="Times New Roman" pitchFamily="18" charset="0"/>
                  </a:rPr>
                  <a:t>Consider a frequency-selective channel </a:t>
                </a:r>
                <a:r>
                  <a:rPr lang="en-US" sz="2000" dirty="0" smtClean="0">
                    <a:latin typeface="Times New Roman" pitchFamily="18" charset="0"/>
                    <a:cs typeface="Times New Roman" pitchFamily="18" charset="0"/>
                  </a:rPr>
                  <a:t>modeled </a:t>
                </a:r>
                <a:r>
                  <a:rPr lang="en-US" sz="2000" dirty="0">
                    <a:latin typeface="Times New Roman" pitchFamily="18" charset="0"/>
                    <a:cs typeface="Times New Roman" pitchFamily="18" charset="0"/>
                  </a:rPr>
                  <a:t>with channel </a:t>
                </a:r>
                <a:r>
                  <a:rPr lang="en-US" sz="2000" dirty="0" smtClean="0">
                    <a:latin typeface="Times New Roman" pitchFamily="18" charset="0"/>
                    <a:cs typeface="Times New Roman" pitchFamily="18" charset="0"/>
                  </a:rPr>
                  <a:t>taps</a:t>
                </a:r>
                <a14:m>
                  <m:oMath xmlns:m="http://schemas.openxmlformats.org/officeDocument/2006/math">
                    <m:r>
                      <a:rPr lang="en-IN" sz="2000" b="0" i="1" smtClean="0">
                        <a:latin typeface="Cambria Math"/>
                        <a:cs typeface="Times New Roman" pitchFamily="18" charset="0"/>
                      </a:rPr>
                      <m:t>h</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0</m:t>
                        </m:r>
                      </m:e>
                    </m:d>
                    <m:r>
                      <a:rPr lang="en-IN" sz="2000" b="0" i="1" smtClean="0">
                        <a:latin typeface="Cambria Math"/>
                        <a:cs typeface="Times New Roman" pitchFamily="18" charset="0"/>
                      </a:rPr>
                      <m:t>,</m:t>
                    </m:r>
                    <m:r>
                      <a:rPr lang="en-IN" sz="2000" b="0" i="1" smtClean="0">
                        <a:latin typeface="Cambria Math"/>
                        <a:cs typeface="Times New Roman" pitchFamily="18" charset="0"/>
                      </a:rPr>
                      <m:t>h</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1</m:t>
                        </m:r>
                      </m:e>
                    </m:d>
                    <m:r>
                      <a:rPr lang="en-IN" sz="2000" b="0" i="1" smtClean="0">
                        <a:latin typeface="Cambria Math"/>
                        <a:cs typeface="Times New Roman" pitchFamily="18" charset="0"/>
                      </a:rPr>
                      <m:t>…</m:t>
                    </m:r>
                    <m:r>
                      <a:rPr lang="en-IN" sz="2000" b="0" i="1" smtClean="0">
                        <a:latin typeface="Cambria Math"/>
                        <a:cs typeface="Times New Roman" pitchFamily="18" charset="0"/>
                      </a:rPr>
                      <m:t>h</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𝐿</m:t>
                        </m:r>
                        <m:r>
                          <a:rPr lang="en-IN" sz="2000" b="0" i="1" smtClean="0">
                            <a:latin typeface="Cambria Math"/>
                            <a:cs typeface="Times New Roman" pitchFamily="18" charset="0"/>
                          </a:rPr>
                          <m:t>−1</m:t>
                        </m:r>
                      </m:e>
                    </m:d>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Thus, the received symbol </a:t>
                </a:r>
                <a:r>
                  <a:rPr lang="en-US" sz="2000" i="1" dirty="0">
                    <a:latin typeface="Times New Roman" pitchFamily="18" charset="0"/>
                    <a:cs typeface="Times New Roman" pitchFamily="18" charset="0"/>
                  </a:rPr>
                  <a:t>y</a:t>
                </a:r>
                <a:r>
                  <a:rPr lang="en-US" sz="2000" dirty="0">
                    <a:latin typeface="Times New Roman" pitchFamily="18" charset="0"/>
                    <a:cs typeface="Times New Roman" pitchFamily="18" charset="0"/>
                  </a:rPr>
                  <a:t> at a given time instant </a:t>
                </a:r>
                <a:r>
                  <a:rPr lang="en-US" sz="2000" i="1" dirty="0">
                    <a:latin typeface="Times New Roman" pitchFamily="18" charset="0"/>
                    <a:cs typeface="Times New Roman" pitchFamily="18" charset="0"/>
                  </a:rPr>
                  <a:t>n</a:t>
                </a:r>
                <a:r>
                  <a:rPr lang="en-US" sz="2000" dirty="0">
                    <a:latin typeface="Times New Roman" pitchFamily="18" charset="0"/>
                    <a:cs typeface="Times New Roman" pitchFamily="18" charset="0"/>
                  </a:rPr>
                  <a:t> can be expressed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r>
                        <a:rPr lang="en-IN" sz="2000" b="0" i="1" smtClean="0">
                          <a:latin typeface="Cambria Math"/>
                          <a:cs typeface="Times New Roman" pitchFamily="18" charset="0"/>
                        </a:rPr>
                        <m:t>𝑦</m:t>
                      </m:r>
                      <m:d>
                        <m:dPr>
                          <m:ctrlPr>
                            <a:rPr lang="en-IN" sz="2000" i="1" smtClean="0">
                              <a:latin typeface="Cambria Math"/>
                              <a:cs typeface="Times New Roman" pitchFamily="18" charset="0"/>
                            </a:rPr>
                          </m:ctrlPr>
                        </m:dPr>
                        <m:e>
                          <m:r>
                            <a:rPr lang="en-IN" sz="2000" b="0" i="1" smtClean="0">
                              <a:latin typeface="Cambria Math"/>
                              <a:cs typeface="Times New Roman" pitchFamily="18" charset="0"/>
                            </a:rPr>
                            <m:t>𝑛</m:t>
                          </m:r>
                        </m:e>
                      </m:d>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h</m:t>
                      </m:r>
                      <m:d>
                        <m:dPr>
                          <m:ctrlPr>
                            <a:rPr lang="en-IN" sz="200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0</m:t>
                          </m:r>
                        </m:e>
                      </m:d>
                      <m:r>
                        <a:rPr lang="en-IN" sz="2000" b="0" i="1" smtClean="0">
                          <a:latin typeface="Cambria Math"/>
                          <a:ea typeface="Cambria Math"/>
                          <a:cs typeface="Times New Roman" pitchFamily="18" charset="0"/>
                        </a:rPr>
                        <m:t>𝑥</m:t>
                      </m:r>
                      <m:d>
                        <m:dPr>
                          <m:ctrlPr>
                            <a:rPr lang="en-IN" sz="200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1</m:t>
                          </m:r>
                        </m:e>
                      </m:d>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h</m:t>
                      </m:r>
                      <m:d>
                        <m:dPr>
                          <m:ctrlPr>
                            <a:rPr lang="en-IN" sz="200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1</m:t>
                          </m:r>
                        </m:e>
                      </m:d>
                      <m:r>
                        <a:rPr lang="en-IN" sz="2000" b="0" i="1" smtClean="0">
                          <a:latin typeface="Cambria Math"/>
                          <a:ea typeface="Cambria Math"/>
                          <a:cs typeface="Times New Roman" pitchFamily="18" charset="0"/>
                        </a:rPr>
                        <m:t>𝑥</m:t>
                      </m:r>
                      <m:d>
                        <m:dPr>
                          <m:ctrlPr>
                            <a:rPr lang="en-IN" sz="200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𝑛</m:t>
                          </m:r>
                          <m:r>
                            <a:rPr lang="en-IN" sz="2000" b="0" i="1" smtClean="0">
                              <a:latin typeface="Cambria Math"/>
                              <a:ea typeface="Cambria Math"/>
                              <a:cs typeface="Times New Roman" pitchFamily="18" charset="0"/>
                            </a:rPr>
                            <m:t>−1</m:t>
                          </m:r>
                        </m:e>
                      </m:d>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h</m:t>
                      </m:r>
                      <m:d>
                        <m:dPr>
                          <m:ctrlPr>
                            <a:rPr lang="en-IN" sz="200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𝐿</m:t>
                          </m:r>
                          <m:r>
                            <a:rPr lang="en-IN" sz="2000" b="0" i="1" smtClean="0">
                              <a:latin typeface="Cambria Math"/>
                              <a:ea typeface="Cambria Math"/>
                              <a:cs typeface="Times New Roman" pitchFamily="18" charset="0"/>
                            </a:rPr>
                            <m:t>−1</m:t>
                          </m:r>
                        </m:e>
                      </m:d>
                      <m:r>
                        <a:rPr lang="en-IN" sz="2000" b="0" i="1" smtClean="0">
                          <a:latin typeface="Cambria Math"/>
                          <a:ea typeface="Cambria Math"/>
                          <a:cs typeface="Times New Roman" pitchFamily="18" charset="0"/>
                        </a:rPr>
                        <m:t>𝑥</m:t>
                      </m:r>
                      <m:d>
                        <m:dPr>
                          <m:ctrlPr>
                            <a:rPr lang="en-IN" sz="200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𝑛</m:t>
                          </m:r>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𝐿</m:t>
                          </m:r>
                          <m:r>
                            <a:rPr lang="en-IN" sz="2000" b="0" i="1" smtClean="0">
                              <a:latin typeface="Cambria Math"/>
                              <a:ea typeface="Cambria Math"/>
                              <a:cs typeface="Times New Roman" pitchFamily="18" charset="0"/>
                            </a:rPr>
                            <m:t>+1</m:t>
                          </m:r>
                        </m:e>
                      </m:d>
                    </m:oMath>
                  </m:oMathPara>
                </a14:m>
                <a:endParaRPr lang="en-IN" sz="2000"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from which it can be seen that the received symbol </a:t>
                </a:r>
                <a14:m>
                  <m:oMath xmlns:m="http://schemas.openxmlformats.org/officeDocument/2006/math">
                    <m:r>
                      <a:rPr lang="en-IN" sz="2000" b="0" i="1" smtClean="0">
                        <a:latin typeface="Cambria Math"/>
                        <a:cs typeface="Times New Roman" pitchFamily="18" charset="0"/>
                      </a:rPr>
                      <m:t>𝑦</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𝑛</m:t>
                        </m:r>
                      </m:e>
                    </m:d>
                    <m:r>
                      <a:rPr lang="en-IN"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at </a:t>
                </a:r>
                <a:r>
                  <a:rPr lang="en-US" sz="2000" dirty="0">
                    <a:latin typeface="Times New Roman" pitchFamily="18" charset="0"/>
                    <a:cs typeface="Times New Roman" pitchFamily="18" charset="0"/>
                  </a:rPr>
                  <a:t>the time instant n experiences inter symbol interference from the previous </a:t>
                </a:r>
                <a:r>
                  <a:rPr lang="en-US" sz="2000" i="1" dirty="0">
                    <a:latin typeface="Times New Roman" pitchFamily="18" charset="0"/>
                    <a:cs typeface="Times New Roman" pitchFamily="18" charset="0"/>
                  </a:rPr>
                  <a:t>L − 1 </a:t>
                </a:r>
                <a:r>
                  <a:rPr lang="en-US" sz="2000" dirty="0">
                    <a:latin typeface="Times New Roman" pitchFamily="18" charset="0"/>
                    <a:cs typeface="Times New Roman" pitchFamily="18" charset="0"/>
                  </a:rPr>
                  <a:t>transmitted symbols. Consider now two </a:t>
                </a:r>
                <a:r>
                  <a:rPr lang="en-US" sz="2000" b="1" dirty="0">
                    <a:latin typeface="Times New Roman" pitchFamily="18" charset="0"/>
                    <a:cs typeface="Times New Roman" pitchFamily="18" charset="0"/>
                  </a:rPr>
                  <a:t>OFDM</a:t>
                </a:r>
                <a:r>
                  <a:rPr lang="en-US" sz="2000" dirty="0">
                    <a:latin typeface="Times New Roman" pitchFamily="18" charset="0"/>
                    <a:cs typeface="Times New Roman" pitchFamily="18" charset="0"/>
                  </a:rPr>
                  <a:t> symbols as follows</a:t>
                </a:r>
                <a:r>
                  <a:rPr lang="en-US" sz="2000" dirty="0" smtClean="0">
                    <a:latin typeface="Times New Roman" pitchFamily="18" charset="0"/>
                    <a:cs typeface="Times New Roman" pitchFamily="18" charset="0"/>
                  </a:rPr>
                  <a:t>.</a:t>
                </a:r>
              </a:p>
              <a:p>
                <a:pPr algn="just">
                  <a:buFont typeface="Wingdings" pitchFamily="2" charset="2"/>
                  <a:buChar char="Ø"/>
                </a:pPr>
                <a:r>
                  <a:rPr lang="en-US" sz="2000" dirty="0">
                    <a:latin typeface="Times New Roman" pitchFamily="18" charset="0"/>
                    <a:cs typeface="Times New Roman" pitchFamily="18" charset="0"/>
                  </a:rPr>
                  <a:t>Let </a:t>
                </a:r>
                <a14:m>
                  <m:oMath xmlns:m="http://schemas.openxmlformats.org/officeDocument/2006/math">
                    <m:r>
                      <a:rPr lang="en-IN" sz="2000" b="0" i="1" smtClean="0">
                        <a:latin typeface="Cambria Math"/>
                        <a:cs typeface="Times New Roman" pitchFamily="18" charset="0"/>
                      </a:rPr>
                      <m:t>𝑥</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0</m:t>
                        </m:r>
                      </m:e>
                    </m:d>
                    <m:r>
                      <a:rPr lang="en-IN" sz="2000" b="0" i="1" smtClean="0">
                        <a:latin typeface="Cambria Math"/>
                        <a:cs typeface="Times New Roman" pitchFamily="18" charset="0"/>
                      </a:rPr>
                      <m:t>,</m:t>
                    </m:r>
                    <m:r>
                      <a:rPr lang="en-IN" sz="2000" b="0" i="1" smtClean="0">
                        <a:latin typeface="Cambria Math"/>
                        <a:cs typeface="Times New Roman" pitchFamily="18" charset="0"/>
                      </a:rPr>
                      <m:t>𝑥</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1</m:t>
                        </m:r>
                      </m:e>
                    </m:d>
                    <m:r>
                      <a:rPr lang="en-IN" sz="2000" b="0" i="1" smtClean="0">
                        <a:latin typeface="Cambria Math"/>
                        <a:cs typeface="Times New Roman" pitchFamily="18" charset="0"/>
                      </a:rPr>
                      <m:t>…</m:t>
                    </m:r>
                    <m:r>
                      <a:rPr lang="en-IN" sz="2000" b="0" i="1" smtClean="0">
                        <a:latin typeface="Cambria Math"/>
                        <a:cs typeface="Times New Roman" pitchFamily="18" charset="0"/>
                      </a:rPr>
                      <m:t>𝑥</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𝑁</m:t>
                        </m:r>
                        <m:r>
                          <a:rPr lang="en-IN" sz="2000" b="0" i="1" smtClean="0">
                            <a:latin typeface="Cambria Math"/>
                            <a:cs typeface="Times New Roman" pitchFamily="18" charset="0"/>
                          </a:rPr>
                          <m:t>−1</m:t>
                        </m:r>
                      </m:e>
                    </m:d>
                    <m:r>
                      <a:rPr lang="en-IN"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denote </a:t>
                </a:r>
                <a:r>
                  <a:rPr lang="en-US" sz="2000" dirty="0">
                    <a:latin typeface="Times New Roman" pitchFamily="18" charset="0"/>
                    <a:cs typeface="Times New Roman" pitchFamily="18" charset="0"/>
                  </a:rPr>
                  <a:t>the IFFT samples of the </a:t>
                </a:r>
                <a:r>
                  <a:rPr lang="en-US" sz="2000" dirty="0" smtClean="0">
                    <a:latin typeface="Times New Roman" pitchFamily="18" charset="0"/>
                    <a:cs typeface="Times New Roman" pitchFamily="18" charset="0"/>
                  </a:rPr>
                  <a:t>modulated </a:t>
                </a:r>
                <a:r>
                  <a:rPr lang="en-US" sz="2000" dirty="0">
                    <a:latin typeface="Times New Roman" pitchFamily="18" charset="0"/>
                    <a:cs typeface="Times New Roman" pitchFamily="18" charset="0"/>
                  </a:rPr>
                  <a:t>symbols </a:t>
                </a:r>
                <a14:m>
                  <m:oMath xmlns:m="http://schemas.openxmlformats.org/officeDocument/2006/math">
                    <m:r>
                      <a:rPr lang="en-IN" sz="2000" b="0" i="1" smtClean="0">
                        <a:latin typeface="Cambria Math"/>
                        <a:cs typeface="Times New Roman" pitchFamily="18" charset="0"/>
                      </a:rPr>
                      <m:t>𝑋</m:t>
                    </m:r>
                    <m:d>
                      <m:dPr>
                        <m:ctrlPr>
                          <a:rPr lang="en-IN" sz="2000" i="1">
                            <a:latin typeface="Cambria Math"/>
                            <a:cs typeface="Times New Roman" pitchFamily="18" charset="0"/>
                          </a:rPr>
                        </m:ctrlPr>
                      </m:dPr>
                      <m:e>
                        <m:r>
                          <a:rPr lang="en-IN" sz="2000" i="1">
                            <a:latin typeface="Cambria Math"/>
                            <a:cs typeface="Times New Roman" pitchFamily="18" charset="0"/>
                          </a:rPr>
                          <m:t>0</m:t>
                        </m:r>
                      </m:e>
                    </m:d>
                    <m:r>
                      <a:rPr lang="en-IN" sz="2000" i="1">
                        <a:latin typeface="Cambria Math"/>
                        <a:cs typeface="Times New Roman" pitchFamily="18" charset="0"/>
                      </a:rPr>
                      <m:t>,</m:t>
                    </m:r>
                    <m:r>
                      <a:rPr lang="en-IN" sz="2000" b="0" i="1" smtClean="0">
                        <a:latin typeface="Cambria Math"/>
                        <a:cs typeface="Times New Roman" pitchFamily="18" charset="0"/>
                      </a:rPr>
                      <m:t>𝑋</m:t>
                    </m:r>
                    <m:d>
                      <m:dPr>
                        <m:ctrlPr>
                          <a:rPr lang="en-IN" sz="2000" i="1">
                            <a:latin typeface="Cambria Math"/>
                            <a:cs typeface="Times New Roman" pitchFamily="18" charset="0"/>
                          </a:rPr>
                        </m:ctrlPr>
                      </m:dPr>
                      <m:e>
                        <m:r>
                          <a:rPr lang="en-IN" sz="2000" i="1">
                            <a:latin typeface="Cambria Math"/>
                            <a:cs typeface="Times New Roman" pitchFamily="18" charset="0"/>
                          </a:rPr>
                          <m:t>1</m:t>
                        </m:r>
                      </m:e>
                    </m:d>
                    <m:r>
                      <a:rPr lang="en-IN" sz="2000" i="1">
                        <a:latin typeface="Cambria Math"/>
                        <a:cs typeface="Times New Roman" pitchFamily="18" charset="0"/>
                      </a:rPr>
                      <m:t>…</m:t>
                    </m:r>
                    <m:r>
                      <a:rPr lang="en-IN" sz="2000" b="0" i="1" smtClean="0">
                        <a:latin typeface="Cambria Math"/>
                        <a:cs typeface="Times New Roman" pitchFamily="18" charset="0"/>
                      </a:rPr>
                      <m:t>𝑋</m:t>
                    </m:r>
                    <m:d>
                      <m:dPr>
                        <m:ctrlPr>
                          <a:rPr lang="en-IN" sz="2000" i="1">
                            <a:latin typeface="Cambria Math"/>
                            <a:cs typeface="Times New Roman" pitchFamily="18" charset="0"/>
                          </a:rPr>
                        </m:ctrlPr>
                      </m:dPr>
                      <m:e>
                        <m:r>
                          <a:rPr lang="en-IN" sz="2000" i="1">
                            <a:latin typeface="Cambria Math"/>
                            <a:cs typeface="Times New Roman" pitchFamily="18" charset="0"/>
                          </a:rPr>
                          <m:t>𝑁</m:t>
                        </m:r>
                        <m:r>
                          <a:rPr lang="en-IN" sz="2000" i="1">
                            <a:latin typeface="Cambria Math"/>
                            <a:cs typeface="Times New Roman" pitchFamily="18" charset="0"/>
                          </a:rPr>
                          <m:t>−1</m:t>
                        </m:r>
                      </m:e>
                    </m:d>
                    <m:r>
                      <a:rPr lang="en-IN" sz="2000" i="1">
                        <a:latin typeface="Cambria Math"/>
                        <a:cs typeface="Times New Roman" pitchFamily="18" charset="0"/>
                      </a:rPr>
                      <m:t> </m:t>
                    </m:r>
                  </m:oMath>
                </a14:m>
                <a:r>
                  <a:rPr lang="en-US" sz="2000" dirty="0">
                    <a:latin typeface="Times New Roman" pitchFamily="18" charset="0"/>
                    <a:cs typeface="Times New Roman" pitchFamily="18" charset="0"/>
                  </a:rPr>
                  <a:t>while </a:t>
                </a:r>
                <a14:m>
                  <m:oMath xmlns:m="http://schemas.openxmlformats.org/officeDocument/2006/math">
                    <m:acc>
                      <m:accPr>
                        <m:chr m:val="̃"/>
                        <m:ctrlPr>
                          <a:rPr lang="en-US" sz="2000" i="1" smtClean="0">
                            <a:latin typeface="Cambria Math"/>
                            <a:cs typeface="Times New Roman" pitchFamily="18" charset="0"/>
                          </a:rPr>
                        </m:ctrlPr>
                      </m:accPr>
                      <m:e>
                        <m:r>
                          <a:rPr lang="en-IN" sz="2000" b="0" i="1" smtClean="0">
                            <a:latin typeface="Cambria Math"/>
                            <a:cs typeface="Times New Roman" pitchFamily="18" charset="0"/>
                          </a:rPr>
                          <m:t>𝑥</m:t>
                        </m:r>
                      </m:e>
                    </m:acc>
                    <m:d>
                      <m:dPr>
                        <m:ctrlPr>
                          <a:rPr lang="en-US" sz="2000" i="1" smtClean="0">
                            <a:latin typeface="Cambria Math"/>
                            <a:cs typeface="Times New Roman" pitchFamily="18" charset="0"/>
                          </a:rPr>
                        </m:ctrlPr>
                      </m:dPr>
                      <m:e>
                        <m:r>
                          <a:rPr lang="en-IN" sz="2000" b="0" i="1" smtClean="0">
                            <a:latin typeface="Cambria Math"/>
                            <a:cs typeface="Times New Roman" pitchFamily="18" charset="0"/>
                          </a:rPr>
                          <m:t>0</m:t>
                        </m:r>
                      </m:e>
                    </m:d>
                    <m:r>
                      <a:rPr lang="en-IN" sz="2000" b="0" i="1" smtClean="0">
                        <a:latin typeface="Cambria Math"/>
                        <a:cs typeface="Times New Roman" pitchFamily="18" charset="0"/>
                      </a:rPr>
                      <m:t>,</m:t>
                    </m:r>
                    <m:acc>
                      <m:accPr>
                        <m:chr m:val="̃"/>
                        <m:ctrlPr>
                          <a:rPr lang="en-IN" sz="2000" b="0" i="1" smtClean="0">
                            <a:latin typeface="Cambria Math"/>
                            <a:cs typeface="Times New Roman" pitchFamily="18" charset="0"/>
                          </a:rPr>
                        </m:ctrlPr>
                      </m:accPr>
                      <m:e>
                        <m:r>
                          <a:rPr lang="en-IN" sz="2000" b="0" i="1" smtClean="0">
                            <a:latin typeface="Cambria Math"/>
                            <a:cs typeface="Times New Roman" pitchFamily="18" charset="0"/>
                          </a:rPr>
                          <m:t>𝑥</m:t>
                        </m:r>
                      </m:e>
                    </m:acc>
                    <m:d>
                      <m:dPr>
                        <m:ctrlPr>
                          <a:rPr lang="en-US" sz="2000" i="1" smtClean="0">
                            <a:latin typeface="Cambria Math"/>
                            <a:cs typeface="Times New Roman" pitchFamily="18" charset="0"/>
                          </a:rPr>
                        </m:ctrlPr>
                      </m:dPr>
                      <m:e>
                        <m:r>
                          <a:rPr lang="en-IN" sz="2000" b="0" i="1" smtClean="0">
                            <a:latin typeface="Cambria Math"/>
                            <a:cs typeface="Times New Roman" pitchFamily="18" charset="0"/>
                          </a:rPr>
                          <m:t>1</m:t>
                        </m:r>
                      </m:e>
                    </m:d>
                    <m:r>
                      <a:rPr lang="en-IN" sz="2000" b="0" i="1" smtClean="0">
                        <a:latin typeface="Cambria Math"/>
                        <a:cs typeface="Times New Roman" pitchFamily="18" charset="0"/>
                      </a:rPr>
                      <m:t>,…</m:t>
                    </m:r>
                    <m:acc>
                      <m:accPr>
                        <m:chr m:val="̃"/>
                        <m:ctrlPr>
                          <a:rPr lang="en-IN" sz="2000" b="0" i="1" smtClean="0">
                            <a:latin typeface="Cambria Math"/>
                            <a:cs typeface="Times New Roman" pitchFamily="18" charset="0"/>
                          </a:rPr>
                        </m:ctrlPr>
                      </m:accPr>
                      <m:e>
                        <m:r>
                          <a:rPr lang="en-IN" sz="2000" b="0" i="1" smtClean="0">
                            <a:latin typeface="Cambria Math"/>
                            <a:cs typeface="Times New Roman" pitchFamily="18" charset="0"/>
                          </a:rPr>
                          <m:t>𝑥</m:t>
                        </m:r>
                      </m:e>
                    </m:acc>
                    <m:d>
                      <m:dPr>
                        <m:ctrlPr>
                          <a:rPr lang="en-US" sz="2000" i="1" smtClean="0">
                            <a:latin typeface="Cambria Math"/>
                            <a:cs typeface="Times New Roman" pitchFamily="18" charset="0"/>
                          </a:rPr>
                        </m:ctrlPr>
                      </m:dPr>
                      <m:e>
                        <m:r>
                          <a:rPr lang="en-IN" sz="2000" b="0" i="1" smtClean="0">
                            <a:latin typeface="Cambria Math"/>
                            <a:cs typeface="Times New Roman" pitchFamily="18" charset="0"/>
                          </a:rPr>
                          <m:t>𝑁</m:t>
                        </m:r>
                        <m:r>
                          <a:rPr lang="en-IN" sz="2000" b="0" i="1" smtClean="0">
                            <a:latin typeface="Cambria Math"/>
                            <a:cs typeface="Times New Roman" pitchFamily="18" charset="0"/>
                          </a:rPr>
                          <m:t>−1</m:t>
                        </m:r>
                      </m:e>
                    </m:d>
                    <m:r>
                      <a:rPr lang="en-IN"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denote </a:t>
                </a:r>
                <a:r>
                  <a:rPr lang="en-US" sz="2000" dirty="0">
                    <a:latin typeface="Times New Roman" pitchFamily="18" charset="0"/>
                    <a:cs typeface="Times New Roman" pitchFamily="18" charset="0"/>
                  </a:rPr>
                  <a:t>the </a:t>
                </a:r>
                <a:r>
                  <a:rPr lang="en-US" sz="2000" dirty="0" smtClean="0">
                    <a:latin typeface="Times New Roman" pitchFamily="18" charset="0"/>
                    <a:cs typeface="Times New Roman" pitchFamily="18" charset="0"/>
                  </a:rPr>
                  <a:t>IFFT </a:t>
                </a:r>
                <a:r>
                  <a:rPr lang="en-US" sz="2000" dirty="0">
                    <a:latin typeface="Times New Roman" pitchFamily="18" charset="0"/>
                    <a:cs typeface="Times New Roman" pitchFamily="18" charset="0"/>
                  </a:rPr>
                  <a:t>samples of the previous modulated symbol block</a:t>
                </a:r>
                <a:r>
                  <a:rPr lang="en-US" sz="2000" dirty="0" smtClean="0">
                    <a:latin typeface="Times New Roman" pitchFamily="18" charset="0"/>
                    <a:cs typeface="Times New Roman" pitchFamily="18" charset="0"/>
                  </a:rPr>
                  <a:t> </a:t>
                </a:r>
                <a14:m>
                  <m:oMath xmlns:m="http://schemas.openxmlformats.org/officeDocument/2006/math">
                    <m:acc>
                      <m:accPr>
                        <m:chr m:val="̃"/>
                        <m:ctrlPr>
                          <a:rPr lang="en-US" sz="2000" i="1">
                            <a:latin typeface="Cambria Math"/>
                            <a:cs typeface="Times New Roman" pitchFamily="18" charset="0"/>
                          </a:rPr>
                        </m:ctrlPr>
                      </m:accPr>
                      <m:e>
                        <m:r>
                          <a:rPr lang="en-IN" sz="2000" b="0" i="1" smtClean="0">
                            <a:latin typeface="Cambria Math"/>
                            <a:cs typeface="Times New Roman" pitchFamily="18" charset="0"/>
                          </a:rPr>
                          <m:t>𝑋</m:t>
                        </m:r>
                      </m:e>
                    </m:acc>
                    <m:d>
                      <m:dPr>
                        <m:ctrlPr>
                          <a:rPr lang="en-US" sz="2000" i="1">
                            <a:latin typeface="Cambria Math"/>
                            <a:cs typeface="Times New Roman" pitchFamily="18" charset="0"/>
                          </a:rPr>
                        </m:ctrlPr>
                      </m:dPr>
                      <m:e>
                        <m:r>
                          <a:rPr lang="en-IN" sz="2000" i="1">
                            <a:latin typeface="Cambria Math"/>
                            <a:cs typeface="Times New Roman" pitchFamily="18" charset="0"/>
                          </a:rPr>
                          <m:t>0</m:t>
                        </m:r>
                      </m:e>
                    </m:d>
                    <m:r>
                      <a:rPr lang="en-IN" sz="2000" i="1">
                        <a:latin typeface="Cambria Math"/>
                        <a:cs typeface="Times New Roman" pitchFamily="18" charset="0"/>
                      </a:rPr>
                      <m:t>,</m:t>
                    </m:r>
                    <m:acc>
                      <m:accPr>
                        <m:chr m:val="̃"/>
                        <m:ctrlPr>
                          <a:rPr lang="en-IN" sz="2000" i="1">
                            <a:latin typeface="Cambria Math"/>
                            <a:cs typeface="Times New Roman" pitchFamily="18" charset="0"/>
                          </a:rPr>
                        </m:ctrlPr>
                      </m:accPr>
                      <m:e>
                        <m:r>
                          <a:rPr lang="en-IN" sz="2000" b="0" i="1" smtClean="0">
                            <a:latin typeface="Cambria Math"/>
                            <a:cs typeface="Times New Roman" pitchFamily="18" charset="0"/>
                          </a:rPr>
                          <m:t>𝑋</m:t>
                        </m:r>
                      </m:e>
                    </m:acc>
                    <m:d>
                      <m:dPr>
                        <m:ctrlPr>
                          <a:rPr lang="en-US" sz="2000" i="1">
                            <a:latin typeface="Cambria Math"/>
                            <a:cs typeface="Times New Roman" pitchFamily="18" charset="0"/>
                          </a:rPr>
                        </m:ctrlPr>
                      </m:dPr>
                      <m:e>
                        <m:r>
                          <a:rPr lang="en-IN" sz="2000" i="1">
                            <a:latin typeface="Cambria Math"/>
                            <a:cs typeface="Times New Roman" pitchFamily="18" charset="0"/>
                          </a:rPr>
                          <m:t>1</m:t>
                        </m:r>
                      </m:e>
                    </m:d>
                    <m:r>
                      <a:rPr lang="en-IN" sz="2000" i="1">
                        <a:latin typeface="Cambria Math"/>
                        <a:cs typeface="Times New Roman" pitchFamily="18" charset="0"/>
                      </a:rPr>
                      <m:t>,…</m:t>
                    </m:r>
                    <m:acc>
                      <m:accPr>
                        <m:chr m:val="̃"/>
                        <m:ctrlPr>
                          <a:rPr lang="en-IN" sz="2000" i="1">
                            <a:latin typeface="Cambria Math"/>
                            <a:cs typeface="Times New Roman" pitchFamily="18" charset="0"/>
                          </a:rPr>
                        </m:ctrlPr>
                      </m:accPr>
                      <m:e>
                        <m:r>
                          <a:rPr lang="en-IN" sz="2000" b="0" i="1" smtClean="0">
                            <a:latin typeface="Cambria Math"/>
                            <a:cs typeface="Times New Roman" pitchFamily="18" charset="0"/>
                          </a:rPr>
                          <m:t>𝑋</m:t>
                        </m:r>
                      </m:e>
                    </m:acc>
                    <m:d>
                      <m:dPr>
                        <m:ctrlPr>
                          <a:rPr lang="en-US" sz="2000" i="1">
                            <a:latin typeface="Cambria Math"/>
                            <a:cs typeface="Times New Roman" pitchFamily="18" charset="0"/>
                          </a:rPr>
                        </m:ctrlPr>
                      </m:dPr>
                      <m:e>
                        <m:r>
                          <a:rPr lang="en-IN" sz="2000" i="1">
                            <a:latin typeface="Cambria Math"/>
                            <a:cs typeface="Times New Roman" pitchFamily="18" charset="0"/>
                          </a:rPr>
                          <m:t>𝑁</m:t>
                        </m:r>
                        <m:r>
                          <a:rPr lang="en-IN" sz="2000" i="1">
                            <a:latin typeface="Cambria Math"/>
                            <a:cs typeface="Times New Roman" pitchFamily="18" charset="0"/>
                          </a:rPr>
                          <m:t>−1</m:t>
                        </m:r>
                      </m:e>
                    </m:d>
                  </m:oMath>
                </a14:m>
                <a:r>
                  <a:rPr lang="en-US" sz="2000" dirty="0" smtClean="0">
                    <a:latin typeface="Times New Roman" pitchFamily="18" charset="0"/>
                    <a:cs typeface="Times New Roman" pitchFamily="18" charset="0"/>
                  </a:rPr>
                  <a:t>Thus</a:t>
                </a:r>
                <a:r>
                  <a:rPr lang="en-US" sz="2000" dirty="0">
                    <a:latin typeface="Times New Roman" pitchFamily="18" charset="0"/>
                    <a:cs typeface="Times New Roman" pitchFamily="18" charset="0"/>
                  </a:rPr>
                  <a:t>, the samples corresponding to these two blocks of OFDM symbols are transmitted sequentially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limLow>
                        <m:limLowPr>
                          <m:ctrlPr>
                            <a:rPr lang="en-IN" sz="2000" i="1" smtClean="0">
                              <a:latin typeface="Cambria Math"/>
                              <a:cs typeface="Times New Roman" pitchFamily="18" charset="0"/>
                            </a:rPr>
                          </m:ctrlPr>
                        </m:limLowPr>
                        <m:e>
                          <m:groupChr>
                            <m:groupChrPr>
                              <m:chr m:val="⏟"/>
                              <m:ctrlPr>
                                <a:rPr lang="en-IN" sz="2000" i="1" smtClean="0">
                                  <a:latin typeface="Cambria Math"/>
                                  <a:cs typeface="Times New Roman" pitchFamily="18" charset="0"/>
                                </a:rPr>
                              </m:ctrlPr>
                            </m:groupChrPr>
                            <m:e>
                              <m:acc>
                                <m:accPr>
                                  <m:chr m:val="̃"/>
                                  <m:ctrlPr>
                                    <a:rPr lang="en-US" sz="2000" i="1">
                                      <a:latin typeface="Cambria Math"/>
                                      <a:cs typeface="Times New Roman" pitchFamily="18" charset="0"/>
                                    </a:rPr>
                                  </m:ctrlPr>
                                </m:accPr>
                                <m:e>
                                  <m:r>
                                    <a:rPr lang="en-IN" sz="2000" i="1">
                                      <a:latin typeface="Cambria Math"/>
                                      <a:cs typeface="Times New Roman" pitchFamily="18" charset="0"/>
                                    </a:rPr>
                                    <m:t>𝑥</m:t>
                                  </m:r>
                                </m:e>
                              </m:acc>
                              <m:d>
                                <m:dPr>
                                  <m:ctrlPr>
                                    <a:rPr lang="en-US" sz="2000" i="1">
                                      <a:latin typeface="Cambria Math"/>
                                      <a:cs typeface="Times New Roman" pitchFamily="18" charset="0"/>
                                    </a:rPr>
                                  </m:ctrlPr>
                                </m:dPr>
                                <m:e>
                                  <m:r>
                                    <a:rPr lang="en-IN" sz="2000" i="1">
                                      <a:latin typeface="Cambria Math"/>
                                      <a:cs typeface="Times New Roman" pitchFamily="18" charset="0"/>
                                    </a:rPr>
                                    <m:t>0</m:t>
                                  </m:r>
                                </m:e>
                              </m:d>
                              <m:r>
                                <a:rPr lang="en-IN" sz="2000" i="1">
                                  <a:latin typeface="Cambria Math"/>
                                  <a:cs typeface="Times New Roman" pitchFamily="18" charset="0"/>
                                </a:rPr>
                                <m:t>,</m:t>
                              </m:r>
                              <m:acc>
                                <m:accPr>
                                  <m:chr m:val="̃"/>
                                  <m:ctrlPr>
                                    <a:rPr lang="en-IN" sz="2000" i="1">
                                      <a:latin typeface="Cambria Math"/>
                                      <a:cs typeface="Times New Roman" pitchFamily="18" charset="0"/>
                                    </a:rPr>
                                  </m:ctrlPr>
                                </m:accPr>
                                <m:e>
                                  <m:r>
                                    <a:rPr lang="en-IN" sz="2000" i="1">
                                      <a:latin typeface="Cambria Math"/>
                                      <a:cs typeface="Times New Roman" pitchFamily="18" charset="0"/>
                                    </a:rPr>
                                    <m:t>𝑥</m:t>
                                  </m:r>
                                </m:e>
                              </m:acc>
                              <m:d>
                                <m:dPr>
                                  <m:ctrlPr>
                                    <a:rPr lang="en-US" sz="2000" i="1">
                                      <a:latin typeface="Cambria Math"/>
                                      <a:cs typeface="Times New Roman" pitchFamily="18" charset="0"/>
                                    </a:rPr>
                                  </m:ctrlPr>
                                </m:dPr>
                                <m:e>
                                  <m:r>
                                    <a:rPr lang="en-IN" sz="2000" i="1">
                                      <a:latin typeface="Cambria Math"/>
                                      <a:cs typeface="Times New Roman" pitchFamily="18" charset="0"/>
                                    </a:rPr>
                                    <m:t>1</m:t>
                                  </m:r>
                                </m:e>
                              </m:d>
                              <m:r>
                                <a:rPr lang="en-IN" sz="2000" i="1">
                                  <a:latin typeface="Cambria Math"/>
                                  <a:cs typeface="Times New Roman" pitchFamily="18" charset="0"/>
                                </a:rPr>
                                <m:t>,…</m:t>
                              </m:r>
                              <m:acc>
                                <m:accPr>
                                  <m:chr m:val="̃"/>
                                  <m:ctrlPr>
                                    <a:rPr lang="en-IN" sz="2000" i="1">
                                      <a:latin typeface="Cambria Math"/>
                                      <a:cs typeface="Times New Roman" pitchFamily="18" charset="0"/>
                                    </a:rPr>
                                  </m:ctrlPr>
                                </m:accPr>
                                <m:e>
                                  <m:r>
                                    <a:rPr lang="en-IN" sz="2000" i="1">
                                      <a:latin typeface="Cambria Math"/>
                                      <a:cs typeface="Times New Roman" pitchFamily="18" charset="0"/>
                                    </a:rPr>
                                    <m:t>𝑥</m:t>
                                  </m:r>
                                </m:e>
                              </m:acc>
                              <m:d>
                                <m:dPr>
                                  <m:ctrlPr>
                                    <a:rPr lang="en-US" sz="2000" i="1">
                                      <a:latin typeface="Cambria Math"/>
                                      <a:cs typeface="Times New Roman" pitchFamily="18" charset="0"/>
                                    </a:rPr>
                                  </m:ctrlPr>
                                </m:dPr>
                                <m:e>
                                  <m:r>
                                    <a:rPr lang="en-IN" sz="2000" i="1">
                                      <a:latin typeface="Cambria Math"/>
                                      <a:cs typeface="Times New Roman" pitchFamily="18" charset="0"/>
                                    </a:rPr>
                                    <m:t>𝑁</m:t>
                                  </m:r>
                                  <m:r>
                                    <a:rPr lang="en-IN" sz="2000" i="1">
                                      <a:latin typeface="Cambria Math"/>
                                      <a:cs typeface="Times New Roman" pitchFamily="18" charset="0"/>
                                    </a:rPr>
                                    <m:t>−1</m:t>
                                  </m:r>
                                </m:e>
                              </m:d>
                            </m:e>
                          </m:groupChr>
                        </m:e>
                        <m:lim>
                          <m:r>
                            <a:rPr lang="en-IN" sz="2000" b="0" i="1" smtClean="0">
                              <a:latin typeface="Cambria Math"/>
                              <a:cs typeface="Times New Roman" pitchFamily="18" charset="0"/>
                            </a:rPr>
                            <m:t>𝑝𝑟𝑒𝑣𝑖𝑜𝑢𝑠</m:t>
                          </m:r>
                          <m:r>
                            <a:rPr lang="en-IN" sz="2000" b="0" i="1" smtClean="0">
                              <a:latin typeface="Cambria Math"/>
                              <a:cs typeface="Times New Roman" pitchFamily="18" charset="0"/>
                            </a:rPr>
                            <m:t> </m:t>
                          </m:r>
                          <m:r>
                            <a:rPr lang="en-IN" sz="2000" b="0" i="1" smtClean="0">
                              <a:latin typeface="Cambria Math"/>
                              <a:cs typeface="Times New Roman" pitchFamily="18" charset="0"/>
                            </a:rPr>
                            <m:t>𝑏𝑙𝑜𝑐𝑘</m:t>
                          </m:r>
                        </m:lim>
                      </m:limLow>
                      <m:r>
                        <a:rPr lang="en-IN" sz="2000" b="0" i="1" smtClean="0">
                          <a:latin typeface="Cambria Math"/>
                          <a:cs typeface="Times New Roman" pitchFamily="18" charset="0"/>
                        </a:rPr>
                        <m:t>;</m:t>
                      </m:r>
                      <m:limLow>
                        <m:limLowPr>
                          <m:ctrlPr>
                            <a:rPr lang="en-IN" sz="2000" b="0" i="1" smtClean="0">
                              <a:latin typeface="Cambria Math"/>
                              <a:cs typeface="Times New Roman" pitchFamily="18" charset="0"/>
                            </a:rPr>
                          </m:ctrlPr>
                        </m:limLowPr>
                        <m:e>
                          <m:groupChr>
                            <m:groupChrPr>
                              <m:chr m:val="⏟"/>
                              <m:ctrlPr>
                                <a:rPr lang="en-IN" sz="2000" b="0" i="1" smtClean="0">
                                  <a:latin typeface="Cambria Math"/>
                                  <a:cs typeface="Times New Roman" pitchFamily="18" charset="0"/>
                                </a:rPr>
                              </m:ctrlPr>
                            </m:groupChrPr>
                            <m:e>
                              <m:r>
                                <a:rPr lang="en-IN" sz="2000" i="1">
                                  <a:latin typeface="Cambria Math"/>
                                  <a:cs typeface="Times New Roman" pitchFamily="18" charset="0"/>
                                </a:rPr>
                                <m:t>𝑥</m:t>
                              </m:r>
                              <m:d>
                                <m:dPr>
                                  <m:ctrlPr>
                                    <a:rPr lang="en-IN" sz="2000" i="1">
                                      <a:latin typeface="Cambria Math"/>
                                      <a:cs typeface="Times New Roman" pitchFamily="18" charset="0"/>
                                    </a:rPr>
                                  </m:ctrlPr>
                                </m:dPr>
                                <m:e>
                                  <m:r>
                                    <a:rPr lang="en-IN" sz="2000" i="1">
                                      <a:latin typeface="Cambria Math"/>
                                      <a:cs typeface="Times New Roman" pitchFamily="18" charset="0"/>
                                    </a:rPr>
                                    <m:t>0</m:t>
                                  </m:r>
                                </m:e>
                              </m:d>
                              <m:r>
                                <a:rPr lang="en-IN" sz="2000" i="1">
                                  <a:latin typeface="Cambria Math"/>
                                  <a:cs typeface="Times New Roman" pitchFamily="18" charset="0"/>
                                </a:rPr>
                                <m:t>,</m:t>
                              </m:r>
                              <m:r>
                                <a:rPr lang="en-IN" sz="2000" i="1">
                                  <a:latin typeface="Cambria Math"/>
                                  <a:cs typeface="Times New Roman" pitchFamily="18" charset="0"/>
                                </a:rPr>
                                <m:t>𝑥</m:t>
                              </m:r>
                              <m:d>
                                <m:dPr>
                                  <m:ctrlPr>
                                    <a:rPr lang="en-IN" sz="2000" i="1">
                                      <a:latin typeface="Cambria Math"/>
                                      <a:cs typeface="Times New Roman" pitchFamily="18" charset="0"/>
                                    </a:rPr>
                                  </m:ctrlPr>
                                </m:dPr>
                                <m:e>
                                  <m:r>
                                    <a:rPr lang="en-IN" sz="2000" i="1">
                                      <a:latin typeface="Cambria Math"/>
                                      <a:cs typeface="Times New Roman" pitchFamily="18" charset="0"/>
                                    </a:rPr>
                                    <m:t>1</m:t>
                                  </m:r>
                                </m:e>
                              </m:d>
                              <m:r>
                                <a:rPr lang="en-IN" sz="2000" i="1">
                                  <a:latin typeface="Cambria Math"/>
                                  <a:cs typeface="Times New Roman" pitchFamily="18" charset="0"/>
                                </a:rPr>
                                <m:t>…</m:t>
                              </m:r>
                              <m:r>
                                <a:rPr lang="en-IN" sz="2000" i="1">
                                  <a:latin typeface="Cambria Math"/>
                                  <a:cs typeface="Times New Roman" pitchFamily="18" charset="0"/>
                                </a:rPr>
                                <m:t>𝑥</m:t>
                              </m:r>
                              <m:d>
                                <m:dPr>
                                  <m:ctrlPr>
                                    <a:rPr lang="en-IN" sz="2000" i="1">
                                      <a:latin typeface="Cambria Math"/>
                                      <a:cs typeface="Times New Roman" pitchFamily="18" charset="0"/>
                                    </a:rPr>
                                  </m:ctrlPr>
                                </m:dPr>
                                <m:e>
                                  <m:r>
                                    <a:rPr lang="en-IN" sz="2000" i="1">
                                      <a:latin typeface="Cambria Math"/>
                                      <a:cs typeface="Times New Roman" pitchFamily="18" charset="0"/>
                                    </a:rPr>
                                    <m:t>𝑁</m:t>
                                  </m:r>
                                  <m:r>
                                    <a:rPr lang="en-IN" sz="2000" i="1">
                                      <a:latin typeface="Cambria Math"/>
                                      <a:cs typeface="Times New Roman" pitchFamily="18" charset="0"/>
                                    </a:rPr>
                                    <m:t>−1</m:t>
                                  </m:r>
                                </m:e>
                              </m:d>
                            </m:e>
                          </m:groupChr>
                        </m:e>
                        <m:lim>
                          <m:r>
                            <a:rPr lang="en-IN" sz="2000" b="0" i="1" smtClean="0">
                              <a:latin typeface="Cambria Math"/>
                              <a:cs typeface="Times New Roman" pitchFamily="18" charset="0"/>
                            </a:rPr>
                            <m:t> </m:t>
                          </m:r>
                          <m:r>
                            <a:rPr lang="en-IN" sz="2000" b="0" i="1" smtClean="0">
                              <a:latin typeface="Cambria Math"/>
                              <a:cs typeface="Times New Roman" pitchFamily="18" charset="0"/>
                            </a:rPr>
                            <m:t>𝑐𝑢𝑟𝑟𝑒𝑛𝑡</m:t>
                          </m:r>
                          <m:r>
                            <a:rPr lang="en-IN" sz="2000" b="0" i="1" smtClean="0">
                              <a:latin typeface="Cambria Math"/>
                              <a:cs typeface="Times New Roman" pitchFamily="18" charset="0"/>
                            </a:rPr>
                            <m:t> </m:t>
                          </m:r>
                          <m:r>
                            <a:rPr lang="en-IN" sz="2000" b="0" i="1" smtClean="0">
                              <a:latin typeface="Cambria Math"/>
                              <a:cs typeface="Times New Roman" pitchFamily="18" charset="0"/>
                            </a:rPr>
                            <m:t>𝑏𝑙𝑜𝑐𝑘</m:t>
                          </m:r>
                        </m:lim>
                      </m:limLow>
                    </m:oMath>
                  </m:oMathPara>
                </a14:m>
                <a:endParaRPr lang="en-IN" sz="2000" dirty="0" smtClean="0">
                  <a:latin typeface="Times New Roman" pitchFamily="18" charset="0"/>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Now, consider the received symbol </a:t>
                </a:r>
                <a14:m>
                  <m:oMath xmlns:m="http://schemas.openxmlformats.org/officeDocument/2006/math">
                    <m:r>
                      <a:rPr lang="en-IN" sz="2000" b="0" i="1" smtClean="0">
                        <a:latin typeface="Cambria Math"/>
                        <a:cs typeface="Times New Roman" pitchFamily="18" charset="0"/>
                      </a:rPr>
                      <m:t>𝑦</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0</m:t>
                        </m:r>
                      </m:e>
                    </m:d>
                    <m:r>
                      <a:rPr lang="en-IN"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corresponding </a:t>
                </a:r>
                <a:r>
                  <a:rPr lang="en-US" sz="2000" dirty="0">
                    <a:latin typeface="Times New Roman" pitchFamily="18" charset="0"/>
                    <a:cs typeface="Times New Roman" pitchFamily="18" charset="0"/>
                  </a:rPr>
                  <a:t>to the transmission </a:t>
                </a:r>
                <a:r>
                  <a:rPr lang="en-US" sz="2000" dirty="0" smtClean="0">
                    <a:latin typeface="Times New Roman" pitchFamily="18" charset="0"/>
                    <a:cs typeface="Times New Roman" pitchFamily="18" charset="0"/>
                  </a:rPr>
                  <a:t>of </a:t>
                </a:r>
                <a14:m>
                  <m:oMath xmlns:m="http://schemas.openxmlformats.org/officeDocument/2006/math">
                    <m:r>
                      <a:rPr lang="en-IN" sz="2000" b="0" i="1" smtClean="0">
                        <a:latin typeface="Cambria Math"/>
                        <a:cs typeface="Times New Roman" pitchFamily="18" charset="0"/>
                      </a:rPr>
                      <m:t>𝑥</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0</m:t>
                        </m:r>
                      </m:e>
                    </m:d>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This can be expressed </a:t>
                </a:r>
                <a:r>
                  <a:rPr lang="en-US" sz="2000" dirty="0" smtClean="0">
                    <a:latin typeface="Times New Roman" pitchFamily="18" charset="0"/>
                    <a:cs typeface="Times New Roman" pitchFamily="18" charset="0"/>
                  </a:rPr>
                  <a:t>a</a:t>
                </a:r>
              </a:p>
              <a:p>
                <a:pPr marL="0" indent="0" algn="just">
                  <a:buNone/>
                </a:pPr>
                <a:endParaRPr lang="en-US"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IN" sz="1800" b="0" i="1" smtClean="0">
                          <a:latin typeface="Cambria Math"/>
                          <a:cs typeface="Times New Roman" pitchFamily="18" charset="0"/>
                        </a:rPr>
                        <m:t>𝑦</m:t>
                      </m:r>
                      <m:d>
                        <m:dPr>
                          <m:ctrlPr>
                            <a:rPr lang="en-IN" sz="1800" b="0" i="1" smtClean="0">
                              <a:latin typeface="Cambria Math"/>
                              <a:cs typeface="Times New Roman" pitchFamily="18" charset="0"/>
                            </a:rPr>
                          </m:ctrlPr>
                        </m:dPr>
                        <m:e>
                          <m:r>
                            <a:rPr lang="en-IN" sz="1800" b="0" i="1" smtClean="0">
                              <a:latin typeface="Cambria Math"/>
                              <a:cs typeface="Times New Roman" pitchFamily="18" charset="0"/>
                            </a:rPr>
                            <m:t>0</m:t>
                          </m:r>
                        </m:e>
                      </m:d>
                      <m:r>
                        <a:rPr lang="en-IN" sz="1800" b="0" i="1" smtClean="0">
                          <a:latin typeface="Cambria Math"/>
                          <a:cs typeface="Times New Roman" pitchFamily="18" charset="0"/>
                        </a:rPr>
                        <m:t>=</m:t>
                      </m:r>
                      <m:r>
                        <a:rPr lang="en-IN" sz="1800" b="0" i="1" smtClean="0">
                          <a:latin typeface="Cambria Math"/>
                          <a:cs typeface="Times New Roman" pitchFamily="18" charset="0"/>
                        </a:rPr>
                        <m:t>h</m:t>
                      </m:r>
                      <m:d>
                        <m:dPr>
                          <m:ctrlPr>
                            <a:rPr lang="en-IN" sz="1800" b="0" i="1" smtClean="0">
                              <a:latin typeface="Cambria Math"/>
                              <a:cs typeface="Times New Roman" pitchFamily="18" charset="0"/>
                            </a:rPr>
                          </m:ctrlPr>
                        </m:dPr>
                        <m:e>
                          <m:r>
                            <a:rPr lang="en-IN" sz="1800" b="0" i="1" smtClean="0">
                              <a:latin typeface="Cambria Math"/>
                              <a:cs typeface="Times New Roman" pitchFamily="18" charset="0"/>
                            </a:rPr>
                            <m:t>0</m:t>
                          </m:r>
                        </m:e>
                      </m:d>
                      <m:r>
                        <a:rPr lang="en-IN" sz="1800" b="0" i="1" smtClean="0">
                          <a:latin typeface="Cambria Math"/>
                          <a:cs typeface="Times New Roman" pitchFamily="18" charset="0"/>
                        </a:rPr>
                        <m:t>𝑥</m:t>
                      </m:r>
                      <m:d>
                        <m:dPr>
                          <m:ctrlPr>
                            <a:rPr lang="en-IN" sz="1800" b="0" i="1" smtClean="0">
                              <a:latin typeface="Cambria Math"/>
                              <a:cs typeface="Times New Roman" pitchFamily="18" charset="0"/>
                            </a:rPr>
                          </m:ctrlPr>
                        </m:dPr>
                        <m:e>
                          <m:r>
                            <a:rPr lang="en-IN" sz="1800" b="0" i="1" smtClean="0">
                              <a:latin typeface="Cambria Math"/>
                              <a:cs typeface="Times New Roman" pitchFamily="18" charset="0"/>
                            </a:rPr>
                            <m:t>0</m:t>
                          </m:r>
                        </m:e>
                      </m:d>
                      <m:r>
                        <a:rPr lang="en-IN" sz="1800" b="0" i="1" smtClean="0">
                          <a:latin typeface="Cambria Math"/>
                          <a:cs typeface="Times New Roman" pitchFamily="18" charset="0"/>
                        </a:rPr>
                        <m:t>+</m:t>
                      </m:r>
                      <m:limLow>
                        <m:limLowPr>
                          <m:ctrlPr>
                            <a:rPr lang="en-IN" sz="1800" b="0" i="1" smtClean="0">
                              <a:latin typeface="Cambria Math"/>
                              <a:cs typeface="Times New Roman" pitchFamily="18" charset="0"/>
                            </a:rPr>
                          </m:ctrlPr>
                        </m:limLowPr>
                        <m:e>
                          <m:groupChr>
                            <m:groupChrPr>
                              <m:chr m:val="⏟"/>
                              <m:ctrlPr>
                                <a:rPr lang="en-IN" sz="1800" b="0" i="1" smtClean="0">
                                  <a:latin typeface="Cambria Math"/>
                                  <a:cs typeface="Times New Roman" pitchFamily="18" charset="0"/>
                                </a:rPr>
                              </m:ctrlPr>
                            </m:groupChrPr>
                            <m:e>
                              <m:r>
                                <a:rPr lang="en-IN" sz="1800" b="0" i="1" smtClean="0">
                                  <a:latin typeface="Cambria Math"/>
                                  <a:cs typeface="Times New Roman" pitchFamily="18" charset="0"/>
                                </a:rPr>
                                <m:t>h</m:t>
                              </m:r>
                              <m:d>
                                <m:dPr>
                                  <m:ctrlPr>
                                    <a:rPr lang="en-IN" sz="1800" b="0" i="1" smtClean="0">
                                      <a:latin typeface="Cambria Math"/>
                                      <a:cs typeface="Times New Roman" pitchFamily="18" charset="0"/>
                                    </a:rPr>
                                  </m:ctrlPr>
                                </m:dPr>
                                <m:e>
                                  <m:r>
                                    <a:rPr lang="en-IN" sz="1800" b="0" i="1" smtClean="0">
                                      <a:latin typeface="Cambria Math"/>
                                      <a:cs typeface="Times New Roman" pitchFamily="18" charset="0"/>
                                    </a:rPr>
                                    <m:t>1</m:t>
                                  </m:r>
                                </m:e>
                              </m:d>
                              <m:acc>
                                <m:accPr>
                                  <m:chr m:val="̃"/>
                                  <m:ctrlPr>
                                    <a:rPr lang="en-IN" sz="1800" b="0" i="1" smtClean="0">
                                      <a:latin typeface="Cambria Math"/>
                                      <a:cs typeface="Times New Roman" pitchFamily="18" charset="0"/>
                                    </a:rPr>
                                  </m:ctrlPr>
                                </m:accPr>
                                <m:e>
                                  <m:r>
                                    <a:rPr lang="en-IN" sz="1800" b="0" i="1" smtClean="0">
                                      <a:latin typeface="Cambria Math"/>
                                      <a:cs typeface="Times New Roman" pitchFamily="18" charset="0"/>
                                    </a:rPr>
                                    <m:t>𝑥</m:t>
                                  </m:r>
                                </m:e>
                              </m:acc>
                              <m:d>
                                <m:dPr>
                                  <m:ctrlPr>
                                    <a:rPr lang="en-IN" sz="1800" b="0" i="1" smtClean="0">
                                      <a:latin typeface="Cambria Math"/>
                                      <a:cs typeface="Times New Roman" pitchFamily="18" charset="0"/>
                                    </a:rPr>
                                  </m:ctrlPr>
                                </m:dPr>
                                <m:e>
                                  <m:r>
                                    <a:rPr lang="en-IN" sz="1800" b="0" i="1" smtClean="0">
                                      <a:latin typeface="Cambria Math"/>
                                      <a:cs typeface="Times New Roman" pitchFamily="18" charset="0"/>
                                    </a:rPr>
                                    <m:t>𝑁</m:t>
                                  </m:r>
                                  <m:r>
                                    <a:rPr lang="en-IN" sz="1800" b="0" i="1" smtClean="0">
                                      <a:latin typeface="Cambria Math"/>
                                      <a:cs typeface="Times New Roman" pitchFamily="18" charset="0"/>
                                    </a:rPr>
                                    <m:t>−1</m:t>
                                  </m:r>
                                </m:e>
                              </m:d>
                              <m:r>
                                <a:rPr lang="en-IN" sz="1800" b="0" i="1" smtClean="0">
                                  <a:latin typeface="Cambria Math"/>
                                  <a:cs typeface="Times New Roman" pitchFamily="18" charset="0"/>
                                </a:rPr>
                                <m:t>+…</m:t>
                              </m:r>
                              <m:r>
                                <a:rPr lang="en-IN" sz="1800" b="0" i="1" smtClean="0">
                                  <a:latin typeface="Cambria Math"/>
                                  <a:cs typeface="Times New Roman" pitchFamily="18" charset="0"/>
                                </a:rPr>
                                <m:t>h</m:t>
                              </m:r>
                              <m:d>
                                <m:dPr>
                                  <m:ctrlPr>
                                    <a:rPr lang="en-IN" sz="1800" b="0" i="1" smtClean="0">
                                      <a:latin typeface="Cambria Math"/>
                                      <a:cs typeface="Times New Roman" pitchFamily="18" charset="0"/>
                                    </a:rPr>
                                  </m:ctrlPr>
                                </m:dPr>
                                <m:e>
                                  <m:r>
                                    <a:rPr lang="en-IN" sz="1800" b="0" i="1" smtClean="0">
                                      <a:latin typeface="Cambria Math"/>
                                      <a:cs typeface="Times New Roman" pitchFamily="18" charset="0"/>
                                    </a:rPr>
                                    <m:t>𝐿</m:t>
                                  </m:r>
                                  <m:r>
                                    <a:rPr lang="en-IN" sz="1800" b="0" i="1" smtClean="0">
                                      <a:latin typeface="Cambria Math"/>
                                      <a:cs typeface="Times New Roman" pitchFamily="18" charset="0"/>
                                    </a:rPr>
                                    <m:t>−1</m:t>
                                  </m:r>
                                </m:e>
                              </m:d>
                              <m:acc>
                                <m:accPr>
                                  <m:chr m:val="̃"/>
                                  <m:ctrlPr>
                                    <a:rPr lang="en-IN" sz="1800" b="0" i="1" smtClean="0">
                                      <a:latin typeface="Cambria Math"/>
                                      <a:cs typeface="Times New Roman" pitchFamily="18" charset="0"/>
                                    </a:rPr>
                                  </m:ctrlPr>
                                </m:accPr>
                                <m:e>
                                  <m:r>
                                    <a:rPr lang="en-IN" sz="1800" b="0" i="1" smtClean="0">
                                      <a:latin typeface="Cambria Math"/>
                                      <a:cs typeface="Times New Roman" pitchFamily="18" charset="0"/>
                                    </a:rPr>
                                    <m:t>𝑥</m:t>
                                  </m:r>
                                </m:e>
                              </m:acc>
                              <m:d>
                                <m:dPr>
                                  <m:ctrlPr>
                                    <a:rPr lang="en-IN" sz="1800" b="0" i="1" smtClean="0">
                                      <a:latin typeface="Cambria Math"/>
                                      <a:cs typeface="Times New Roman" pitchFamily="18" charset="0"/>
                                    </a:rPr>
                                  </m:ctrlPr>
                                </m:dPr>
                                <m:e>
                                  <m:r>
                                    <a:rPr lang="en-IN" sz="1800" b="0" i="1" smtClean="0">
                                      <a:latin typeface="Cambria Math"/>
                                      <a:cs typeface="Times New Roman" pitchFamily="18" charset="0"/>
                                    </a:rPr>
                                    <m:t>𝑁</m:t>
                                  </m:r>
                                  <m:r>
                                    <a:rPr lang="en-IN" sz="1800" b="0" i="1" smtClean="0">
                                      <a:latin typeface="Cambria Math"/>
                                      <a:cs typeface="Times New Roman" pitchFamily="18" charset="0"/>
                                    </a:rPr>
                                    <m:t>−</m:t>
                                  </m:r>
                                  <m:r>
                                    <a:rPr lang="en-IN" sz="1800" b="0" i="1" smtClean="0">
                                      <a:latin typeface="Cambria Math"/>
                                      <a:cs typeface="Times New Roman" pitchFamily="18" charset="0"/>
                                    </a:rPr>
                                    <m:t>𝐿</m:t>
                                  </m:r>
                                  <m:r>
                                    <a:rPr lang="en-IN" sz="1800" b="0" i="1" smtClean="0">
                                      <a:latin typeface="Cambria Math"/>
                                      <a:cs typeface="Times New Roman" pitchFamily="18" charset="0"/>
                                    </a:rPr>
                                    <m:t>+1</m:t>
                                  </m:r>
                                </m:e>
                              </m:d>
                            </m:e>
                          </m:groupChr>
                        </m:e>
                        <m:lim>
                          <m:r>
                            <m:rPr>
                              <m:nor/>
                            </m:rPr>
                            <a:rPr lang="en-US" sz="1800" i="1">
                              <a:latin typeface="Cambria Math" pitchFamily="18" charset="0"/>
                              <a:ea typeface="Cambria Math" pitchFamily="18" charset="0"/>
                              <a:cs typeface="Times New Roman" pitchFamily="18" charset="0"/>
                            </a:rPr>
                            <m:t>ISI</m:t>
                          </m:r>
                          <m:r>
                            <m:rPr>
                              <m:nor/>
                            </m:rPr>
                            <a:rPr lang="en-US" sz="1800" i="1">
                              <a:latin typeface="Cambria Math" pitchFamily="18" charset="0"/>
                              <a:ea typeface="Cambria Math" pitchFamily="18" charset="0"/>
                              <a:cs typeface="Times New Roman" pitchFamily="18" charset="0"/>
                            </a:rPr>
                            <m:t> </m:t>
                          </m:r>
                          <m:r>
                            <m:rPr>
                              <m:nor/>
                            </m:rPr>
                            <a:rPr lang="en-US" sz="1800" i="1">
                              <a:latin typeface="Cambria Math" pitchFamily="18" charset="0"/>
                              <a:ea typeface="Cambria Math" pitchFamily="18" charset="0"/>
                              <a:cs typeface="Times New Roman" pitchFamily="18" charset="0"/>
                            </a:rPr>
                            <m:t>from</m:t>
                          </m:r>
                          <m:r>
                            <m:rPr>
                              <m:nor/>
                            </m:rPr>
                            <a:rPr lang="en-US" sz="1800" i="1">
                              <a:latin typeface="Cambria Math" pitchFamily="18" charset="0"/>
                              <a:ea typeface="Cambria Math" pitchFamily="18" charset="0"/>
                              <a:cs typeface="Times New Roman" pitchFamily="18" charset="0"/>
                            </a:rPr>
                            <m:t> </m:t>
                          </m:r>
                          <m:r>
                            <m:rPr>
                              <m:nor/>
                            </m:rPr>
                            <a:rPr lang="en-US" sz="1800" i="1">
                              <a:latin typeface="Cambria Math" pitchFamily="18" charset="0"/>
                              <a:ea typeface="Cambria Math" pitchFamily="18" charset="0"/>
                              <a:cs typeface="Times New Roman" pitchFamily="18" charset="0"/>
                            </a:rPr>
                            <m:t>previous</m:t>
                          </m:r>
                          <m:r>
                            <m:rPr>
                              <m:nor/>
                            </m:rPr>
                            <a:rPr lang="en-US" sz="1800" i="1">
                              <a:latin typeface="Cambria Math" pitchFamily="18" charset="0"/>
                              <a:ea typeface="Cambria Math" pitchFamily="18" charset="0"/>
                              <a:cs typeface="Times New Roman" pitchFamily="18" charset="0"/>
                            </a:rPr>
                            <m:t> </m:t>
                          </m:r>
                          <m:r>
                            <m:rPr>
                              <m:nor/>
                            </m:rPr>
                            <a:rPr lang="en-US" sz="1800" i="1">
                              <a:latin typeface="Cambria Math" pitchFamily="18" charset="0"/>
                              <a:ea typeface="Cambria Math" pitchFamily="18" charset="0"/>
                              <a:cs typeface="Times New Roman" pitchFamily="18" charset="0"/>
                            </a:rPr>
                            <m:t>OFDM</m:t>
                          </m:r>
                          <m:r>
                            <m:rPr>
                              <m:nor/>
                            </m:rPr>
                            <a:rPr lang="en-US" sz="1800" i="1">
                              <a:latin typeface="Cambria Math" pitchFamily="18" charset="0"/>
                              <a:ea typeface="Cambria Math" pitchFamily="18" charset="0"/>
                              <a:cs typeface="Times New Roman" pitchFamily="18" charset="0"/>
                            </a:rPr>
                            <m:t> </m:t>
                          </m:r>
                          <m:r>
                            <m:rPr>
                              <m:nor/>
                            </m:rPr>
                            <a:rPr lang="en-US" sz="1800" i="1">
                              <a:latin typeface="Cambria Math" pitchFamily="18" charset="0"/>
                              <a:ea typeface="Cambria Math" pitchFamily="18" charset="0"/>
                              <a:cs typeface="Times New Roman" pitchFamily="18" charset="0"/>
                            </a:rPr>
                            <m:t>symbol</m:t>
                          </m:r>
                        </m:lim>
                      </m:limLow>
                    </m:oMath>
                  </m:oMathPara>
                </a14:m>
                <a:endParaRPr lang="en-IN" sz="18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7" y="970602"/>
                <a:ext cx="11614727" cy="5216442"/>
              </a:xfrm>
              <a:blipFill rotWithShape="1">
                <a:blip r:embed="rId3"/>
                <a:stretch>
                  <a:fillRect l="-577" t="-1168" r="-525"/>
                </a:stretch>
              </a:blipFill>
            </p:spPr>
            <p:txBody>
              <a:bodyPr/>
              <a:lstStyle/>
              <a:p>
                <a:r>
                  <a:rPr lang="en-IN">
                    <a:noFill/>
                  </a:rPr>
                  <a:t> </a:t>
                </a:r>
              </a:p>
            </p:txBody>
          </p:sp>
        </mc:Fallback>
      </mc:AlternateContent>
    </p:spTree>
    <p:extLst>
      <p:ext uri="{BB962C8B-B14F-4D97-AF65-F5344CB8AC3E}">
        <p14:creationId xmlns:p14="http://schemas.microsoft.com/office/powerpoint/2010/main" val="2431567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ORTHOGONAL FREQUENCY-DIVISION MULTIPLEXING </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Orthogonal Frequency division Multiplexing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50/58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7" y="970602"/>
                <a:ext cx="11614727" cy="5180816"/>
              </a:xfrm>
            </p:spPr>
            <p:txBody>
              <a:bodyPr>
                <a:normAutofit/>
              </a:bodyPr>
              <a:lstStyle/>
              <a:p>
                <a:pPr algn="just">
                  <a:buFont typeface="Wingdings" pitchFamily="2" charset="2"/>
                  <a:buChar char="Ø"/>
                </a:pPr>
                <a:r>
                  <a:rPr lang="en-US" sz="2000" dirty="0" smtClean="0">
                    <a:latin typeface="Times New Roman" pitchFamily="18" charset="0"/>
                    <a:cs typeface="Times New Roman" pitchFamily="18" charset="0"/>
                  </a:rPr>
                  <a:t>The initial samples of the current OFDM symbol block are being subject to interference from the </a:t>
                </a:r>
                <a:r>
                  <a:rPr lang="en-US" sz="2000" i="1" dirty="0">
                    <a:latin typeface="Times New Roman" pitchFamily="18" charset="0"/>
                    <a:cs typeface="Times New Roman" pitchFamily="18" charset="0"/>
                  </a:rPr>
                  <a:t>N − 1 </a:t>
                </a:r>
                <a:r>
                  <a:rPr lang="en-US" sz="2000" dirty="0">
                    <a:latin typeface="Times New Roman" pitchFamily="18" charset="0"/>
                    <a:cs typeface="Times New Roman" pitchFamily="18" charset="0"/>
                  </a:rPr>
                  <a:t>samples of the previous OFDM block. This is shown in Figure </a:t>
                </a:r>
                <a:r>
                  <a:rPr lang="en-US" sz="2000" dirty="0" smtClean="0">
                    <a:latin typeface="Times New Roman" pitchFamily="18" charset="0"/>
                    <a:cs typeface="Times New Roman" pitchFamily="18" charset="0"/>
                  </a:rPr>
                  <a:t>6</a:t>
                </a:r>
                <a:r>
                  <a:rPr lang="en-US" sz="2000" dirty="0">
                    <a:latin typeface="Times New Roman" pitchFamily="18" charset="0"/>
                    <a:cs typeface="Times New Roman" pitchFamily="18" charset="0"/>
                  </a:rPr>
                  <a:t>. Similarly, the received symbol </a:t>
                </a:r>
                <a14:m>
                  <m:oMath xmlns:m="http://schemas.openxmlformats.org/officeDocument/2006/math">
                    <m:r>
                      <a:rPr lang="en-IN" sz="2000" b="0" i="1" smtClean="0">
                        <a:latin typeface="Cambria Math"/>
                        <a:cs typeface="Times New Roman" pitchFamily="18" charset="0"/>
                      </a:rPr>
                      <m:t>𝑦</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1</m:t>
                        </m:r>
                      </m:e>
                    </m:d>
                    <m:r>
                      <a:rPr lang="en-IN"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given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r>
                        <a:rPr lang="en-IN" sz="2000" i="1">
                          <a:latin typeface="Cambria Math"/>
                          <a:cs typeface="Times New Roman" pitchFamily="18" charset="0"/>
                        </a:rPr>
                        <m:t>𝑦</m:t>
                      </m:r>
                      <m:d>
                        <m:dPr>
                          <m:ctrlPr>
                            <a:rPr lang="en-IN" sz="2000" i="1">
                              <a:latin typeface="Cambria Math"/>
                              <a:cs typeface="Times New Roman" pitchFamily="18" charset="0"/>
                            </a:rPr>
                          </m:ctrlPr>
                        </m:dPr>
                        <m:e>
                          <m:r>
                            <a:rPr lang="en-IN" sz="2000" b="0" i="1" smtClean="0">
                              <a:latin typeface="Cambria Math"/>
                              <a:cs typeface="Times New Roman" pitchFamily="18" charset="0"/>
                            </a:rPr>
                            <m:t>1</m:t>
                          </m:r>
                        </m:e>
                      </m:d>
                      <m:r>
                        <a:rPr lang="en-IN" sz="2000" i="1">
                          <a:latin typeface="Cambria Math"/>
                          <a:cs typeface="Times New Roman" pitchFamily="18" charset="0"/>
                        </a:rPr>
                        <m:t>=</m:t>
                      </m:r>
                      <m:r>
                        <a:rPr lang="en-IN" sz="2000" i="1">
                          <a:latin typeface="Cambria Math"/>
                          <a:cs typeface="Times New Roman" pitchFamily="18" charset="0"/>
                        </a:rPr>
                        <m:t>h</m:t>
                      </m:r>
                      <m:d>
                        <m:dPr>
                          <m:ctrlPr>
                            <a:rPr lang="en-IN" sz="2000" i="1">
                              <a:latin typeface="Cambria Math"/>
                              <a:cs typeface="Times New Roman" pitchFamily="18" charset="0"/>
                            </a:rPr>
                          </m:ctrlPr>
                        </m:dPr>
                        <m:e>
                          <m:r>
                            <a:rPr lang="en-IN" sz="2000" i="1">
                              <a:latin typeface="Cambria Math"/>
                              <a:cs typeface="Times New Roman" pitchFamily="18" charset="0"/>
                            </a:rPr>
                            <m:t>0</m:t>
                          </m:r>
                        </m:e>
                      </m:d>
                      <m:r>
                        <a:rPr lang="en-IN" sz="2000" i="1">
                          <a:latin typeface="Cambria Math"/>
                          <a:cs typeface="Times New Roman" pitchFamily="18" charset="0"/>
                        </a:rPr>
                        <m:t>𝑥</m:t>
                      </m:r>
                      <m:d>
                        <m:dPr>
                          <m:ctrlPr>
                            <a:rPr lang="en-IN" sz="2000" i="1">
                              <a:latin typeface="Cambria Math"/>
                              <a:cs typeface="Times New Roman" pitchFamily="18" charset="0"/>
                            </a:rPr>
                          </m:ctrlPr>
                        </m:dPr>
                        <m:e>
                          <m:r>
                            <a:rPr lang="en-IN" sz="2000" b="0" i="1" smtClean="0">
                              <a:latin typeface="Cambria Math"/>
                              <a:cs typeface="Times New Roman" pitchFamily="18" charset="0"/>
                            </a:rPr>
                            <m:t>1</m:t>
                          </m:r>
                        </m:e>
                      </m:d>
                      <m:r>
                        <a:rPr lang="en-IN" sz="2000" b="0" i="1" smtClean="0">
                          <a:latin typeface="Cambria Math"/>
                          <a:cs typeface="Times New Roman" pitchFamily="18" charset="0"/>
                        </a:rPr>
                        <m:t>+</m:t>
                      </m:r>
                      <m:r>
                        <a:rPr lang="en-IN" sz="2000" b="0" i="1" smtClean="0">
                          <a:latin typeface="Cambria Math"/>
                          <a:cs typeface="Times New Roman" pitchFamily="18" charset="0"/>
                        </a:rPr>
                        <m:t>h</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1</m:t>
                          </m:r>
                        </m:e>
                      </m:d>
                      <m:r>
                        <a:rPr lang="en-IN" sz="2000" b="0" i="1" smtClean="0">
                          <a:latin typeface="Cambria Math"/>
                          <a:cs typeface="Times New Roman" pitchFamily="18" charset="0"/>
                        </a:rPr>
                        <m:t>𝑥</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0</m:t>
                          </m:r>
                        </m:e>
                      </m:d>
                      <m:r>
                        <a:rPr lang="en-IN" sz="2000" i="1">
                          <a:latin typeface="Cambria Math"/>
                          <a:cs typeface="Times New Roman" pitchFamily="18" charset="0"/>
                        </a:rPr>
                        <m:t>+</m:t>
                      </m:r>
                      <m:limLow>
                        <m:limLowPr>
                          <m:ctrlPr>
                            <a:rPr lang="en-IN" sz="2000" i="1" smtClean="0">
                              <a:latin typeface="Cambria Math"/>
                              <a:cs typeface="Times New Roman" pitchFamily="18" charset="0"/>
                            </a:rPr>
                          </m:ctrlPr>
                        </m:limLowPr>
                        <m:e>
                          <m:groupChr>
                            <m:groupChrPr>
                              <m:chr m:val="⏟"/>
                              <m:ctrlPr>
                                <a:rPr lang="en-IN" sz="2000" i="1">
                                  <a:latin typeface="Cambria Math"/>
                                  <a:cs typeface="Times New Roman" pitchFamily="18" charset="0"/>
                                </a:rPr>
                              </m:ctrlPr>
                            </m:groupChrPr>
                            <m:e>
                              <m:r>
                                <a:rPr lang="en-IN" sz="2000" i="1">
                                  <a:latin typeface="Cambria Math"/>
                                  <a:cs typeface="Times New Roman" pitchFamily="18" charset="0"/>
                                </a:rPr>
                                <m:t>h</m:t>
                              </m:r>
                              <m:d>
                                <m:dPr>
                                  <m:ctrlPr>
                                    <a:rPr lang="en-IN" sz="2000" i="1">
                                      <a:latin typeface="Cambria Math"/>
                                      <a:cs typeface="Times New Roman" pitchFamily="18" charset="0"/>
                                    </a:rPr>
                                  </m:ctrlPr>
                                </m:dPr>
                                <m:e>
                                  <m:r>
                                    <a:rPr lang="en-IN" sz="2000" b="0" i="1" smtClean="0">
                                      <a:latin typeface="Cambria Math"/>
                                      <a:cs typeface="Times New Roman" pitchFamily="18" charset="0"/>
                                    </a:rPr>
                                    <m:t>2</m:t>
                                  </m:r>
                                </m:e>
                              </m:d>
                              <m:acc>
                                <m:accPr>
                                  <m:chr m:val="̃"/>
                                  <m:ctrlPr>
                                    <a:rPr lang="en-IN" sz="2000" i="1">
                                      <a:latin typeface="Cambria Math"/>
                                      <a:cs typeface="Times New Roman" pitchFamily="18" charset="0"/>
                                    </a:rPr>
                                  </m:ctrlPr>
                                </m:accPr>
                                <m:e>
                                  <m:r>
                                    <a:rPr lang="en-IN" sz="2000" i="1">
                                      <a:latin typeface="Cambria Math"/>
                                      <a:cs typeface="Times New Roman" pitchFamily="18" charset="0"/>
                                    </a:rPr>
                                    <m:t>𝑥</m:t>
                                  </m:r>
                                </m:e>
                              </m:acc>
                              <m:d>
                                <m:dPr>
                                  <m:ctrlPr>
                                    <a:rPr lang="en-IN" sz="2000" i="1">
                                      <a:latin typeface="Cambria Math"/>
                                      <a:cs typeface="Times New Roman" pitchFamily="18" charset="0"/>
                                    </a:rPr>
                                  </m:ctrlPr>
                                </m:dPr>
                                <m:e>
                                  <m:r>
                                    <a:rPr lang="en-IN" sz="2000" i="1">
                                      <a:latin typeface="Cambria Math"/>
                                      <a:cs typeface="Times New Roman" pitchFamily="18" charset="0"/>
                                    </a:rPr>
                                    <m:t>𝑁</m:t>
                                  </m:r>
                                  <m:r>
                                    <a:rPr lang="en-IN" sz="2000" i="1">
                                      <a:latin typeface="Cambria Math"/>
                                      <a:cs typeface="Times New Roman" pitchFamily="18" charset="0"/>
                                    </a:rPr>
                                    <m:t>−1</m:t>
                                  </m:r>
                                </m:e>
                              </m:d>
                              <m:r>
                                <a:rPr lang="en-IN" sz="2000" i="1">
                                  <a:latin typeface="Cambria Math"/>
                                  <a:cs typeface="Times New Roman" pitchFamily="18" charset="0"/>
                                </a:rPr>
                                <m:t>+…</m:t>
                              </m:r>
                              <m:r>
                                <a:rPr lang="en-IN" sz="2000" i="1">
                                  <a:latin typeface="Cambria Math"/>
                                  <a:cs typeface="Times New Roman" pitchFamily="18" charset="0"/>
                                </a:rPr>
                                <m:t>h</m:t>
                              </m:r>
                              <m:d>
                                <m:dPr>
                                  <m:ctrlPr>
                                    <a:rPr lang="en-IN" sz="2000" i="1">
                                      <a:latin typeface="Cambria Math"/>
                                      <a:cs typeface="Times New Roman" pitchFamily="18" charset="0"/>
                                    </a:rPr>
                                  </m:ctrlPr>
                                </m:dPr>
                                <m:e>
                                  <m:r>
                                    <a:rPr lang="en-IN" sz="2000" i="1">
                                      <a:latin typeface="Cambria Math"/>
                                      <a:cs typeface="Times New Roman" pitchFamily="18" charset="0"/>
                                    </a:rPr>
                                    <m:t>𝐿</m:t>
                                  </m:r>
                                  <m:r>
                                    <a:rPr lang="en-IN" sz="2000" i="1">
                                      <a:latin typeface="Cambria Math"/>
                                      <a:cs typeface="Times New Roman" pitchFamily="18" charset="0"/>
                                    </a:rPr>
                                    <m:t>−1</m:t>
                                  </m:r>
                                </m:e>
                              </m:d>
                              <m:acc>
                                <m:accPr>
                                  <m:chr m:val="̃"/>
                                  <m:ctrlPr>
                                    <a:rPr lang="en-IN" sz="2000" i="1">
                                      <a:latin typeface="Cambria Math"/>
                                      <a:cs typeface="Times New Roman" pitchFamily="18" charset="0"/>
                                    </a:rPr>
                                  </m:ctrlPr>
                                </m:accPr>
                                <m:e>
                                  <m:r>
                                    <a:rPr lang="en-IN" sz="2000" i="1">
                                      <a:latin typeface="Cambria Math"/>
                                      <a:cs typeface="Times New Roman" pitchFamily="18" charset="0"/>
                                    </a:rPr>
                                    <m:t>𝑥</m:t>
                                  </m:r>
                                </m:e>
                              </m:acc>
                              <m:d>
                                <m:dPr>
                                  <m:ctrlPr>
                                    <a:rPr lang="en-IN" sz="2000" i="1">
                                      <a:latin typeface="Cambria Math"/>
                                      <a:cs typeface="Times New Roman" pitchFamily="18" charset="0"/>
                                    </a:rPr>
                                  </m:ctrlPr>
                                </m:dPr>
                                <m:e>
                                  <m:r>
                                    <a:rPr lang="en-IN" sz="2000" i="1">
                                      <a:latin typeface="Cambria Math"/>
                                      <a:cs typeface="Times New Roman" pitchFamily="18" charset="0"/>
                                    </a:rPr>
                                    <m:t>𝑁</m:t>
                                  </m:r>
                                  <m:r>
                                    <a:rPr lang="en-IN" sz="2000" i="1">
                                      <a:latin typeface="Cambria Math"/>
                                      <a:cs typeface="Times New Roman" pitchFamily="18" charset="0"/>
                                    </a:rPr>
                                    <m:t>−</m:t>
                                  </m:r>
                                  <m:r>
                                    <a:rPr lang="en-IN" sz="2000" i="1">
                                      <a:latin typeface="Cambria Math"/>
                                      <a:cs typeface="Times New Roman" pitchFamily="18" charset="0"/>
                                    </a:rPr>
                                    <m:t>𝐿</m:t>
                                  </m:r>
                                  <m:r>
                                    <a:rPr lang="en-IN" sz="2000" i="1">
                                      <a:latin typeface="Cambria Math"/>
                                      <a:cs typeface="Times New Roman" pitchFamily="18" charset="0"/>
                                    </a:rPr>
                                    <m:t>+2</m:t>
                                  </m:r>
                                </m:e>
                              </m:d>
                            </m:e>
                          </m:groupChr>
                        </m:e>
                        <m:lim>
                          <m:r>
                            <m:rPr>
                              <m:nor/>
                            </m:rPr>
                            <a:rPr lang="en-US" sz="2000" i="1">
                              <a:latin typeface="Cambria Math" pitchFamily="18" charset="0"/>
                              <a:ea typeface="Cambria Math" pitchFamily="18" charset="0"/>
                              <a:cs typeface="Times New Roman" pitchFamily="18" charset="0"/>
                            </a:rPr>
                            <m:t>ISI</m:t>
                          </m:r>
                          <m:r>
                            <m:rPr>
                              <m:nor/>
                            </m:rPr>
                            <a:rPr lang="en-US" sz="2000" i="1">
                              <a:latin typeface="Cambria Math" pitchFamily="18" charset="0"/>
                              <a:ea typeface="Cambria Math" pitchFamily="18" charset="0"/>
                              <a:cs typeface="Times New Roman" pitchFamily="18" charset="0"/>
                            </a:rPr>
                            <m:t> </m:t>
                          </m:r>
                          <m:r>
                            <m:rPr>
                              <m:nor/>
                            </m:rPr>
                            <a:rPr lang="en-US" sz="2000" i="1">
                              <a:latin typeface="Cambria Math" pitchFamily="18" charset="0"/>
                              <a:ea typeface="Cambria Math" pitchFamily="18" charset="0"/>
                              <a:cs typeface="Times New Roman" pitchFamily="18" charset="0"/>
                            </a:rPr>
                            <m:t>from</m:t>
                          </m:r>
                          <m:r>
                            <m:rPr>
                              <m:nor/>
                            </m:rPr>
                            <a:rPr lang="en-US" sz="2000" i="1">
                              <a:latin typeface="Cambria Math" pitchFamily="18" charset="0"/>
                              <a:ea typeface="Cambria Math" pitchFamily="18" charset="0"/>
                              <a:cs typeface="Times New Roman" pitchFamily="18" charset="0"/>
                            </a:rPr>
                            <m:t> </m:t>
                          </m:r>
                          <m:r>
                            <m:rPr>
                              <m:nor/>
                            </m:rPr>
                            <a:rPr lang="en-US" sz="2000" i="1">
                              <a:latin typeface="Cambria Math" pitchFamily="18" charset="0"/>
                              <a:ea typeface="Cambria Math" pitchFamily="18" charset="0"/>
                              <a:cs typeface="Times New Roman" pitchFamily="18" charset="0"/>
                            </a:rPr>
                            <m:t>previous</m:t>
                          </m:r>
                          <m:r>
                            <m:rPr>
                              <m:nor/>
                            </m:rPr>
                            <a:rPr lang="en-US" sz="2000" i="1">
                              <a:latin typeface="Cambria Math" pitchFamily="18" charset="0"/>
                              <a:ea typeface="Cambria Math" pitchFamily="18" charset="0"/>
                              <a:cs typeface="Times New Roman" pitchFamily="18" charset="0"/>
                            </a:rPr>
                            <m:t> </m:t>
                          </m:r>
                          <m:r>
                            <m:rPr>
                              <m:nor/>
                            </m:rPr>
                            <a:rPr lang="en-US" sz="2000" i="1">
                              <a:latin typeface="Cambria Math" pitchFamily="18" charset="0"/>
                              <a:ea typeface="Cambria Math" pitchFamily="18" charset="0"/>
                              <a:cs typeface="Times New Roman" pitchFamily="18" charset="0"/>
                            </a:rPr>
                            <m:t>OFDM</m:t>
                          </m:r>
                          <m:r>
                            <m:rPr>
                              <m:nor/>
                            </m:rPr>
                            <a:rPr lang="en-US" sz="2000" i="1">
                              <a:latin typeface="Cambria Math" pitchFamily="18" charset="0"/>
                              <a:ea typeface="Cambria Math" pitchFamily="18" charset="0"/>
                              <a:cs typeface="Times New Roman" pitchFamily="18" charset="0"/>
                            </a:rPr>
                            <m:t> </m:t>
                          </m:r>
                          <m:r>
                            <m:rPr>
                              <m:nor/>
                            </m:rPr>
                            <a:rPr lang="en-US" sz="2000" i="1">
                              <a:latin typeface="Cambria Math" pitchFamily="18" charset="0"/>
                              <a:ea typeface="Cambria Math" pitchFamily="18" charset="0"/>
                              <a:cs typeface="Times New Roman" pitchFamily="18" charset="0"/>
                            </a:rPr>
                            <m:t>symbol</m:t>
                          </m:r>
                        </m:lim>
                      </m:limLow>
                    </m:oMath>
                  </m:oMathPara>
                </a14:m>
                <a:endParaRPr lang="en-IN" sz="2000" dirty="0" smtClean="0">
                  <a:latin typeface="Times New Roman" pitchFamily="18" charset="0"/>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Let us now consider a modified transmission scheme as follows. To each transmitted OFDM sample stream, we pad the last </a:t>
                </a:r>
                <a14:m>
                  <m:oMath xmlns:m="http://schemas.openxmlformats.org/officeDocument/2006/math">
                    <m:sSub>
                      <m:sSubPr>
                        <m:ctrlPr>
                          <a:rPr lang="en-US" sz="2000" i="1" smtClean="0">
                            <a:latin typeface="Cambria Math"/>
                            <a:cs typeface="Times New Roman" pitchFamily="18" charset="0"/>
                          </a:rPr>
                        </m:ctrlPr>
                      </m:sSubPr>
                      <m:e>
                        <m:r>
                          <a:rPr lang="en-IN" sz="2000" b="0" i="1" smtClean="0">
                            <a:latin typeface="Cambria Math"/>
                            <a:cs typeface="Times New Roman" pitchFamily="18" charset="0"/>
                          </a:rPr>
                          <m:t>𝐿</m:t>
                        </m:r>
                      </m:e>
                      <m:sub>
                        <m:r>
                          <a:rPr lang="en-IN" sz="2000" b="0" i="1" smtClean="0">
                            <a:latin typeface="Cambria Math"/>
                            <a:cs typeface="Times New Roman" pitchFamily="18" charset="0"/>
                          </a:rPr>
                          <m:t>𝑐</m:t>
                        </m:r>
                      </m:sub>
                    </m:sSub>
                  </m:oMath>
                </a14:m>
                <a:r>
                  <a:rPr lang="en-US" sz="2000" dirty="0" smtClean="0">
                    <a:latin typeface="Times New Roman" pitchFamily="18" charset="0"/>
                    <a:cs typeface="Times New Roman" pitchFamily="18" charset="0"/>
                  </a:rPr>
                  <a:t>symbols </a:t>
                </a:r>
                <a:r>
                  <a:rPr lang="en-US" sz="2000" dirty="0">
                    <a:latin typeface="Times New Roman" pitchFamily="18" charset="0"/>
                    <a:cs typeface="Times New Roman" pitchFamily="18" charset="0"/>
                  </a:rPr>
                  <a:t>to make the transmitted stream as follows</a:t>
                </a:r>
                <a:r>
                  <a:rPr lang="en-US" sz="2000" dirty="0" smtClean="0"/>
                  <a:t>.</a:t>
                </a:r>
              </a:p>
              <a:p>
                <a:pPr marL="0" indent="0" algn="just">
                  <a:buNone/>
                </a:pPr>
                <a14:m>
                  <m:oMathPara xmlns:m="http://schemas.openxmlformats.org/officeDocument/2006/math">
                    <m:oMathParaPr>
                      <m:jc m:val="centerGroup"/>
                    </m:oMathParaPr>
                    <m:oMath xmlns:m="http://schemas.openxmlformats.org/officeDocument/2006/math">
                      <m:limLow>
                        <m:limLowPr>
                          <m:ctrlPr>
                            <a:rPr lang="en-IN" sz="1600" i="1" smtClean="0">
                              <a:latin typeface="Cambria Math"/>
                              <a:cs typeface="Times New Roman" pitchFamily="18" charset="0"/>
                            </a:rPr>
                          </m:ctrlPr>
                        </m:limLowPr>
                        <m:e>
                          <m:groupChr>
                            <m:groupChrPr>
                              <m:chr m:val="⏟"/>
                              <m:ctrlPr>
                                <a:rPr lang="en-IN" sz="1600" i="1" smtClean="0">
                                  <a:latin typeface="Cambria Math"/>
                                  <a:cs typeface="Times New Roman" pitchFamily="18" charset="0"/>
                                </a:rPr>
                              </m:ctrlPr>
                            </m:groupChrPr>
                            <m:e>
                              <m:acc>
                                <m:accPr>
                                  <m:chr m:val="̃"/>
                                  <m:ctrlPr>
                                    <a:rPr lang="en-US" sz="1600" i="1">
                                      <a:latin typeface="Cambria Math"/>
                                      <a:cs typeface="Times New Roman" pitchFamily="18" charset="0"/>
                                    </a:rPr>
                                  </m:ctrlPr>
                                </m:accPr>
                                <m:e>
                                  <m:r>
                                    <a:rPr lang="en-IN" sz="1600" i="1">
                                      <a:latin typeface="Cambria Math"/>
                                      <a:cs typeface="Times New Roman" pitchFamily="18" charset="0"/>
                                    </a:rPr>
                                    <m:t>𝑥</m:t>
                                  </m:r>
                                </m:e>
                              </m:acc>
                              <m:d>
                                <m:dPr>
                                  <m:ctrlPr>
                                    <a:rPr lang="en-US" sz="1600" i="1">
                                      <a:latin typeface="Cambria Math"/>
                                      <a:cs typeface="Times New Roman" pitchFamily="18" charset="0"/>
                                    </a:rPr>
                                  </m:ctrlPr>
                                </m:dPr>
                                <m:e>
                                  <m:r>
                                    <a:rPr lang="en-IN" sz="1600" i="1">
                                      <a:latin typeface="Cambria Math"/>
                                      <a:cs typeface="Times New Roman" pitchFamily="18" charset="0"/>
                                    </a:rPr>
                                    <m:t>0</m:t>
                                  </m:r>
                                </m:e>
                              </m:d>
                              <m:r>
                                <a:rPr lang="en-IN" sz="1600" i="1">
                                  <a:latin typeface="Cambria Math"/>
                                  <a:cs typeface="Times New Roman" pitchFamily="18" charset="0"/>
                                </a:rPr>
                                <m:t>,</m:t>
                              </m:r>
                              <m:acc>
                                <m:accPr>
                                  <m:chr m:val="̃"/>
                                  <m:ctrlPr>
                                    <a:rPr lang="en-IN" sz="1600" i="1">
                                      <a:latin typeface="Cambria Math"/>
                                      <a:cs typeface="Times New Roman" pitchFamily="18" charset="0"/>
                                    </a:rPr>
                                  </m:ctrlPr>
                                </m:accPr>
                                <m:e>
                                  <m:r>
                                    <a:rPr lang="en-IN" sz="1600" i="1">
                                      <a:latin typeface="Cambria Math"/>
                                      <a:cs typeface="Times New Roman" pitchFamily="18" charset="0"/>
                                    </a:rPr>
                                    <m:t>𝑥</m:t>
                                  </m:r>
                                </m:e>
                              </m:acc>
                              <m:d>
                                <m:dPr>
                                  <m:ctrlPr>
                                    <a:rPr lang="en-US" sz="1600" i="1">
                                      <a:latin typeface="Cambria Math"/>
                                      <a:cs typeface="Times New Roman" pitchFamily="18" charset="0"/>
                                    </a:rPr>
                                  </m:ctrlPr>
                                </m:dPr>
                                <m:e>
                                  <m:r>
                                    <a:rPr lang="en-IN" sz="1600" i="1">
                                      <a:latin typeface="Cambria Math"/>
                                      <a:cs typeface="Times New Roman" pitchFamily="18" charset="0"/>
                                    </a:rPr>
                                    <m:t>1</m:t>
                                  </m:r>
                                </m:e>
                              </m:d>
                              <m:r>
                                <a:rPr lang="en-IN" sz="1600" i="1">
                                  <a:latin typeface="Cambria Math"/>
                                  <a:cs typeface="Times New Roman" pitchFamily="18" charset="0"/>
                                </a:rPr>
                                <m:t>,…</m:t>
                              </m:r>
                              <m:acc>
                                <m:accPr>
                                  <m:chr m:val="̃"/>
                                  <m:ctrlPr>
                                    <a:rPr lang="en-IN" sz="1600" i="1">
                                      <a:latin typeface="Cambria Math"/>
                                      <a:cs typeface="Times New Roman" pitchFamily="18" charset="0"/>
                                    </a:rPr>
                                  </m:ctrlPr>
                                </m:accPr>
                                <m:e>
                                  <m:r>
                                    <a:rPr lang="en-IN" sz="1600" i="1">
                                      <a:latin typeface="Cambria Math"/>
                                      <a:cs typeface="Times New Roman" pitchFamily="18" charset="0"/>
                                    </a:rPr>
                                    <m:t>𝑥</m:t>
                                  </m:r>
                                </m:e>
                              </m:acc>
                              <m:d>
                                <m:dPr>
                                  <m:ctrlPr>
                                    <a:rPr lang="en-US" sz="1600" i="1">
                                      <a:latin typeface="Cambria Math"/>
                                      <a:cs typeface="Times New Roman" pitchFamily="18" charset="0"/>
                                    </a:rPr>
                                  </m:ctrlPr>
                                </m:dPr>
                                <m:e>
                                  <m:r>
                                    <a:rPr lang="en-IN" sz="1600" i="1">
                                      <a:latin typeface="Cambria Math"/>
                                      <a:cs typeface="Times New Roman" pitchFamily="18" charset="0"/>
                                    </a:rPr>
                                    <m:t>𝑁</m:t>
                                  </m:r>
                                  <m:r>
                                    <a:rPr lang="en-IN" sz="1600" i="1">
                                      <a:latin typeface="Cambria Math"/>
                                      <a:cs typeface="Times New Roman" pitchFamily="18" charset="0"/>
                                    </a:rPr>
                                    <m:t>−1</m:t>
                                  </m:r>
                                </m:e>
                              </m:d>
                            </m:e>
                          </m:groupChr>
                        </m:e>
                        <m:lim>
                          <m:r>
                            <m:rPr>
                              <m:nor/>
                            </m:rPr>
                            <a:rPr lang="en-IN" sz="1600" i="1">
                              <a:latin typeface="Cambria Math" pitchFamily="18" charset="0"/>
                              <a:ea typeface="Cambria Math" pitchFamily="18" charset="0"/>
                            </a:rPr>
                            <m:t>Previous</m:t>
                          </m:r>
                          <m:r>
                            <m:rPr>
                              <m:nor/>
                            </m:rPr>
                            <a:rPr lang="en-IN" sz="1600" i="1">
                              <a:latin typeface="Cambria Math" pitchFamily="18" charset="0"/>
                              <a:ea typeface="Cambria Math" pitchFamily="18" charset="0"/>
                            </a:rPr>
                            <m:t> </m:t>
                          </m:r>
                          <m:r>
                            <m:rPr>
                              <m:nor/>
                            </m:rPr>
                            <a:rPr lang="en-IN" sz="1600" i="1">
                              <a:latin typeface="Cambria Math" pitchFamily="18" charset="0"/>
                              <a:ea typeface="Cambria Math" pitchFamily="18" charset="0"/>
                            </a:rPr>
                            <m:t>block</m:t>
                          </m:r>
                        </m:lim>
                      </m:limLow>
                      <m:r>
                        <a:rPr lang="en-IN" sz="1600" b="0" i="1" smtClean="0">
                          <a:latin typeface="Cambria Math"/>
                          <a:cs typeface="Times New Roman" pitchFamily="18" charset="0"/>
                        </a:rPr>
                        <m:t>;</m:t>
                      </m:r>
                      <m:limLow>
                        <m:limLowPr>
                          <m:ctrlPr>
                            <a:rPr lang="en-IN" sz="1600" b="0" i="1" smtClean="0">
                              <a:latin typeface="Cambria Math"/>
                              <a:cs typeface="Times New Roman" pitchFamily="18" charset="0"/>
                            </a:rPr>
                          </m:ctrlPr>
                        </m:limLowPr>
                        <m:e>
                          <m:groupChr>
                            <m:groupChrPr>
                              <m:chr m:val="⏟"/>
                              <m:ctrlPr>
                                <a:rPr lang="en-IN" sz="1600" b="0" i="1" smtClean="0">
                                  <a:latin typeface="Cambria Math"/>
                                  <a:cs typeface="Times New Roman" pitchFamily="18" charset="0"/>
                                </a:rPr>
                              </m:ctrlPr>
                            </m:groupChrPr>
                            <m:e>
                              <m:r>
                                <a:rPr lang="en-IN" sz="1600" b="0" i="1" smtClean="0">
                                  <a:latin typeface="Cambria Math"/>
                                  <a:cs typeface="Times New Roman" pitchFamily="18" charset="0"/>
                                </a:rPr>
                                <m:t>𝑥</m:t>
                              </m:r>
                              <m:d>
                                <m:dPr>
                                  <m:ctrlPr>
                                    <a:rPr lang="en-IN" sz="1600" b="0" i="1" smtClean="0">
                                      <a:latin typeface="Cambria Math"/>
                                      <a:cs typeface="Times New Roman" pitchFamily="18" charset="0"/>
                                    </a:rPr>
                                  </m:ctrlPr>
                                </m:dPr>
                                <m:e>
                                  <m:r>
                                    <a:rPr lang="en-IN" sz="1600" b="0" i="1" smtClean="0">
                                      <a:latin typeface="Cambria Math"/>
                                      <a:cs typeface="Times New Roman" pitchFamily="18" charset="0"/>
                                    </a:rPr>
                                    <m:t>𝑁</m:t>
                                  </m:r>
                                  <m:r>
                                    <a:rPr lang="en-IN" sz="1600" b="0" i="1" smtClean="0">
                                      <a:latin typeface="Cambria Math"/>
                                      <a:cs typeface="Times New Roman" pitchFamily="18" charset="0"/>
                                    </a:rPr>
                                    <m:t>−</m:t>
                                  </m:r>
                                  <m:sSub>
                                    <m:sSubPr>
                                      <m:ctrlPr>
                                        <a:rPr lang="en-IN" sz="1600" b="0" i="1" smtClean="0">
                                          <a:latin typeface="Cambria Math"/>
                                          <a:cs typeface="Times New Roman" pitchFamily="18" charset="0"/>
                                        </a:rPr>
                                      </m:ctrlPr>
                                    </m:sSubPr>
                                    <m:e>
                                      <m:r>
                                        <a:rPr lang="en-IN" sz="1600" b="0" i="1" smtClean="0">
                                          <a:latin typeface="Cambria Math"/>
                                          <a:cs typeface="Times New Roman" pitchFamily="18" charset="0"/>
                                        </a:rPr>
                                        <m:t>𝐿</m:t>
                                      </m:r>
                                    </m:e>
                                    <m:sub>
                                      <m:r>
                                        <a:rPr lang="en-IN" sz="1600" b="0" i="1" smtClean="0">
                                          <a:latin typeface="Cambria Math"/>
                                          <a:cs typeface="Times New Roman" pitchFamily="18" charset="0"/>
                                        </a:rPr>
                                        <m:t>𝑐</m:t>
                                      </m:r>
                                    </m:sub>
                                  </m:sSub>
                                </m:e>
                              </m:d>
                              <m:r>
                                <a:rPr lang="en-IN" sz="1600" b="0" i="1" smtClean="0">
                                  <a:latin typeface="Cambria Math"/>
                                  <a:cs typeface="Times New Roman" pitchFamily="18" charset="0"/>
                                </a:rPr>
                                <m:t>,</m:t>
                              </m:r>
                              <m:r>
                                <a:rPr lang="en-IN" sz="1600" b="0" i="1" smtClean="0">
                                  <a:latin typeface="Cambria Math"/>
                                  <a:cs typeface="Times New Roman" pitchFamily="18" charset="0"/>
                                </a:rPr>
                                <m:t>𝑥</m:t>
                              </m:r>
                              <m:d>
                                <m:dPr>
                                  <m:ctrlPr>
                                    <a:rPr lang="en-IN" sz="1600" b="0" i="1" smtClean="0">
                                      <a:latin typeface="Cambria Math"/>
                                      <a:cs typeface="Times New Roman" pitchFamily="18" charset="0"/>
                                    </a:rPr>
                                  </m:ctrlPr>
                                </m:dPr>
                                <m:e>
                                  <m:r>
                                    <a:rPr lang="en-IN" sz="1600" b="0" i="1" smtClean="0">
                                      <a:latin typeface="Cambria Math"/>
                                      <a:cs typeface="Times New Roman" pitchFamily="18" charset="0"/>
                                    </a:rPr>
                                    <m:t>𝑁</m:t>
                                  </m:r>
                                  <m:r>
                                    <a:rPr lang="en-IN" sz="1600" b="0" i="1" smtClean="0">
                                      <a:latin typeface="Cambria Math"/>
                                      <a:cs typeface="Times New Roman" pitchFamily="18" charset="0"/>
                                    </a:rPr>
                                    <m:t>−</m:t>
                                  </m:r>
                                  <m:sSub>
                                    <m:sSubPr>
                                      <m:ctrlPr>
                                        <a:rPr lang="en-IN" sz="1600" b="0" i="1" smtClean="0">
                                          <a:latin typeface="Cambria Math"/>
                                          <a:cs typeface="Times New Roman" pitchFamily="18" charset="0"/>
                                        </a:rPr>
                                      </m:ctrlPr>
                                    </m:sSubPr>
                                    <m:e>
                                      <m:r>
                                        <a:rPr lang="en-IN" sz="1600" b="0" i="1" smtClean="0">
                                          <a:latin typeface="Cambria Math"/>
                                          <a:cs typeface="Times New Roman" pitchFamily="18" charset="0"/>
                                        </a:rPr>
                                        <m:t>𝐿</m:t>
                                      </m:r>
                                    </m:e>
                                    <m:sub>
                                      <m:r>
                                        <a:rPr lang="en-IN" sz="1600" b="0" i="1" smtClean="0">
                                          <a:latin typeface="Cambria Math"/>
                                          <a:cs typeface="Times New Roman" pitchFamily="18" charset="0"/>
                                        </a:rPr>
                                        <m:t>𝑐</m:t>
                                      </m:r>
                                    </m:sub>
                                  </m:sSub>
                                  <m:r>
                                    <a:rPr lang="en-IN" sz="1600" b="0" i="1" smtClean="0">
                                      <a:latin typeface="Cambria Math"/>
                                      <a:cs typeface="Times New Roman" pitchFamily="18" charset="0"/>
                                    </a:rPr>
                                    <m:t>+1</m:t>
                                  </m:r>
                                </m:e>
                              </m:d>
                              <m:r>
                                <a:rPr lang="en-IN" sz="1600" b="0" i="1" smtClean="0">
                                  <a:latin typeface="Cambria Math"/>
                                  <a:cs typeface="Times New Roman" pitchFamily="18" charset="0"/>
                                </a:rPr>
                                <m:t>…</m:t>
                              </m:r>
                              <m:r>
                                <a:rPr lang="en-IN" sz="1600" b="0" i="1" smtClean="0">
                                  <a:latin typeface="Cambria Math"/>
                                  <a:cs typeface="Times New Roman" pitchFamily="18" charset="0"/>
                                </a:rPr>
                                <m:t>𝑥</m:t>
                              </m:r>
                              <m:d>
                                <m:dPr>
                                  <m:ctrlPr>
                                    <a:rPr lang="en-IN" sz="1600" b="0" i="1" smtClean="0">
                                      <a:latin typeface="Cambria Math"/>
                                      <a:cs typeface="Times New Roman" pitchFamily="18" charset="0"/>
                                    </a:rPr>
                                  </m:ctrlPr>
                                </m:dPr>
                                <m:e>
                                  <m:r>
                                    <a:rPr lang="en-IN" sz="1600" b="0" i="1" smtClean="0">
                                      <a:latin typeface="Cambria Math"/>
                                      <a:cs typeface="Times New Roman" pitchFamily="18" charset="0"/>
                                    </a:rPr>
                                    <m:t>𝑁</m:t>
                                  </m:r>
                                  <m:r>
                                    <a:rPr lang="en-IN" sz="1600" b="0" i="1" smtClean="0">
                                      <a:latin typeface="Cambria Math"/>
                                      <a:cs typeface="Times New Roman" pitchFamily="18" charset="0"/>
                                    </a:rPr>
                                    <m:t>−1</m:t>
                                  </m:r>
                                </m:e>
                              </m:d>
                              <m:r>
                                <a:rPr lang="en-IN" sz="1600" b="0" i="1" smtClean="0">
                                  <a:latin typeface="Cambria Math"/>
                                  <a:cs typeface="Times New Roman" pitchFamily="18" charset="0"/>
                                </a:rPr>
                                <m:t>;</m:t>
                              </m:r>
                            </m:e>
                          </m:groupChr>
                        </m:e>
                        <m:lim>
                          <m:r>
                            <m:rPr>
                              <m:nor/>
                            </m:rPr>
                            <a:rPr lang="en-IN" sz="1600" i="1">
                              <a:latin typeface="Cambria Math" pitchFamily="18" charset="0"/>
                              <a:ea typeface="Cambria Math" pitchFamily="18" charset="0"/>
                            </a:rPr>
                            <m:t>Cyclic</m:t>
                          </m:r>
                          <m:r>
                            <m:rPr>
                              <m:nor/>
                            </m:rPr>
                            <a:rPr lang="en-IN" sz="1600" i="1">
                              <a:latin typeface="Cambria Math" pitchFamily="18" charset="0"/>
                              <a:ea typeface="Cambria Math" pitchFamily="18" charset="0"/>
                            </a:rPr>
                            <m:t> </m:t>
                          </m:r>
                          <m:r>
                            <m:rPr>
                              <m:nor/>
                            </m:rPr>
                            <a:rPr lang="en-IN" sz="1600" i="1">
                              <a:latin typeface="Cambria Math" pitchFamily="18" charset="0"/>
                              <a:ea typeface="Cambria Math" pitchFamily="18" charset="0"/>
                            </a:rPr>
                            <m:t>prefix</m:t>
                          </m:r>
                        </m:lim>
                      </m:limLow>
                      <m:limLow>
                        <m:limLowPr>
                          <m:ctrlPr>
                            <a:rPr lang="en-IN" sz="1600" b="0" i="1" smtClean="0">
                              <a:latin typeface="Cambria Math"/>
                              <a:cs typeface="Times New Roman" pitchFamily="18" charset="0"/>
                            </a:rPr>
                          </m:ctrlPr>
                        </m:limLowPr>
                        <m:e>
                          <m:groupChr>
                            <m:groupChrPr>
                              <m:chr m:val="⏟"/>
                              <m:ctrlPr>
                                <a:rPr lang="en-IN" sz="1600" b="0" i="1" smtClean="0">
                                  <a:latin typeface="Cambria Math"/>
                                  <a:cs typeface="Times New Roman" pitchFamily="18" charset="0"/>
                                </a:rPr>
                              </m:ctrlPr>
                            </m:groupChrPr>
                            <m:e>
                              <m:r>
                                <a:rPr lang="en-IN" sz="1600" i="1">
                                  <a:latin typeface="Cambria Math"/>
                                  <a:cs typeface="Times New Roman" pitchFamily="18" charset="0"/>
                                </a:rPr>
                                <m:t>𝑥</m:t>
                              </m:r>
                              <m:d>
                                <m:dPr>
                                  <m:ctrlPr>
                                    <a:rPr lang="en-IN" sz="1600" i="1">
                                      <a:latin typeface="Cambria Math"/>
                                      <a:cs typeface="Times New Roman" pitchFamily="18" charset="0"/>
                                    </a:rPr>
                                  </m:ctrlPr>
                                </m:dPr>
                                <m:e>
                                  <m:r>
                                    <a:rPr lang="en-IN" sz="1600" i="1">
                                      <a:latin typeface="Cambria Math"/>
                                      <a:cs typeface="Times New Roman" pitchFamily="18" charset="0"/>
                                    </a:rPr>
                                    <m:t>0</m:t>
                                  </m:r>
                                </m:e>
                              </m:d>
                              <m:r>
                                <a:rPr lang="en-IN" sz="1600" i="1">
                                  <a:latin typeface="Cambria Math"/>
                                  <a:cs typeface="Times New Roman" pitchFamily="18" charset="0"/>
                                </a:rPr>
                                <m:t>,</m:t>
                              </m:r>
                              <m:r>
                                <a:rPr lang="en-IN" sz="1600" i="1">
                                  <a:latin typeface="Cambria Math"/>
                                  <a:cs typeface="Times New Roman" pitchFamily="18" charset="0"/>
                                </a:rPr>
                                <m:t>𝑥</m:t>
                              </m:r>
                              <m:d>
                                <m:dPr>
                                  <m:ctrlPr>
                                    <a:rPr lang="en-IN" sz="1600" i="1">
                                      <a:latin typeface="Cambria Math"/>
                                      <a:cs typeface="Times New Roman" pitchFamily="18" charset="0"/>
                                    </a:rPr>
                                  </m:ctrlPr>
                                </m:dPr>
                                <m:e>
                                  <m:r>
                                    <a:rPr lang="en-IN" sz="1600" i="1">
                                      <a:latin typeface="Cambria Math"/>
                                      <a:cs typeface="Times New Roman" pitchFamily="18" charset="0"/>
                                    </a:rPr>
                                    <m:t>1</m:t>
                                  </m:r>
                                </m:e>
                              </m:d>
                              <m:r>
                                <a:rPr lang="en-IN" sz="1600" i="1">
                                  <a:latin typeface="Cambria Math"/>
                                  <a:cs typeface="Times New Roman" pitchFamily="18" charset="0"/>
                                </a:rPr>
                                <m:t>…</m:t>
                              </m:r>
                              <m:r>
                                <a:rPr lang="en-IN" sz="1600" i="1">
                                  <a:latin typeface="Cambria Math"/>
                                  <a:cs typeface="Times New Roman" pitchFamily="18" charset="0"/>
                                </a:rPr>
                                <m:t>𝑥</m:t>
                              </m:r>
                              <m:d>
                                <m:dPr>
                                  <m:ctrlPr>
                                    <a:rPr lang="en-IN" sz="1600" i="1">
                                      <a:latin typeface="Cambria Math"/>
                                      <a:cs typeface="Times New Roman" pitchFamily="18" charset="0"/>
                                    </a:rPr>
                                  </m:ctrlPr>
                                </m:dPr>
                                <m:e>
                                  <m:r>
                                    <a:rPr lang="en-IN" sz="1600" i="1">
                                      <a:latin typeface="Cambria Math"/>
                                      <a:cs typeface="Times New Roman" pitchFamily="18" charset="0"/>
                                    </a:rPr>
                                    <m:t>𝑁</m:t>
                                  </m:r>
                                  <m:r>
                                    <a:rPr lang="en-IN" sz="1600" i="1">
                                      <a:latin typeface="Cambria Math"/>
                                      <a:cs typeface="Times New Roman" pitchFamily="18" charset="0"/>
                                    </a:rPr>
                                    <m:t>−1</m:t>
                                  </m:r>
                                </m:e>
                              </m:d>
                            </m:e>
                          </m:groupChr>
                        </m:e>
                        <m:lim>
                          <m:r>
                            <a:rPr lang="en-IN" sz="1600" b="0" i="1" smtClean="0">
                              <a:latin typeface="Cambria Math" pitchFamily="18" charset="0"/>
                              <a:ea typeface="Cambria Math" pitchFamily="18" charset="0"/>
                              <a:cs typeface="Times New Roman" pitchFamily="18" charset="0"/>
                            </a:rPr>
                            <m:t>𝐶</m:t>
                          </m:r>
                          <m:r>
                            <m:rPr>
                              <m:nor/>
                            </m:rPr>
                            <a:rPr lang="en-IN" sz="1600" i="1">
                              <a:latin typeface="Cambria Math" pitchFamily="18" charset="0"/>
                              <a:ea typeface="Cambria Math" pitchFamily="18" charset="0"/>
                            </a:rPr>
                            <m:t>urrent</m:t>
                          </m:r>
                          <m:r>
                            <m:rPr>
                              <m:nor/>
                            </m:rPr>
                            <a:rPr lang="en-IN" sz="1600" i="1">
                              <a:latin typeface="Cambria Math" pitchFamily="18" charset="0"/>
                              <a:ea typeface="Cambria Math" pitchFamily="18" charset="0"/>
                            </a:rPr>
                            <m:t> </m:t>
                          </m:r>
                          <m:r>
                            <m:rPr>
                              <m:nor/>
                            </m:rPr>
                            <a:rPr lang="en-IN" sz="1600" i="1">
                              <a:latin typeface="Cambria Math" pitchFamily="18" charset="0"/>
                              <a:ea typeface="Cambria Math" pitchFamily="18" charset="0"/>
                            </a:rPr>
                            <m:t>block</m:t>
                          </m:r>
                        </m:lim>
                      </m:limLow>
                    </m:oMath>
                  </m:oMathPara>
                </a14:m>
                <a:endParaRPr lang="en-IN" sz="16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7" y="970602"/>
                <a:ext cx="11614727" cy="5180816"/>
              </a:xfrm>
              <a:blipFill rotWithShape="1">
                <a:blip r:embed="rId3"/>
                <a:stretch>
                  <a:fillRect l="-472" t="-1176" r="-525"/>
                </a:stretch>
              </a:blipFill>
            </p:spPr>
            <p:txBody>
              <a:bodyPr/>
              <a:lstStyle/>
              <a:p>
                <a:r>
                  <a:rPr lang="en-IN">
                    <a:noFill/>
                  </a:rPr>
                  <a:t> </a:t>
                </a:r>
              </a:p>
            </p:txBody>
          </p:sp>
        </mc:Fallback>
      </mc:AlternateContent>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5754" y="3811979"/>
            <a:ext cx="4071327" cy="1654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911031" y="5546621"/>
            <a:ext cx="5994013" cy="369332"/>
          </a:xfrm>
          <a:prstGeom prst="rect">
            <a:avLst/>
          </a:prstGeom>
        </p:spPr>
        <p:txBody>
          <a:bodyPr wrap="none">
            <a:spAutoFit/>
          </a:bodyPr>
          <a:lstStyle/>
          <a:p>
            <a:pPr algn="ctr"/>
            <a:r>
              <a:rPr lang="en-IN" b="1" dirty="0" smtClean="0">
                <a:latin typeface="Times New Roman" pitchFamily="18" charset="0"/>
                <a:cs typeface="Times New Roman" pitchFamily="18" charset="0"/>
              </a:rPr>
              <a:t>FIGURE 7.6 INTER-OFDM SYMBOL INTERFERENCE </a:t>
            </a:r>
            <a:endParaRPr lang="en-IN" b="1" dirty="0">
              <a:latin typeface="Times New Roman" pitchFamily="18" charset="0"/>
              <a:cs typeface="Times New Roman" pitchFamily="18" charset="0"/>
            </a:endParaRPr>
          </a:p>
        </p:txBody>
      </p:sp>
    </p:spTree>
    <p:extLst>
      <p:ext uri="{BB962C8B-B14F-4D97-AF65-F5344CB8AC3E}">
        <p14:creationId xmlns:p14="http://schemas.microsoft.com/office/powerpoint/2010/main" val="2431567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ORTHOGONAL FREQUENCY-DIVISION MULTIPLEXING </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Orthogonal Frequency division Multiplexing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51/58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64391" y="958726"/>
                <a:ext cx="11699133" cy="5168942"/>
              </a:xfrm>
            </p:spPr>
            <p:txBody>
              <a:bodyPr>
                <a:normAutofit/>
              </a:bodyPr>
              <a:lstStyle/>
              <a:p>
                <a:pPr algn="just">
                  <a:buFont typeface="Wingdings" pitchFamily="2" charset="2"/>
                  <a:buChar char="Ø"/>
                </a:pPr>
                <a:r>
                  <a:rPr lang="en-US" sz="2000" dirty="0" smtClean="0">
                    <a:latin typeface="Times New Roman" pitchFamily="18" charset="0"/>
                    <a:cs typeface="Times New Roman" pitchFamily="18" charset="0"/>
                  </a:rPr>
                  <a:t>Further, this prefix is cyclic in nature, since the same samples from the end of the block are being cycled towards the beginning. Therefore, this is known as the </a:t>
                </a:r>
                <a:r>
                  <a:rPr lang="en-US" sz="2000" i="1" dirty="0">
                    <a:latin typeface="Times New Roman" pitchFamily="18" charset="0"/>
                    <a:cs typeface="Times New Roman" pitchFamily="18" charset="0"/>
                  </a:rPr>
                  <a:t>cyclic prefix </a:t>
                </a:r>
                <a:r>
                  <a:rPr lang="en-US" sz="2000" dirty="0">
                    <a:latin typeface="Times New Roman" pitchFamily="18" charset="0"/>
                    <a:cs typeface="Times New Roman" pitchFamily="18" charset="0"/>
                  </a:rPr>
                  <a:t>and is an important aspect of OFDM systems. Consider now the received symbol corresponding </a:t>
                </a:r>
                <a:r>
                  <a:rPr lang="en-US" sz="2000" dirty="0" smtClean="0">
                    <a:latin typeface="Times New Roman" pitchFamily="18" charset="0"/>
                    <a:cs typeface="Times New Roman" pitchFamily="18" charset="0"/>
                  </a:rPr>
                  <a:t>to</a:t>
                </a:r>
                <a14:m>
                  <m:oMath xmlns:m="http://schemas.openxmlformats.org/officeDocument/2006/math">
                    <m:r>
                      <a:rPr lang="en-IN" sz="2000" b="0" i="0" smtClean="0">
                        <a:latin typeface="Cambria Math"/>
                        <a:cs typeface="Times New Roman" pitchFamily="18" charset="0"/>
                      </a:rPr>
                      <m:t> </m:t>
                    </m:r>
                    <m:r>
                      <a:rPr lang="en-IN" sz="2000" b="0" i="1" smtClean="0">
                        <a:latin typeface="Cambria Math"/>
                        <a:cs typeface="Times New Roman" pitchFamily="18" charset="0"/>
                      </a:rPr>
                      <m:t>𝑥</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0</m:t>
                        </m:r>
                      </m:e>
                    </m:d>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This is </a:t>
                </a:r>
                <a:r>
                  <a:rPr lang="en-US" sz="2000" dirty="0" smtClean="0">
                    <a:latin typeface="Times New Roman" pitchFamily="18" charset="0"/>
                    <a:cs typeface="Times New Roman" pitchFamily="18" charset="0"/>
                  </a:rPr>
                  <a:t>given as</a:t>
                </a:r>
              </a:p>
              <a:p>
                <a:pPr marL="0" indent="0" algn="just">
                  <a:buNone/>
                </a:pPr>
                <a14:m>
                  <m:oMathPara xmlns:m="http://schemas.openxmlformats.org/officeDocument/2006/math">
                    <m:oMathParaPr>
                      <m:jc m:val="centerGroup"/>
                    </m:oMathParaPr>
                    <m:oMath xmlns:m="http://schemas.openxmlformats.org/officeDocument/2006/math">
                      <m:r>
                        <a:rPr lang="en-IN" sz="1800" i="1">
                          <a:latin typeface="Cambria Math"/>
                          <a:cs typeface="Times New Roman" pitchFamily="18" charset="0"/>
                        </a:rPr>
                        <m:t>𝑦</m:t>
                      </m:r>
                      <m:d>
                        <m:dPr>
                          <m:ctrlPr>
                            <a:rPr lang="en-IN" sz="1800" i="1">
                              <a:latin typeface="Cambria Math"/>
                              <a:cs typeface="Times New Roman" pitchFamily="18" charset="0"/>
                            </a:rPr>
                          </m:ctrlPr>
                        </m:dPr>
                        <m:e>
                          <m:r>
                            <a:rPr lang="en-IN" sz="1800" b="0" i="1" smtClean="0">
                              <a:latin typeface="Cambria Math"/>
                              <a:cs typeface="Times New Roman" pitchFamily="18" charset="0"/>
                            </a:rPr>
                            <m:t>0</m:t>
                          </m:r>
                        </m:e>
                      </m:d>
                      <m:r>
                        <a:rPr lang="en-IN" sz="1800" i="1">
                          <a:latin typeface="Cambria Math"/>
                          <a:ea typeface="Cambria Math"/>
                          <a:cs typeface="Times New Roman" pitchFamily="18" charset="0"/>
                        </a:rPr>
                        <m:t>=</m:t>
                      </m:r>
                      <m:r>
                        <a:rPr lang="en-IN" sz="1800" i="1">
                          <a:latin typeface="Cambria Math"/>
                          <a:ea typeface="Cambria Math"/>
                          <a:cs typeface="Times New Roman" pitchFamily="18" charset="0"/>
                        </a:rPr>
                        <m:t>h</m:t>
                      </m:r>
                      <m:d>
                        <m:dPr>
                          <m:ctrlPr>
                            <a:rPr lang="en-IN" sz="1800" i="1">
                              <a:latin typeface="Cambria Math"/>
                              <a:ea typeface="Cambria Math"/>
                              <a:cs typeface="Times New Roman" pitchFamily="18" charset="0"/>
                            </a:rPr>
                          </m:ctrlPr>
                        </m:dPr>
                        <m:e>
                          <m:r>
                            <a:rPr lang="en-IN" sz="1800" i="1">
                              <a:latin typeface="Cambria Math"/>
                              <a:ea typeface="Cambria Math"/>
                              <a:cs typeface="Times New Roman" pitchFamily="18" charset="0"/>
                            </a:rPr>
                            <m:t>0</m:t>
                          </m:r>
                        </m:e>
                      </m:d>
                      <m:r>
                        <a:rPr lang="en-IN" sz="1800" i="1">
                          <a:latin typeface="Cambria Math"/>
                          <a:ea typeface="Cambria Math"/>
                          <a:cs typeface="Times New Roman" pitchFamily="18" charset="0"/>
                        </a:rPr>
                        <m:t>𝑥</m:t>
                      </m:r>
                      <m:d>
                        <m:dPr>
                          <m:ctrlPr>
                            <a:rPr lang="en-IN" sz="1800" i="1">
                              <a:latin typeface="Cambria Math"/>
                              <a:ea typeface="Cambria Math"/>
                              <a:cs typeface="Times New Roman" pitchFamily="18" charset="0"/>
                            </a:rPr>
                          </m:ctrlPr>
                        </m:dPr>
                        <m:e>
                          <m:r>
                            <a:rPr lang="en-IN" sz="1800" b="0" i="1" smtClean="0">
                              <a:latin typeface="Cambria Math"/>
                              <a:ea typeface="Cambria Math"/>
                              <a:cs typeface="Times New Roman" pitchFamily="18" charset="0"/>
                            </a:rPr>
                            <m:t>0</m:t>
                          </m:r>
                        </m:e>
                      </m:d>
                      <m:r>
                        <a:rPr lang="en-IN" sz="1800" b="0" i="1" smtClean="0">
                          <a:latin typeface="Cambria Math"/>
                          <a:ea typeface="Cambria Math"/>
                          <a:cs typeface="Times New Roman" pitchFamily="18" charset="0"/>
                        </a:rPr>
                        <m:t>+</m:t>
                      </m:r>
                      <m:limLow>
                        <m:limLowPr>
                          <m:ctrlPr>
                            <a:rPr lang="en-IN" sz="1800" b="0" i="1" smtClean="0">
                              <a:latin typeface="Cambria Math"/>
                              <a:ea typeface="Cambria Math"/>
                              <a:cs typeface="Times New Roman" pitchFamily="18" charset="0"/>
                            </a:rPr>
                          </m:ctrlPr>
                        </m:limLowPr>
                        <m:e>
                          <m:groupChr>
                            <m:groupChrPr>
                              <m:chr m:val="⏟"/>
                              <m:ctrlPr>
                                <a:rPr lang="en-IN" sz="1800" b="0" i="1" smtClean="0">
                                  <a:latin typeface="Cambria Math"/>
                                  <a:ea typeface="Cambria Math"/>
                                  <a:cs typeface="Times New Roman" pitchFamily="18" charset="0"/>
                                </a:rPr>
                              </m:ctrlPr>
                            </m:groupChrPr>
                            <m:e>
                              <m:r>
                                <a:rPr lang="en-IN" sz="1800" i="1">
                                  <a:latin typeface="Cambria Math"/>
                                  <a:ea typeface="Cambria Math"/>
                                  <a:cs typeface="Times New Roman" pitchFamily="18" charset="0"/>
                                </a:rPr>
                                <m:t>h</m:t>
                              </m:r>
                              <m:d>
                                <m:dPr>
                                  <m:ctrlPr>
                                    <a:rPr lang="en-IN" sz="1800" i="1">
                                      <a:latin typeface="Cambria Math"/>
                                      <a:ea typeface="Cambria Math"/>
                                      <a:cs typeface="Times New Roman" pitchFamily="18" charset="0"/>
                                    </a:rPr>
                                  </m:ctrlPr>
                                </m:dPr>
                                <m:e>
                                  <m:r>
                                    <a:rPr lang="en-IN" sz="1800" i="1">
                                      <a:latin typeface="Cambria Math"/>
                                      <a:ea typeface="Cambria Math"/>
                                      <a:cs typeface="Times New Roman" pitchFamily="18" charset="0"/>
                                    </a:rPr>
                                    <m:t>1</m:t>
                                  </m:r>
                                </m:e>
                              </m:d>
                              <m:r>
                                <a:rPr lang="en-IN" sz="1800" i="1">
                                  <a:latin typeface="Cambria Math"/>
                                  <a:ea typeface="Cambria Math"/>
                                  <a:cs typeface="Times New Roman" pitchFamily="18" charset="0"/>
                                </a:rPr>
                                <m:t>𝑥</m:t>
                              </m:r>
                              <m:d>
                                <m:dPr>
                                  <m:ctrlPr>
                                    <a:rPr lang="en-IN" sz="1800" i="1">
                                      <a:latin typeface="Cambria Math"/>
                                      <a:ea typeface="Cambria Math"/>
                                      <a:cs typeface="Times New Roman" pitchFamily="18" charset="0"/>
                                    </a:rPr>
                                  </m:ctrlPr>
                                </m:dPr>
                                <m:e>
                                  <m:r>
                                    <a:rPr lang="en-IN" sz="1800" i="1">
                                      <a:latin typeface="Cambria Math"/>
                                      <a:ea typeface="Cambria Math"/>
                                      <a:cs typeface="Times New Roman" pitchFamily="18" charset="0"/>
                                    </a:rPr>
                                    <m:t>𝑛</m:t>
                                  </m:r>
                                  <m:r>
                                    <a:rPr lang="en-IN" sz="1800" i="1">
                                      <a:latin typeface="Cambria Math"/>
                                      <a:ea typeface="Cambria Math"/>
                                      <a:cs typeface="Times New Roman" pitchFamily="18" charset="0"/>
                                    </a:rPr>
                                    <m:t>−1</m:t>
                                  </m:r>
                                </m:e>
                              </m:d>
                              <m:r>
                                <a:rPr lang="en-IN" sz="1800" i="1">
                                  <a:latin typeface="Cambria Math"/>
                                  <a:ea typeface="Cambria Math"/>
                                  <a:cs typeface="Times New Roman" pitchFamily="18" charset="0"/>
                                </a:rPr>
                                <m:t>+…</m:t>
                              </m:r>
                              <m:r>
                                <a:rPr lang="en-IN" sz="1800" i="1">
                                  <a:latin typeface="Cambria Math"/>
                                  <a:ea typeface="Cambria Math"/>
                                  <a:cs typeface="Times New Roman" pitchFamily="18" charset="0"/>
                                </a:rPr>
                                <m:t>h</m:t>
                              </m:r>
                              <m:d>
                                <m:dPr>
                                  <m:ctrlPr>
                                    <a:rPr lang="en-IN" sz="1800" i="1">
                                      <a:latin typeface="Cambria Math"/>
                                      <a:ea typeface="Cambria Math"/>
                                      <a:cs typeface="Times New Roman" pitchFamily="18" charset="0"/>
                                    </a:rPr>
                                  </m:ctrlPr>
                                </m:dPr>
                                <m:e>
                                  <m:r>
                                    <a:rPr lang="en-IN" sz="1800" i="1">
                                      <a:latin typeface="Cambria Math"/>
                                      <a:ea typeface="Cambria Math"/>
                                      <a:cs typeface="Times New Roman" pitchFamily="18" charset="0"/>
                                    </a:rPr>
                                    <m:t>𝐿</m:t>
                                  </m:r>
                                  <m:r>
                                    <a:rPr lang="en-IN" sz="1800" i="1">
                                      <a:latin typeface="Cambria Math"/>
                                      <a:ea typeface="Cambria Math"/>
                                      <a:cs typeface="Times New Roman" pitchFamily="18" charset="0"/>
                                    </a:rPr>
                                    <m:t>−1</m:t>
                                  </m:r>
                                </m:e>
                              </m:d>
                              <m:r>
                                <a:rPr lang="en-IN" sz="1800" i="1">
                                  <a:latin typeface="Cambria Math"/>
                                  <a:ea typeface="Cambria Math"/>
                                  <a:cs typeface="Times New Roman" pitchFamily="18" charset="0"/>
                                </a:rPr>
                                <m:t>𝑥</m:t>
                              </m:r>
                              <m:d>
                                <m:dPr>
                                  <m:ctrlPr>
                                    <a:rPr lang="en-IN" sz="1800" i="1">
                                      <a:latin typeface="Cambria Math"/>
                                      <a:ea typeface="Cambria Math"/>
                                      <a:cs typeface="Times New Roman" pitchFamily="18" charset="0"/>
                                    </a:rPr>
                                  </m:ctrlPr>
                                </m:dPr>
                                <m:e>
                                  <m:r>
                                    <a:rPr lang="en-IN" sz="1800" b="0" i="1" smtClean="0">
                                      <a:latin typeface="Cambria Math"/>
                                      <a:ea typeface="Cambria Math"/>
                                      <a:cs typeface="Times New Roman" pitchFamily="18" charset="0"/>
                                    </a:rPr>
                                    <m:t>𝑁</m:t>
                                  </m:r>
                                  <m:r>
                                    <a:rPr lang="en-IN" sz="1800" i="1">
                                      <a:latin typeface="Cambria Math"/>
                                      <a:ea typeface="Cambria Math"/>
                                      <a:cs typeface="Times New Roman" pitchFamily="18" charset="0"/>
                                    </a:rPr>
                                    <m:t>−</m:t>
                                  </m:r>
                                  <m:r>
                                    <a:rPr lang="en-IN" sz="1800" i="1">
                                      <a:latin typeface="Cambria Math"/>
                                      <a:ea typeface="Cambria Math"/>
                                      <a:cs typeface="Times New Roman" pitchFamily="18" charset="0"/>
                                    </a:rPr>
                                    <m:t>𝐿</m:t>
                                  </m:r>
                                  <m:r>
                                    <a:rPr lang="en-IN" sz="1800" i="1">
                                      <a:latin typeface="Cambria Math"/>
                                      <a:ea typeface="Cambria Math"/>
                                      <a:cs typeface="Times New Roman" pitchFamily="18" charset="0"/>
                                    </a:rPr>
                                    <m:t>+1</m:t>
                                  </m:r>
                                </m:e>
                              </m:d>
                            </m:e>
                          </m:groupChr>
                        </m:e>
                        <m:lim>
                          <m:r>
                            <m:rPr>
                              <m:nor/>
                            </m:rPr>
                            <a:rPr lang="en-IN" sz="1800" i="1">
                              <a:latin typeface="Cambria Math" pitchFamily="18" charset="0"/>
                              <a:ea typeface="Cambria Math" pitchFamily="18" charset="0"/>
                            </a:rPr>
                            <m:t>ISI</m:t>
                          </m:r>
                          <m:r>
                            <m:rPr>
                              <m:nor/>
                            </m:rPr>
                            <a:rPr lang="en-IN" sz="1800" i="1">
                              <a:latin typeface="Cambria Math" pitchFamily="18" charset="0"/>
                              <a:ea typeface="Cambria Math" pitchFamily="18" charset="0"/>
                            </a:rPr>
                            <m:t> </m:t>
                          </m:r>
                          <m:r>
                            <m:rPr>
                              <m:nor/>
                            </m:rPr>
                            <a:rPr lang="en-IN" sz="1800" i="1">
                              <a:latin typeface="Cambria Math" pitchFamily="18" charset="0"/>
                              <a:ea typeface="Cambria Math" pitchFamily="18" charset="0"/>
                            </a:rPr>
                            <m:t>from</m:t>
                          </m:r>
                          <m:r>
                            <m:rPr>
                              <m:nor/>
                            </m:rPr>
                            <a:rPr lang="en-IN" sz="1800" i="1">
                              <a:latin typeface="Cambria Math" pitchFamily="18" charset="0"/>
                              <a:ea typeface="Cambria Math" pitchFamily="18" charset="0"/>
                            </a:rPr>
                            <m:t> </m:t>
                          </m:r>
                          <m:r>
                            <m:rPr>
                              <m:nor/>
                            </m:rPr>
                            <a:rPr lang="en-IN" sz="1800" i="1">
                              <a:latin typeface="Cambria Math" pitchFamily="18" charset="0"/>
                              <a:ea typeface="Cambria Math" pitchFamily="18" charset="0"/>
                            </a:rPr>
                            <m:t>same</m:t>
                          </m:r>
                          <m:r>
                            <m:rPr>
                              <m:nor/>
                            </m:rPr>
                            <a:rPr lang="en-IN" sz="1800" i="1">
                              <a:latin typeface="Cambria Math" pitchFamily="18" charset="0"/>
                              <a:ea typeface="Cambria Math" pitchFamily="18" charset="0"/>
                            </a:rPr>
                            <m:t> </m:t>
                          </m:r>
                          <m:r>
                            <m:rPr>
                              <m:nor/>
                            </m:rPr>
                            <a:rPr lang="en-IN" sz="1800" i="1">
                              <a:latin typeface="Cambria Math" pitchFamily="18" charset="0"/>
                              <a:ea typeface="Cambria Math" pitchFamily="18" charset="0"/>
                            </a:rPr>
                            <m:t>OFDM</m:t>
                          </m:r>
                          <m:r>
                            <m:rPr>
                              <m:nor/>
                            </m:rPr>
                            <a:rPr lang="en-IN" sz="1800" i="1">
                              <a:latin typeface="Cambria Math" pitchFamily="18" charset="0"/>
                              <a:ea typeface="Cambria Math" pitchFamily="18" charset="0"/>
                            </a:rPr>
                            <m:t> </m:t>
                          </m:r>
                          <m:r>
                            <m:rPr>
                              <m:nor/>
                            </m:rPr>
                            <a:rPr lang="en-IN" sz="1800" i="1">
                              <a:latin typeface="Cambria Math" pitchFamily="18" charset="0"/>
                              <a:ea typeface="Cambria Math" pitchFamily="18" charset="0"/>
                            </a:rPr>
                            <m:t>symbol</m:t>
                          </m:r>
                        </m:lim>
                      </m:limLow>
                    </m:oMath>
                  </m:oMathPara>
                </a14:m>
                <a:endParaRPr lang="en-IN" sz="1800"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Therefore, the samples </a:t>
                </a:r>
                <a14:m>
                  <m:oMath xmlns:m="http://schemas.openxmlformats.org/officeDocument/2006/math">
                    <m:r>
                      <a:rPr lang="en-IN" sz="2000" b="0" i="1" smtClean="0">
                        <a:latin typeface="Cambria Math"/>
                        <a:cs typeface="Times New Roman" pitchFamily="18" charset="0"/>
                      </a:rPr>
                      <m:t>𝑦</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0</m:t>
                        </m:r>
                      </m:e>
                    </m:d>
                    <m:r>
                      <a:rPr lang="en-IN" sz="2000" b="0" i="1" smtClean="0">
                        <a:latin typeface="Cambria Math"/>
                        <a:cs typeface="Times New Roman" pitchFamily="18" charset="0"/>
                      </a:rPr>
                      <m:t>,</m:t>
                    </m:r>
                    <m:r>
                      <a:rPr lang="en-IN" sz="2000" b="0" i="1" smtClean="0">
                        <a:latin typeface="Cambria Math"/>
                        <a:cs typeface="Times New Roman" pitchFamily="18" charset="0"/>
                      </a:rPr>
                      <m:t>𝑦</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1</m:t>
                        </m:r>
                      </m:e>
                    </m:d>
                    <m:r>
                      <a:rPr lang="en-IN" sz="2000" b="0" i="1" smtClean="0">
                        <a:latin typeface="Cambria Math"/>
                        <a:cs typeface="Times New Roman" pitchFamily="18" charset="0"/>
                      </a:rPr>
                      <m:t>…</m:t>
                    </m:r>
                    <m:r>
                      <a:rPr lang="en-IN" sz="2000" b="0" i="1" smtClean="0">
                        <a:latin typeface="Cambria Math"/>
                        <a:cs typeface="Times New Roman" pitchFamily="18" charset="0"/>
                      </a:rPr>
                      <m:t>𝑦</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𝑁</m:t>
                        </m:r>
                        <m:r>
                          <a:rPr lang="en-IN" sz="2000" b="0" i="1" smtClean="0">
                            <a:latin typeface="Cambria Math"/>
                            <a:cs typeface="Times New Roman" pitchFamily="18" charset="0"/>
                          </a:rPr>
                          <m:t>−1</m:t>
                        </m:r>
                      </m:e>
                    </m:d>
                    <m:r>
                      <a:rPr lang="en-IN"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are </a:t>
                </a:r>
                <a:r>
                  <a:rPr lang="en-US" sz="2000" dirty="0">
                    <a:latin typeface="Times New Roman" pitchFamily="18" charset="0"/>
                    <a:cs typeface="Times New Roman" pitchFamily="18" charset="0"/>
                  </a:rPr>
                  <a:t>given </a:t>
                </a:r>
                <a:r>
                  <a:rPr lang="en-US" sz="2000" dirty="0" smtClean="0">
                    <a:latin typeface="Times New Roman" pitchFamily="18" charset="0"/>
                    <a:cs typeface="Times New Roman" pitchFamily="18" charset="0"/>
                  </a:rPr>
                  <a:t>as</a:t>
                </a:r>
              </a:p>
              <a:p>
                <a:pPr marL="0" indent="0" algn="just">
                  <a:buNone/>
                </a:pPr>
                <a:endParaRPr lang="en-US"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m>
                        <m:mPr>
                          <m:mcs>
                            <m:mc>
                              <m:mcPr>
                                <m:count m:val="1"/>
                                <m:mcJc m:val="center"/>
                              </m:mcPr>
                            </m:mc>
                          </m:mcs>
                          <m:ctrlPr>
                            <a:rPr lang="en-IN" sz="2000" i="1" smtClean="0">
                              <a:latin typeface="Cambria Math"/>
                              <a:cs typeface="Times New Roman" pitchFamily="18" charset="0"/>
                            </a:rPr>
                          </m:ctrlPr>
                        </m:mPr>
                        <m:mr>
                          <m:e>
                            <m:r>
                              <a:rPr lang="en-IN" sz="2000" i="1">
                                <a:latin typeface="Cambria Math"/>
                                <a:cs typeface="Times New Roman" pitchFamily="18" charset="0"/>
                              </a:rPr>
                              <m:t>𝑦</m:t>
                            </m:r>
                            <m:d>
                              <m:dPr>
                                <m:ctrlPr>
                                  <a:rPr lang="en-IN" sz="2000" i="1">
                                    <a:latin typeface="Cambria Math"/>
                                    <a:cs typeface="Times New Roman" pitchFamily="18" charset="0"/>
                                  </a:rPr>
                                </m:ctrlPr>
                              </m:dPr>
                              <m:e>
                                <m:r>
                                  <a:rPr lang="en-IN" sz="2000" b="0" i="1" smtClean="0">
                                    <a:latin typeface="Cambria Math"/>
                                    <a:cs typeface="Times New Roman" pitchFamily="18" charset="0"/>
                                  </a:rPr>
                                  <m:t>0</m:t>
                                </m:r>
                              </m:e>
                            </m:d>
                            <m:r>
                              <a:rPr lang="en-IN" sz="2000" i="1">
                                <a:latin typeface="Cambria Math"/>
                                <a:ea typeface="Cambria Math"/>
                                <a:cs typeface="Times New Roman" pitchFamily="18" charset="0"/>
                              </a:rPr>
                              <m:t>=</m:t>
                            </m:r>
                            <m:r>
                              <a:rPr lang="en-IN" sz="2000" i="1">
                                <a:latin typeface="Cambria Math"/>
                                <a:ea typeface="Cambria Math"/>
                                <a:cs typeface="Times New Roman" pitchFamily="18" charset="0"/>
                              </a:rPr>
                              <m:t>h</m:t>
                            </m:r>
                            <m:d>
                              <m:dPr>
                                <m:ctrlPr>
                                  <a:rPr lang="en-IN" sz="2000" i="1">
                                    <a:latin typeface="Cambria Math"/>
                                    <a:ea typeface="Cambria Math"/>
                                    <a:cs typeface="Times New Roman" pitchFamily="18" charset="0"/>
                                  </a:rPr>
                                </m:ctrlPr>
                              </m:dPr>
                              <m:e>
                                <m:r>
                                  <a:rPr lang="en-IN" sz="2000" i="1">
                                    <a:latin typeface="Cambria Math"/>
                                    <a:ea typeface="Cambria Math"/>
                                    <a:cs typeface="Times New Roman" pitchFamily="18" charset="0"/>
                                  </a:rPr>
                                  <m:t>0</m:t>
                                </m:r>
                              </m:e>
                            </m:d>
                            <m:r>
                              <a:rPr lang="en-IN" sz="2000" i="1">
                                <a:latin typeface="Cambria Math"/>
                                <a:ea typeface="Cambria Math"/>
                                <a:cs typeface="Times New Roman" pitchFamily="18" charset="0"/>
                              </a:rPr>
                              <m:t>𝑥</m:t>
                            </m:r>
                            <m:d>
                              <m:dPr>
                                <m:ctrlPr>
                                  <a:rPr lang="en-IN" sz="2000" i="1">
                                    <a:latin typeface="Cambria Math"/>
                                    <a:ea typeface="Cambria Math"/>
                                    <a:cs typeface="Times New Roman" pitchFamily="18" charset="0"/>
                                  </a:rPr>
                                </m:ctrlPr>
                              </m:dPr>
                              <m:e>
                                <m:r>
                                  <a:rPr lang="en-IN" sz="2000" b="0" i="1" smtClean="0">
                                    <a:latin typeface="Cambria Math"/>
                                    <a:ea typeface="Cambria Math"/>
                                    <a:cs typeface="Times New Roman" pitchFamily="18" charset="0"/>
                                  </a:rPr>
                                  <m:t>0</m:t>
                                </m:r>
                              </m:e>
                            </m:d>
                            <m:r>
                              <a:rPr lang="en-IN" sz="2000" i="1">
                                <a:latin typeface="Cambria Math"/>
                                <a:ea typeface="Cambria Math"/>
                                <a:cs typeface="Times New Roman" pitchFamily="18" charset="0"/>
                              </a:rPr>
                              <m:t>+</m:t>
                            </m:r>
                            <m:r>
                              <a:rPr lang="en-IN" sz="2000" i="1">
                                <a:latin typeface="Cambria Math"/>
                                <a:ea typeface="Cambria Math"/>
                                <a:cs typeface="Times New Roman" pitchFamily="18" charset="0"/>
                              </a:rPr>
                              <m:t>h</m:t>
                            </m:r>
                            <m:d>
                              <m:dPr>
                                <m:ctrlPr>
                                  <a:rPr lang="en-IN" sz="2000" i="1">
                                    <a:latin typeface="Cambria Math"/>
                                    <a:ea typeface="Cambria Math"/>
                                    <a:cs typeface="Times New Roman" pitchFamily="18" charset="0"/>
                                  </a:rPr>
                                </m:ctrlPr>
                              </m:dPr>
                              <m:e>
                                <m:r>
                                  <a:rPr lang="en-IN" sz="2000" i="1">
                                    <a:latin typeface="Cambria Math"/>
                                    <a:ea typeface="Cambria Math"/>
                                    <a:cs typeface="Times New Roman" pitchFamily="18" charset="0"/>
                                  </a:rPr>
                                  <m:t>1</m:t>
                                </m:r>
                              </m:e>
                            </m:d>
                            <m:r>
                              <a:rPr lang="en-IN" sz="2000" i="1">
                                <a:latin typeface="Cambria Math"/>
                                <a:ea typeface="Cambria Math"/>
                                <a:cs typeface="Times New Roman" pitchFamily="18" charset="0"/>
                              </a:rPr>
                              <m:t>𝑥</m:t>
                            </m:r>
                            <m:d>
                              <m:dPr>
                                <m:ctrlPr>
                                  <a:rPr lang="en-IN" sz="2000" i="1">
                                    <a:latin typeface="Cambria Math"/>
                                    <a:ea typeface="Cambria Math"/>
                                    <a:cs typeface="Times New Roman" pitchFamily="18" charset="0"/>
                                  </a:rPr>
                                </m:ctrlPr>
                              </m:dPr>
                              <m:e>
                                <m:r>
                                  <a:rPr lang="en-IN" sz="2000" i="1">
                                    <a:latin typeface="Cambria Math"/>
                                    <a:ea typeface="Cambria Math"/>
                                    <a:cs typeface="Times New Roman" pitchFamily="18" charset="0"/>
                                  </a:rPr>
                                  <m:t>𝑛</m:t>
                                </m:r>
                                <m:r>
                                  <a:rPr lang="en-IN" sz="2000" i="1">
                                    <a:latin typeface="Cambria Math"/>
                                    <a:ea typeface="Cambria Math"/>
                                    <a:cs typeface="Times New Roman" pitchFamily="18" charset="0"/>
                                  </a:rPr>
                                  <m:t>−1</m:t>
                                </m:r>
                              </m:e>
                            </m:d>
                            <m:r>
                              <a:rPr lang="en-IN" sz="2000" i="1">
                                <a:latin typeface="Cambria Math"/>
                                <a:ea typeface="Cambria Math"/>
                                <a:cs typeface="Times New Roman" pitchFamily="18" charset="0"/>
                              </a:rPr>
                              <m:t>+…</m:t>
                            </m:r>
                            <m:r>
                              <a:rPr lang="en-IN" sz="2000" i="1">
                                <a:latin typeface="Cambria Math"/>
                                <a:ea typeface="Cambria Math"/>
                                <a:cs typeface="Times New Roman" pitchFamily="18" charset="0"/>
                              </a:rPr>
                              <m:t>h</m:t>
                            </m:r>
                            <m:d>
                              <m:dPr>
                                <m:ctrlPr>
                                  <a:rPr lang="en-IN" sz="2000" i="1">
                                    <a:latin typeface="Cambria Math"/>
                                    <a:ea typeface="Cambria Math"/>
                                    <a:cs typeface="Times New Roman" pitchFamily="18" charset="0"/>
                                  </a:rPr>
                                </m:ctrlPr>
                              </m:dPr>
                              <m:e>
                                <m:r>
                                  <a:rPr lang="en-IN" sz="2000" i="1">
                                    <a:latin typeface="Cambria Math"/>
                                    <a:ea typeface="Cambria Math"/>
                                    <a:cs typeface="Times New Roman" pitchFamily="18" charset="0"/>
                                  </a:rPr>
                                  <m:t>𝐿</m:t>
                                </m:r>
                                <m:r>
                                  <a:rPr lang="en-IN" sz="2000" i="1">
                                    <a:latin typeface="Cambria Math"/>
                                    <a:ea typeface="Cambria Math"/>
                                    <a:cs typeface="Times New Roman" pitchFamily="18" charset="0"/>
                                  </a:rPr>
                                  <m:t>−1</m:t>
                                </m:r>
                              </m:e>
                            </m:d>
                            <m:r>
                              <a:rPr lang="en-IN" sz="2000" i="1">
                                <a:latin typeface="Cambria Math"/>
                                <a:ea typeface="Cambria Math"/>
                                <a:cs typeface="Times New Roman" pitchFamily="18" charset="0"/>
                              </a:rPr>
                              <m:t>𝑥</m:t>
                            </m:r>
                            <m:d>
                              <m:dPr>
                                <m:ctrlPr>
                                  <a:rPr lang="en-IN" sz="2000" i="1">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𝑁</m:t>
                                </m:r>
                                <m:r>
                                  <a:rPr lang="en-IN" sz="2000" i="1">
                                    <a:latin typeface="Cambria Math"/>
                                    <a:ea typeface="Cambria Math"/>
                                    <a:cs typeface="Times New Roman" pitchFamily="18" charset="0"/>
                                  </a:rPr>
                                  <m:t>−</m:t>
                                </m:r>
                                <m:r>
                                  <a:rPr lang="en-IN" sz="2000" i="1">
                                    <a:latin typeface="Cambria Math"/>
                                    <a:ea typeface="Cambria Math"/>
                                    <a:cs typeface="Times New Roman" pitchFamily="18" charset="0"/>
                                  </a:rPr>
                                  <m:t>𝐿</m:t>
                                </m:r>
                                <m:r>
                                  <a:rPr lang="en-IN" sz="2000" i="1">
                                    <a:latin typeface="Cambria Math"/>
                                    <a:ea typeface="Cambria Math"/>
                                    <a:cs typeface="Times New Roman" pitchFamily="18" charset="0"/>
                                  </a:rPr>
                                  <m:t>+1</m:t>
                                </m:r>
                              </m:e>
                            </m:d>
                            <m:r>
                              <m:rPr>
                                <m:nor/>
                              </m:rPr>
                              <a:rPr lang="en-IN" sz="2000" dirty="0">
                                <a:latin typeface="Times New Roman" pitchFamily="18" charset="0"/>
                                <a:cs typeface="Times New Roman" pitchFamily="18" charset="0"/>
                              </a:rPr>
                              <m:t> </m:t>
                            </m:r>
                          </m:e>
                        </m:mr>
                        <m:mr>
                          <m:e>
                            <m:r>
                              <a:rPr lang="en-IN" sz="2000" i="1">
                                <a:latin typeface="Cambria Math"/>
                                <a:cs typeface="Times New Roman" pitchFamily="18" charset="0"/>
                              </a:rPr>
                              <m:t>𝑦</m:t>
                            </m:r>
                            <m:d>
                              <m:dPr>
                                <m:ctrlPr>
                                  <a:rPr lang="en-IN" sz="2000" i="1">
                                    <a:latin typeface="Cambria Math"/>
                                    <a:cs typeface="Times New Roman" pitchFamily="18" charset="0"/>
                                  </a:rPr>
                                </m:ctrlPr>
                              </m:dPr>
                              <m:e>
                                <m:r>
                                  <a:rPr lang="en-IN" sz="2000" b="0" i="1" smtClean="0">
                                    <a:latin typeface="Cambria Math"/>
                                    <a:cs typeface="Times New Roman" pitchFamily="18" charset="0"/>
                                  </a:rPr>
                                  <m:t>1</m:t>
                                </m:r>
                              </m:e>
                            </m:d>
                            <m:r>
                              <a:rPr lang="en-IN" sz="2000" i="1">
                                <a:latin typeface="Cambria Math"/>
                                <a:ea typeface="Cambria Math"/>
                                <a:cs typeface="Times New Roman" pitchFamily="18" charset="0"/>
                              </a:rPr>
                              <m:t>=</m:t>
                            </m:r>
                            <m:r>
                              <a:rPr lang="en-IN" sz="2000" i="1">
                                <a:latin typeface="Cambria Math"/>
                                <a:ea typeface="Cambria Math"/>
                                <a:cs typeface="Times New Roman" pitchFamily="18" charset="0"/>
                              </a:rPr>
                              <m:t>h</m:t>
                            </m:r>
                            <m:d>
                              <m:dPr>
                                <m:ctrlPr>
                                  <a:rPr lang="en-IN" sz="2000" i="1">
                                    <a:latin typeface="Cambria Math"/>
                                    <a:ea typeface="Cambria Math"/>
                                    <a:cs typeface="Times New Roman" pitchFamily="18" charset="0"/>
                                  </a:rPr>
                                </m:ctrlPr>
                              </m:dPr>
                              <m:e>
                                <m:r>
                                  <a:rPr lang="en-IN" sz="2000" i="1">
                                    <a:latin typeface="Cambria Math"/>
                                    <a:ea typeface="Cambria Math"/>
                                    <a:cs typeface="Times New Roman" pitchFamily="18" charset="0"/>
                                  </a:rPr>
                                  <m:t>0</m:t>
                                </m:r>
                              </m:e>
                            </m:d>
                            <m:r>
                              <a:rPr lang="en-IN" sz="2000" i="1">
                                <a:latin typeface="Cambria Math"/>
                                <a:ea typeface="Cambria Math"/>
                                <a:cs typeface="Times New Roman" pitchFamily="18" charset="0"/>
                              </a:rPr>
                              <m:t>𝑥</m:t>
                            </m:r>
                            <m:d>
                              <m:dPr>
                                <m:ctrlPr>
                                  <a:rPr lang="en-IN" sz="2000" i="1">
                                    <a:latin typeface="Cambria Math"/>
                                    <a:ea typeface="Cambria Math"/>
                                    <a:cs typeface="Times New Roman" pitchFamily="18" charset="0"/>
                                  </a:rPr>
                                </m:ctrlPr>
                              </m:dPr>
                              <m:e>
                                <m:r>
                                  <a:rPr lang="en-IN" sz="2000" b="0" i="1" smtClean="0">
                                    <a:latin typeface="Cambria Math"/>
                                    <a:ea typeface="Cambria Math"/>
                                    <a:cs typeface="Times New Roman" pitchFamily="18" charset="0"/>
                                  </a:rPr>
                                  <m:t>1</m:t>
                                </m:r>
                              </m:e>
                            </m:d>
                            <m:r>
                              <a:rPr lang="en-IN" sz="2000" i="1">
                                <a:latin typeface="Cambria Math"/>
                                <a:ea typeface="Cambria Math"/>
                                <a:cs typeface="Times New Roman" pitchFamily="18" charset="0"/>
                              </a:rPr>
                              <m:t>+</m:t>
                            </m:r>
                            <m:r>
                              <a:rPr lang="en-IN" sz="2000" i="1">
                                <a:latin typeface="Cambria Math"/>
                                <a:ea typeface="Cambria Math"/>
                                <a:cs typeface="Times New Roman" pitchFamily="18" charset="0"/>
                              </a:rPr>
                              <m:t>h</m:t>
                            </m:r>
                            <m:d>
                              <m:dPr>
                                <m:ctrlPr>
                                  <a:rPr lang="en-IN" sz="2000" i="1">
                                    <a:latin typeface="Cambria Math"/>
                                    <a:ea typeface="Cambria Math"/>
                                    <a:cs typeface="Times New Roman" pitchFamily="18" charset="0"/>
                                  </a:rPr>
                                </m:ctrlPr>
                              </m:dPr>
                              <m:e>
                                <m:r>
                                  <a:rPr lang="en-IN" sz="2000" i="1">
                                    <a:latin typeface="Cambria Math"/>
                                    <a:ea typeface="Cambria Math"/>
                                    <a:cs typeface="Times New Roman" pitchFamily="18" charset="0"/>
                                  </a:rPr>
                                  <m:t>1</m:t>
                                </m:r>
                              </m:e>
                            </m:d>
                            <m:r>
                              <a:rPr lang="en-IN" sz="2000" i="1">
                                <a:latin typeface="Cambria Math"/>
                                <a:ea typeface="Cambria Math"/>
                                <a:cs typeface="Times New Roman" pitchFamily="18" charset="0"/>
                              </a:rPr>
                              <m:t>𝑥</m:t>
                            </m:r>
                            <m:d>
                              <m:dPr>
                                <m:ctrlPr>
                                  <a:rPr lang="en-IN" sz="2000" i="1">
                                    <a:latin typeface="Cambria Math"/>
                                    <a:ea typeface="Cambria Math"/>
                                    <a:cs typeface="Times New Roman" pitchFamily="18" charset="0"/>
                                  </a:rPr>
                                </m:ctrlPr>
                              </m:dPr>
                              <m:e>
                                <m:r>
                                  <a:rPr lang="en-IN" sz="2000" b="0" i="1" smtClean="0">
                                    <a:latin typeface="Cambria Math"/>
                                    <a:ea typeface="Cambria Math"/>
                                    <a:cs typeface="Times New Roman" pitchFamily="18" charset="0"/>
                                  </a:rPr>
                                  <m:t>0</m:t>
                                </m:r>
                              </m:e>
                            </m:d>
                            <m:r>
                              <a:rPr lang="en-IN" sz="2000" i="1">
                                <a:latin typeface="Cambria Math"/>
                                <a:ea typeface="Cambria Math"/>
                                <a:cs typeface="Times New Roman" pitchFamily="18" charset="0"/>
                              </a:rPr>
                              <m:t>+…</m:t>
                            </m:r>
                            <m:r>
                              <a:rPr lang="en-IN" sz="2000" i="1">
                                <a:latin typeface="Cambria Math"/>
                                <a:ea typeface="Cambria Math"/>
                                <a:cs typeface="Times New Roman" pitchFamily="18" charset="0"/>
                              </a:rPr>
                              <m:t>h</m:t>
                            </m:r>
                            <m:d>
                              <m:dPr>
                                <m:ctrlPr>
                                  <a:rPr lang="en-IN" sz="2000" i="1">
                                    <a:latin typeface="Cambria Math"/>
                                    <a:ea typeface="Cambria Math"/>
                                    <a:cs typeface="Times New Roman" pitchFamily="18" charset="0"/>
                                  </a:rPr>
                                </m:ctrlPr>
                              </m:dPr>
                              <m:e>
                                <m:r>
                                  <a:rPr lang="en-IN" sz="2000" i="1">
                                    <a:latin typeface="Cambria Math"/>
                                    <a:ea typeface="Cambria Math"/>
                                    <a:cs typeface="Times New Roman" pitchFamily="18" charset="0"/>
                                  </a:rPr>
                                  <m:t>𝐿</m:t>
                                </m:r>
                                <m:r>
                                  <a:rPr lang="en-IN" sz="2000" i="1">
                                    <a:latin typeface="Cambria Math"/>
                                    <a:ea typeface="Cambria Math"/>
                                    <a:cs typeface="Times New Roman" pitchFamily="18" charset="0"/>
                                  </a:rPr>
                                  <m:t>−1</m:t>
                                </m:r>
                              </m:e>
                            </m:d>
                            <m:r>
                              <a:rPr lang="en-IN" sz="2000" i="1">
                                <a:latin typeface="Cambria Math"/>
                                <a:ea typeface="Cambria Math"/>
                                <a:cs typeface="Times New Roman" pitchFamily="18" charset="0"/>
                              </a:rPr>
                              <m:t>𝑥</m:t>
                            </m:r>
                            <m:d>
                              <m:dPr>
                                <m:ctrlPr>
                                  <a:rPr lang="en-IN" sz="2000" i="1">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𝑁</m:t>
                                </m:r>
                                <m:r>
                                  <a:rPr lang="en-IN" sz="2000" i="1">
                                    <a:latin typeface="Cambria Math"/>
                                    <a:ea typeface="Cambria Math"/>
                                    <a:cs typeface="Times New Roman" pitchFamily="18" charset="0"/>
                                  </a:rPr>
                                  <m:t>−</m:t>
                                </m:r>
                                <m:r>
                                  <a:rPr lang="en-IN" sz="2000" i="1">
                                    <a:latin typeface="Cambria Math"/>
                                    <a:ea typeface="Cambria Math"/>
                                    <a:cs typeface="Times New Roman" pitchFamily="18" charset="0"/>
                                  </a:rPr>
                                  <m:t>𝐿</m:t>
                                </m:r>
                                <m:r>
                                  <a:rPr lang="en-IN" sz="2000" i="1">
                                    <a:latin typeface="Cambria Math"/>
                                    <a:ea typeface="Cambria Math"/>
                                    <a:cs typeface="Times New Roman" pitchFamily="18" charset="0"/>
                                  </a:rPr>
                                  <m:t>+2</m:t>
                                </m:r>
                              </m:e>
                            </m:d>
                          </m:e>
                        </m:mr>
                        <m:mr>
                          <m:e>
                            <m:m>
                              <m:mPr>
                                <m:mcs>
                                  <m:mc>
                                    <m:mcPr>
                                      <m:count m:val="1"/>
                                      <m:mcJc m:val="center"/>
                                    </m:mcPr>
                                  </m:mc>
                                </m:mcs>
                                <m:ctrlPr>
                                  <a:rPr lang="en-IN" sz="2000" i="1" smtClean="0">
                                    <a:latin typeface="Cambria Math"/>
                                    <a:cs typeface="Times New Roman" pitchFamily="18" charset="0"/>
                                  </a:rPr>
                                </m:ctrlPr>
                              </m:mPr>
                              <m:mr>
                                <m:e>
                                  <m:r>
                                    <m:rPr>
                                      <m:brk m:alnAt="7"/>
                                    </m:rPr>
                                    <a:rPr lang="en-IN" sz="2000" i="1" smtClean="0">
                                      <a:latin typeface="Cambria Math"/>
                                      <a:cs typeface="Times New Roman" pitchFamily="18" charset="0"/>
                                    </a:rPr>
                                    <m:t>⋮</m:t>
                                  </m:r>
                                </m:e>
                              </m:mr>
                              <m:mr>
                                <m:e>
                                  <m:r>
                                    <a:rPr lang="en-IN" sz="2000" i="1">
                                      <a:latin typeface="Cambria Math"/>
                                      <a:cs typeface="Times New Roman" pitchFamily="18" charset="0"/>
                                    </a:rPr>
                                    <m:t>𝑦</m:t>
                                  </m:r>
                                  <m:d>
                                    <m:dPr>
                                      <m:ctrlPr>
                                        <a:rPr lang="en-IN" sz="2000" i="1">
                                          <a:latin typeface="Cambria Math"/>
                                          <a:cs typeface="Times New Roman" pitchFamily="18" charset="0"/>
                                        </a:rPr>
                                      </m:ctrlPr>
                                    </m:dPr>
                                    <m:e>
                                      <m:r>
                                        <a:rPr lang="en-IN" sz="2000" b="0" i="1" smtClean="0">
                                          <a:latin typeface="Cambria Math"/>
                                          <a:cs typeface="Times New Roman" pitchFamily="18" charset="0"/>
                                        </a:rPr>
                                        <m:t>𝑁</m:t>
                                      </m:r>
                                      <m:r>
                                        <a:rPr lang="en-IN" sz="2000" b="0" i="1" smtClean="0">
                                          <a:latin typeface="Cambria Math"/>
                                          <a:cs typeface="Times New Roman" pitchFamily="18" charset="0"/>
                                        </a:rPr>
                                        <m:t>−1</m:t>
                                      </m:r>
                                    </m:e>
                                  </m:d>
                                  <m:r>
                                    <a:rPr lang="en-IN" sz="2000" i="1">
                                      <a:latin typeface="Cambria Math"/>
                                      <a:ea typeface="Cambria Math"/>
                                      <a:cs typeface="Times New Roman" pitchFamily="18" charset="0"/>
                                    </a:rPr>
                                    <m:t>=</m:t>
                                  </m:r>
                                  <m:r>
                                    <a:rPr lang="en-IN" sz="2000" i="1">
                                      <a:latin typeface="Cambria Math"/>
                                      <a:ea typeface="Cambria Math"/>
                                      <a:cs typeface="Times New Roman" pitchFamily="18" charset="0"/>
                                    </a:rPr>
                                    <m:t>h</m:t>
                                  </m:r>
                                  <m:d>
                                    <m:dPr>
                                      <m:ctrlPr>
                                        <a:rPr lang="en-IN" sz="2000" i="1">
                                          <a:latin typeface="Cambria Math"/>
                                          <a:ea typeface="Cambria Math"/>
                                          <a:cs typeface="Times New Roman" pitchFamily="18" charset="0"/>
                                        </a:rPr>
                                      </m:ctrlPr>
                                    </m:dPr>
                                    <m:e>
                                      <m:r>
                                        <a:rPr lang="en-IN" sz="2000" i="1">
                                          <a:latin typeface="Cambria Math"/>
                                          <a:ea typeface="Cambria Math"/>
                                          <a:cs typeface="Times New Roman" pitchFamily="18" charset="0"/>
                                        </a:rPr>
                                        <m:t>0</m:t>
                                      </m:r>
                                    </m:e>
                                  </m:d>
                                  <m:r>
                                    <a:rPr lang="en-IN" sz="2000" i="1">
                                      <a:latin typeface="Cambria Math"/>
                                      <a:ea typeface="Cambria Math"/>
                                      <a:cs typeface="Times New Roman" pitchFamily="18" charset="0"/>
                                    </a:rPr>
                                    <m:t>𝑥</m:t>
                                  </m:r>
                                  <m:d>
                                    <m:dPr>
                                      <m:ctrlPr>
                                        <a:rPr lang="en-IN" sz="2000" i="1">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𝑁</m:t>
                                      </m:r>
                                      <m:r>
                                        <a:rPr lang="en-IN" sz="2000" b="0" i="1" smtClean="0">
                                          <a:latin typeface="Cambria Math"/>
                                          <a:ea typeface="Cambria Math"/>
                                          <a:cs typeface="Times New Roman" pitchFamily="18" charset="0"/>
                                        </a:rPr>
                                        <m:t>−1</m:t>
                                      </m:r>
                                    </m:e>
                                  </m:d>
                                  <m:r>
                                    <a:rPr lang="en-IN" sz="2000" i="1">
                                      <a:latin typeface="Cambria Math"/>
                                      <a:ea typeface="Cambria Math"/>
                                      <a:cs typeface="Times New Roman" pitchFamily="18" charset="0"/>
                                    </a:rPr>
                                    <m:t>+</m:t>
                                  </m:r>
                                  <m:r>
                                    <a:rPr lang="en-IN" sz="2000" i="1">
                                      <a:latin typeface="Cambria Math"/>
                                      <a:ea typeface="Cambria Math"/>
                                      <a:cs typeface="Times New Roman" pitchFamily="18" charset="0"/>
                                    </a:rPr>
                                    <m:t>h</m:t>
                                  </m:r>
                                  <m:d>
                                    <m:dPr>
                                      <m:ctrlPr>
                                        <a:rPr lang="en-IN" sz="2000" i="1">
                                          <a:latin typeface="Cambria Math"/>
                                          <a:ea typeface="Cambria Math"/>
                                          <a:cs typeface="Times New Roman" pitchFamily="18" charset="0"/>
                                        </a:rPr>
                                      </m:ctrlPr>
                                    </m:dPr>
                                    <m:e>
                                      <m:r>
                                        <a:rPr lang="en-IN" sz="2000" i="1">
                                          <a:latin typeface="Cambria Math"/>
                                          <a:ea typeface="Cambria Math"/>
                                          <a:cs typeface="Times New Roman" pitchFamily="18" charset="0"/>
                                        </a:rPr>
                                        <m:t>1</m:t>
                                      </m:r>
                                    </m:e>
                                  </m:d>
                                  <m:r>
                                    <a:rPr lang="en-IN" sz="2000" i="1">
                                      <a:latin typeface="Cambria Math"/>
                                      <a:ea typeface="Cambria Math"/>
                                      <a:cs typeface="Times New Roman" pitchFamily="18" charset="0"/>
                                    </a:rPr>
                                    <m:t>𝑥</m:t>
                                  </m:r>
                                  <m:d>
                                    <m:dPr>
                                      <m:ctrlPr>
                                        <a:rPr lang="en-IN" sz="2000" i="1">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𝑁</m:t>
                                      </m:r>
                                      <m:r>
                                        <a:rPr lang="en-IN" sz="2000" b="0" i="1" smtClean="0">
                                          <a:latin typeface="Cambria Math"/>
                                          <a:ea typeface="Cambria Math"/>
                                          <a:cs typeface="Times New Roman" pitchFamily="18" charset="0"/>
                                        </a:rPr>
                                        <m:t>−2</m:t>
                                      </m:r>
                                    </m:e>
                                  </m:d>
                                  <m:r>
                                    <a:rPr lang="en-IN" sz="2000" i="1">
                                      <a:latin typeface="Cambria Math"/>
                                      <a:ea typeface="Cambria Math"/>
                                      <a:cs typeface="Times New Roman" pitchFamily="18" charset="0"/>
                                    </a:rPr>
                                    <m:t>+…</m:t>
                                  </m:r>
                                  <m:r>
                                    <a:rPr lang="en-IN" sz="2000" i="1">
                                      <a:latin typeface="Cambria Math"/>
                                      <a:ea typeface="Cambria Math"/>
                                      <a:cs typeface="Times New Roman" pitchFamily="18" charset="0"/>
                                    </a:rPr>
                                    <m:t>h</m:t>
                                  </m:r>
                                  <m:d>
                                    <m:dPr>
                                      <m:ctrlPr>
                                        <a:rPr lang="en-IN" sz="2000" i="1">
                                          <a:latin typeface="Cambria Math"/>
                                          <a:ea typeface="Cambria Math"/>
                                          <a:cs typeface="Times New Roman" pitchFamily="18" charset="0"/>
                                        </a:rPr>
                                      </m:ctrlPr>
                                    </m:dPr>
                                    <m:e>
                                      <m:r>
                                        <a:rPr lang="en-IN" sz="2000" i="1">
                                          <a:latin typeface="Cambria Math"/>
                                          <a:ea typeface="Cambria Math"/>
                                          <a:cs typeface="Times New Roman" pitchFamily="18" charset="0"/>
                                        </a:rPr>
                                        <m:t>𝐿</m:t>
                                      </m:r>
                                      <m:r>
                                        <a:rPr lang="en-IN" sz="2000" i="1">
                                          <a:latin typeface="Cambria Math"/>
                                          <a:ea typeface="Cambria Math"/>
                                          <a:cs typeface="Times New Roman" pitchFamily="18" charset="0"/>
                                        </a:rPr>
                                        <m:t>−1</m:t>
                                      </m:r>
                                    </m:e>
                                  </m:d>
                                  <m:r>
                                    <a:rPr lang="en-IN" sz="2000" i="1">
                                      <a:latin typeface="Cambria Math"/>
                                      <a:ea typeface="Cambria Math"/>
                                      <a:cs typeface="Times New Roman" pitchFamily="18" charset="0"/>
                                    </a:rPr>
                                    <m:t>𝑥</m:t>
                                  </m:r>
                                  <m:d>
                                    <m:dPr>
                                      <m:ctrlPr>
                                        <a:rPr lang="en-IN" sz="2000" i="1">
                                          <a:latin typeface="Cambria Math"/>
                                          <a:ea typeface="Cambria Math"/>
                                          <a:cs typeface="Times New Roman" pitchFamily="18" charset="0"/>
                                        </a:rPr>
                                      </m:ctrlPr>
                                    </m:dPr>
                                    <m:e>
                                      <m:r>
                                        <a:rPr lang="en-IN" sz="2000" i="1">
                                          <a:latin typeface="Cambria Math"/>
                                          <a:ea typeface="Cambria Math"/>
                                          <a:cs typeface="Times New Roman" pitchFamily="18" charset="0"/>
                                        </a:rPr>
                                        <m:t>𝑁</m:t>
                                      </m:r>
                                      <m:r>
                                        <a:rPr lang="en-IN" sz="2000" i="1">
                                          <a:latin typeface="Cambria Math"/>
                                          <a:ea typeface="Cambria Math"/>
                                          <a:cs typeface="Times New Roman" pitchFamily="18" charset="0"/>
                                        </a:rPr>
                                        <m:t>−</m:t>
                                      </m:r>
                                      <m:r>
                                        <a:rPr lang="en-IN" sz="2000" i="1">
                                          <a:latin typeface="Cambria Math"/>
                                          <a:ea typeface="Cambria Math"/>
                                          <a:cs typeface="Times New Roman" pitchFamily="18" charset="0"/>
                                        </a:rPr>
                                        <m:t>𝐿</m:t>
                                      </m:r>
                                    </m:e>
                                  </m:d>
                                </m:e>
                              </m:mr>
                            </m:m>
                          </m:e>
                        </m:mr>
                      </m:m>
                    </m:oMath>
                  </m:oMathPara>
                </a14:m>
                <a:endParaRPr lang="en-IN" sz="2000"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This can, therefore, be expressed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d>
                        <m:dPr>
                          <m:begChr m:val="["/>
                          <m:endChr m:val="]"/>
                          <m:ctrlPr>
                            <a:rPr lang="en-IN" sz="2000" i="1" smtClean="0">
                              <a:latin typeface="Cambria Math"/>
                              <a:cs typeface="Times New Roman" pitchFamily="18" charset="0"/>
                            </a:rPr>
                          </m:ctrlPr>
                        </m:dPr>
                        <m:e>
                          <m:r>
                            <a:rPr lang="en-IN" sz="2000" b="0" i="1" smtClean="0">
                              <a:latin typeface="Cambria Math"/>
                              <a:cs typeface="Times New Roman" pitchFamily="18" charset="0"/>
                            </a:rPr>
                            <m:t>𝑦</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0</m:t>
                              </m:r>
                            </m:e>
                          </m:d>
                          <m:r>
                            <a:rPr lang="en-IN" sz="2000" b="0" i="1" smtClean="0">
                              <a:latin typeface="Cambria Math"/>
                              <a:cs typeface="Times New Roman" pitchFamily="18" charset="0"/>
                            </a:rPr>
                            <m:t>,</m:t>
                          </m:r>
                          <m:r>
                            <a:rPr lang="en-IN" sz="2000" b="0" i="1" smtClean="0">
                              <a:latin typeface="Cambria Math"/>
                              <a:cs typeface="Times New Roman" pitchFamily="18" charset="0"/>
                            </a:rPr>
                            <m:t>𝑦</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1</m:t>
                              </m:r>
                            </m:e>
                          </m:d>
                          <m:r>
                            <a:rPr lang="en-IN" sz="2000" b="0" i="1" smtClean="0">
                              <a:latin typeface="Cambria Math"/>
                              <a:cs typeface="Times New Roman" pitchFamily="18" charset="0"/>
                            </a:rPr>
                            <m:t>…</m:t>
                          </m:r>
                          <m:r>
                            <a:rPr lang="en-IN" sz="2000" b="0" i="1" smtClean="0">
                              <a:latin typeface="Cambria Math"/>
                              <a:cs typeface="Times New Roman" pitchFamily="18" charset="0"/>
                            </a:rPr>
                            <m:t>𝑦</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𝑁</m:t>
                              </m:r>
                              <m:r>
                                <a:rPr lang="en-IN" sz="2000" b="0" i="1" smtClean="0">
                                  <a:latin typeface="Cambria Math"/>
                                  <a:cs typeface="Times New Roman" pitchFamily="18" charset="0"/>
                                </a:rPr>
                                <m:t>−1</m:t>
                              </m:r>
                            </m:e>
                          </m:d>
                        </m:e>
                      </m:d>
                      <m:r>
                        <a:rPr lang="en-IN" sz="2000" i="1" smtClean="0">
                          <a:latin typeface="Cambria Math"/>
                          <a:ea typeface="Cambria Math"/>
                          <a:cs typeface="Times New Roman" pitchFamily="18" charset="0"/>
                        </a:rPr>
                        <m:t>=</m:t>
                      </m:r>
                      <m:d>
                        <m:dPr>
                          <m:begChr m:val="["/>
                          <m:endChr m:val="]"/>
                          <m:ctrlPr>
                            <a:rPr lang="en-IN" sz="200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h</m:t>
                          </m:r>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0</m:t>
                              </m:r>
                            </m:e>
                          </m:d>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h</m:t>
                          </m:r>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1</m:t>
                              </m:r>
                            </m:e>
                          </m:d>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h</m:t>
                          </m:r>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𝐿</m:t>
                              </m:r>
                              <m:r>
                                <a:rPr lang="en-IN" sz="2000" b="0" i="1" smtClean="0">
                                  <a:latin typeface="Cambria Math"/>
                                  <a:ea typeface="Cambria Math"/>
                                  <a:cs typeface="Times New Roman" pitchFamily="18" charset="0"/>
                                </a:rPr>
                                <m:t>−1</m:t>
                              </m:r>
                            </m:e>
                          </m:d>
                          <m:r>
                            <a:rPr lang="en-IN" sz="2000" b="0" i="1" smtClean="0">
                              <a:latin typeface="Cambria Math"/>
                              <a:ea typeface="Cambria Math"/>
                              <a:cs typeface="Times New Roman" pitchFamily="18" charset="0"/>
                            </a:rPr>
                            <m:t>,0…0</m:t>
                          </m:r>
                        </m:e>
                      </m:d>
                      <m:r>
                        <a:rPr lang="en-IN" sz="200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𝑁</m:t>
                      </m:r>
                      <m:d>
                        <m:dPr>
                          <m:begChr m:val="["/>
                          <m:endChr m:val="]"/>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𝑥</m:t>
                          </m:r>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0</m:t>
                              </m:r>
                            </m:e>
                          </m:d>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𝑥</m:t>
                          </m:r>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1</m:t>
                              </m:r>
                            </m:e>
                          </m:d>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𝑥</m:t>
                          </m:r>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𝑁</m:t>
                              </m:r>
                              <m:r>
                                <a:rPr lang="en-IN" sz="2000" b="0" i="1" smtClean="0">
                                  <a:latin typeface="Cambria Math"/>
                                  <a:ea typeface="Cambria Math"/>
                                  <a:cs typeface="Times New Roman" pitchFamily="18" charset="0"/>
                                </a:rPr>
                                <m:t>−1</m:t>
                              </m:r>
                            </m:e>
                          </m:d>
                        </m:e>
                      </m:d>
                    </m:oMath>
                  </m:oMathPara>
                </a14:m>
                <a:endParaRPr lang="en-IN" sz="2000"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where </a:t>
                </a:r>
                <a:r>
                  <a:rPr lang="en-US" sz="2000" i="1" dirty="0">
                    <a:latin typeface="Times New Roman" pitchFamily="18" charset="0"/>
                    <a:cs typeface="Times New Roman" pitchFamily="18" charset="0"/>
                  </a:rPr>
                  <a:t>∗N</a:t>
                </a:r>
                <a:r>
                  <a:rPr lang="en-US" sz="2000" dirty="0">
                    <a:latin typeface="Times New Roman" pitchFamily="18" charset="0"/>
                    <a:cs typeface="Times New Roman" pitchFamily="18" charset="0"/>
                  </a:rPr>
                  <a:t> denotes circular convolution of modulo </a:t>
                </a:r>
                <a:r>
                  <a:rPr lang="en-US" sz="2000" i="1" dirty="0">
                    <a:latin typeface="Times New Roman" pitchFamily="18" charset="0"/>
                    <a:cs typeface="Times New Roman" pitchFamily="18" charset="0"/>
                  </a:rPr>
                  <a:t>N</a:t>
                </a:r>
                <a:r>
                  <a:rPr lang="en-US" sz="2000" dirty="0">
                    <a:latin typeface="Times New Roman" pitchFamily="18" charset="0"/>
                    <a:cs typeface="Times New Roman" pitchFamily="18" charset="0"/>
                  </a:rPr>
                  <a:t>. Therefore, the output </a:t>
                </a:r>
                <a:r>
                  <a:rPr lang="en-US" sz="2000" i="1" dirty="0">
                    <a:latin typeface="Times New Roman" pitchFamily="18" charset="0"/>
                    <a:cs typeface="Times New Roman" pitchFamily="18" charset="0"/>
                  </a:rPr>
                  <a:t>y</a:t>
                </a:r>
                <a:r>
                  <a:rPr lang="en-US" sz="2000" dirty="0">
                    <a:latin typeface="Times New Roman" pitchFamily="18" charset="0"/>
                    <a:cs typeface="Times New Roman" pitchFamily="18" charset="0"/>
                  </a:rPr>
                  <a:t> can be written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r>
                        <a:rPr lang="en-IN" sz="2000" b="0" i="1" smtClean="0">
                          <a:latin typeface="Cambria Math"/>
                          <a:cs typeface="Times New Roman" pitchFamily="18" charset="0"/>
                        </a:rPr>
                        <m:t>𝑦</m:t>
                      </m:r>
                      <m:r>
                        <a:rPr lang="en-IN" sz="2000" b="0" i="1" smtClean="0">
                          <a:latin typeface="Cambria Math"/>
                          <a:cs typeface="Times New Roman" pitchFamily="18" charset="0"/>
                        </a:rPr>
                        <m:t>=</m:t>
                      </m:r>
                      <m:r>
                        <a:rPr lang="en-IN" sz="2000" b="0" i="1" smtClean="0">
                          <a:latin typeface="Cambria Math"/>
                          <a:cs typeface="Times New Roman" pitchFamily="18" charset="0"/>
                        </a:rPr>
                        <m:t>h</m:t>
                      </m:r>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𝑁𝑥</m:t>
                      </m:r>
                    </m:oMath>
                  </m:oMathPara>
                </a14:m>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64391" y="958726"/>
                <a:ext cx="11699133" cy="5168942"/>
              </a:xfrm>
              <a:blipFill rotWithShape="1">
                <a:blip r:embed="rId3"/>
                <a:stretch>
                  <a:fillRect l="-573" t="-1179" r="-521"/>
                </a:stretch>
              </a:blipFill>
            </p:spPr>
            <p:txBody>
              <a:bodyPr/>
              <a:lstStyle/>
              <a:p>
                <a:r>
                  <a:rPr lang="en-IN">
                    <a:noFill/>
                  </a:rPr>
                  <a:t> </a:t>
                </a:r>
              </a:p>
            </p:txBody>
          </p:sp>
        </mc:Fallback>
      </mc:AlternateContent>
    </p:spTree>
    <p:extLst>
      <p:ext uri="{BB962C8B-B14F-4D97-AF65-F5344CB8AC3E}">
        <p14:creationId xmlns:p14="http://schemas.microsoft.com/office/powerpoint/2010/main" val="2431567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ORTHOGONAL FREQUENCY-DIVISION MULTIPLEXING </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141462" y="6396333"/>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Orthogonal Frequency division Multiplexing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52/58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51311" y="923098"/>
                <a:ext cx="11512214" cy="5263945"/>
              </a:xfrm>
            </p:spPr>
            <p:txBody>
              <a:bodyPr>
                <a:normAutofit/>
              </a:bodyPr>
              <a:lstStyle/>
              <a:p>
                <a:pPr>
                  <a:buFont typeface="Wingdings" pitchFamily="2" charset="2"/>
                  <a:buChar char="Ø"/>
                </a:pPr>
                <a:r>
                  <a:rPr lang="en-US" sz="2000" dirty="0" smtClean="0">
                    <a:latin typeface="Times New Roman" pitchFamily="18" charset="0"/>
                    <a:cs typeface="Times New Roman" pitchFamily="18" charset="0"/>
                  </a:rPr>
                  <a:t>Therefore, taking the DFT of </a:t>
                </a:r>
                <a14:m>
                  <m:oMath xmlns:m="http://schemas.openxmlformats.org/officeDocument/2006/math">
                    <m:r>
                      <a:rPr lang="en-IN" sz="2000" b="0" i="1" smtClean="0">
                        <a:latin typeface="Cambria Math"/>
                        <a:cs typeface="Times New Roman" pitchFamily="18" charset="0"/>
                      </a:rPr>
                      <m:t>𝑦</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𝑛</m:t>
                        </m:r>
                      </m:e>
                    </m:d>
                  </m:oMath>
                </a14:m>
                <a:r>
                  <a:rPr lang="en-US" sz="2000" dirty="0" smtClean="0">
                    <a:latin typeface="Times New Roman" pitchFamily="18" charset="0"/>
                    <a:cs typeface="Times New Roman" pitchFamily="18" charset="0"/>
                  </a:rPr>
                  <a:t>at </a:t>
                </a:r>
                <a:r>
                  <a:rPr lang="en-US" sz="2000" dirty="0">
                    <a:latin typeface="Times New Roman" pitchFamily="18" charset="0"/>
                    <a:cs typeface="Times New Roman" pitchFamily="18" charset="0"/>
                  </a:rPr>
                  <a:t>the output, we </a:t>
                </a:r>
                <a:r>
                  <a:rPr lang="en-US" sz="2000" dirty="0" smtClean="0">
                    <a:latin typeface="Times New Roman" pitchFamily="18" charset="0"/>
                    <a:cs typeface="Times New Roman" pitchFamily="18" charset="0"/>
                  </a:rPr>
                  <a:t>have</a:t>
                </a:r>
              </a:p>
              <a:p>
                <a:pPr marL="0" indent="0">
                  <a:buNone/>
                </a:pPr>
                <a14:m>
                  <m:oMathPara xmlns:m="http://schemas.openxmlformats.org/officeDocument/2006/math">
                    <m:oMathParaPr>
                      <m:jc m:val="centerGroup"/>
                    </m:oMathParaPr>
                    <m:oMath xmlns:m="http://schemas.openxmlformats.org/officeDocument/2006/math">
                      <m:r>
                        <a:rPr lang="en-IN" sz="2000" b="0" i="1" smtClean="0">
                          <a:latin typeface="Cambria Math"/>
                          <a:cs typeface="Times New Roman" pitchFamily="18" charset="0"/>
                        </a:rPr>
                        <m:t>𝑌</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𝑘</m:t>
                          </m:r>
                        </m:e>
                      </m:d>
                      <m:r>
                        <a:rPr lang="en-IN" sz="2000" b="0" i="1" smtClean="0">
                          <a:latin typeface="Cambria Math"/>
                          <a:cs typeface="Times New Roman" pitchFamily="18" charset="0"/>
                        </a:rPr>
                        <m:t>=</m:t>
                      </m:r>
                      <m:r>
                        <a:rPr lang="en-IN" sz="2000" b="0" i="1" smtClean="0">
                          <a:latin typeface="Cambria Math"/>
                          <a:cs typeface="Times New Roman" pitchFamily="18" charset="0"/>
                        </a:rPr>
                        <m:t>𝐻</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𝑘</m:t>
                          </m:r>
                        </m:e>
                      </m:d>
                      <m:r>
                        <a:rPr lang="en-IN" sz="2000" b="0" i="1" smtClean="0">
                          <a:latin typeface="Cambria Math"/>
                          <a:cs typeface="Times New Roman" pitchFamily="18" charset="0"/>
                        </a:rPr>
                        <m:t>𝑋</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𝑘</m:t>
                          </m:r>
                        </m:e>
                      </m:d>
                      <m:r>
                        <a:rPr lang="en-IN" sz="2000" b="0" i="1" smtClean="0">
                          <a:latin typeface="Cambria Math"/>
                          <a:cs typeface="Times New Roman" pitchFamily="18" charset="0"/>
                        </a:rPr>
                        <m:t>,0</m:t>
                      </m:r>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𝑘</m:t>
                      </m:r>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𝑁</m:t>
                      </m:r>
                      <m:r>
                        <a:rPr lang="en-IN" sz="2000" b="0" i="1" smtClean="0">
                          <a:latin typeface="Cambria Math"/>
                          <a:ea typeface="Cambria Math"/>
                          <a:cs typeface="Times New Roman" pitchFamily="18" charset="0"/>
                        </a:rPr>
                        <m:t>−1</m:t>
                      </m:r>
                      <m:r>
                        <a:rPr lang="en-IN" sz="2000" b="0" i="0" smtClean="0">
                          <a:latin typeface="Cambria Math"/>
                          <a:ea typeface="Cambria Math"/>
                          <a:cs typeface="Times New Roman" pitchFamily="18" charset="0"/>
                        </a:rPr>
                        <m:t>−−−3</m:t>
                      </m:r>
                    </m:oMath>
                  </m:oMathPara>
                </a14:m>
                <a:endParaRPr lang="en-IN" sz="2000" b="0" dirty="0" smtClean="0">
                  <a:latin typeface="Times New Roman" pitchFamily="18" charset="0"/>
                  <a:ea typeface="Cambria Math"/>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Therefore, the DFT of the samples </a:t>
                </a:r>
                <a14:m>
                  <m:oMath xmlns:m="http://schemas.openxmlformats.org/officeDocument/2006/math">
                    <m:r>
                      <a:rPr lang="en-IN" sz="2000" b="0" i="1" smtClean="0">
                        <a:latin typeface="Cambria Math"/>
                        <a:cs typeface="Times New Roman" pitchFamily="18" charset="0"/>
                      </a:rPr>
                      <m:t>𝑥</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𝑛</m:t>
                        </m:r>
                      </m:e>
                    </m:d>
                    <m:r>
                      <a:rPr lang="en-IN"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yields </a:t>
                </a:r>
                <a:r>
                  <a:rPr lang="en-US" sz="2000" dirty="0">
                    <a:latin typeface="Times New Roman" pitchFamily="18" charset="0"/>
                    <a:cs typeface="Times New Roman" pitchFamily="18" charset="0"/>
                  </a:rPr>
                  <a:t>back the original transmitted </a:t>
                </a:r>
                <a:r>
                  <a:rPr lang="en-US" sz="2000" dirty="0" smtClean="0">
                    <a:latin typeface="Times New Roman" pitchFamily="18" charset="0"/>
                    <a:cs typeface="Times New Roman" pitchFamily="18" charset="0"/>
                  </a:rPr>
                  <a:t>symbols</a:t>
                </a:r>
                <a14:m>
                  <m:oMath xmlns:m="http://schemas.openxmlformats.org/officeDocument/2006/math">
                    <m:r>
                      <a:rPr lang="en-IN" sz="2000" b="0" i="0" smtClean="0">
                        <a:latin typeface="Cambria Math"/>
                        <a:cs typeface="Times New Roman" pitchFamily="18" charset="0"/>
                      </a:rPr>
                      <m:t> </m:t>
                    </m:r>
                    <m:r>
                      <a:rPr lang="en-IN" sz="2000" b="0" i="1" smtClean="0">
                        <a:latin typeface="Cambria Math"/>
                        <a:cs typeface="Times New Roman" pitchFamily="18" charset="0"/>
                      </a:rPr>
                      <m:t>𝑋</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𝑛</m:t>
                        </m:r>
                      </m:e>
                    </m:d>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coefficients </a:t>
                </a:r>
                <a14:m>
                  <m:oMath xmlns:m="http://schemas.openxmlformats.org/officeDocument/2006/math">
                    <m:r>
                      <a:rPr lang="en-IN" sz="2000" b="0" i="1" smtClean="0">
                        <a:latin typeface="Cambria Math"/>
                        <a:cs typeface="Times New Roman" pitchFamily="18" charset="0"/>
                      </a:rPr>
                      <m:t>𝐻</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𝑘</m:t>
                        </m:r>
                      </m:e>
                    </m:d>
                    <m:r>
                      <a:rPr lang="en-IN"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denotes </a:t>
                </a:r>
                <a:r>
                  <a:rPr lang="en-US" sz="2000" dirty="0">
                    <a:latin typeface="Times New Roman" pitchFamily="18" charset="0"/>
                    <a:cs typeface="Times New Roman" pitchFamily="18" charset="0"/>
                  </a:rPr>
                  <a:t>the DFT of the zero-padded channel filter</a:t>
                </a:r>
                <a:r>
                  <a:rPr lang="en-US" sz="2000" dirty="0" smtClean="0">
                    <a:latin typeface="Times New Roman" pitchFamily="18" charset="0"/>
                    <a:cs typeface="Times New Roman" pitchFamily="18" charset="0"/>
                  </a:rPr>
                  <a:t>,</a:t>
                </a:r>
              </a:p>
              <a:p>
                <a:pPr marL="0" indent="0" algn="just">
                  <a:buNone/>
                </a:pPr>
                <a14:m>
                  <m:oMathPara xmlns:m="http://schemas.openxmlformats.org/officeDocument/2006/math">
                    <m:oMathParaPr>
                      <m:jc m:val="centerGroup"/>
                    </m:oMathParaPr>
                    <m:oMath xmlns:m="http://schemas.openxmlformats.org/officeDocument/2006/math">
                      <m:r>
                        <a:rPr lang="en-IN" sz="2000" b="0" i="1" smtClean="0">
                          <a:latin typeface="Cambria Math"/>
                          <a:ea typeface="Cambria Math"/>
                          <a:cs typeface="Times New Roman" pitchFamily="18" charset="0"/>
                        </a:rPr>
                        <m:t>h</m:t>
                      </m:r>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0</m:t>
                          </m:r>
                        </m:e>
                      </m:d>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h</m:t>
                      </m:r>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1</m:t>
                          </m:r>
                        </m:e>
                      </m:d>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h</m:t>
                      </m:r>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𝐿</m:t>
                          </m:r>
                          <m:r>
                            <a:rPr lang="en-IN" sz="2000" b="0" i="1" smtClean="0">
                              <a:latin typeface="Cambria Math"/>
                              <a:ea typeface="Cambria Math"/>
                              <a:cs typeface="Times New Roman" pitchFamily="18" charset="0"/>
                            </a:rPr>
                            <m:t>−1</m:t>
                          </m:r>
                        </m:e>
                      </m:d>
                      <m:r>
                        <a:rPr lang="en-IN" sz="2000" b="0" i="1" smtClean="0">
                          <a:latin typeface="Cambria Math"/>
                          <a:ea typeface="Cambria Math"/>
                          <a:cs typeface="Times New Roman" pitchFamily="18" charset="0"/>
                        </a:rPr>
                        <m:t>, </m:t>
                      </m:r>
                      <m:limLow>
                        <m:limLowPr>
                          <m:ctrlPr>
                            <a:rPr lang="en-IN" sz="2000" b="0" i="1" smtClean="0">
                              <a:latin typeface="Cambria Math"/>
                              <a:ea typeface="Cambria Math"/>
                              <a:cs typeface="Times New Roman" pitchFamily="18" charset="0"/>
                            </a:rPr>
                          </m:ctrlPr>
                        </m:limLowPr>
                        <m:e>
                          <m:groupChr>
                            <m:groupChrPr>
                              <m:chr m:val="⏟"/>
                              <m:ctrlPr>
                                <a:rPr lang="en-IN" sz="2000" b="0" i="1" smtClean="0">
                                  <a:latin typeface="Cambria Math"/>
                                  <a:ea typeface="Cambria Math"/>
                                  <a:cs typeface="Times New Roman" pitchFamily="18" charset="0"/>
                                </a:rPr>
                              </m:ctrlPr>
                            </m:groupChrPr>
                            <m:e>
                              <m:r>
                                <a:rPr lang="en-IN" sz="2000" b="0" i="1" smtClean="0">
                                  <a:latin typeface="Cambria Math"/>
                                  <a:ea typeface="Cambria Math"/>
                                  <a:cs typeface="Times New Roman" pitchFamily="18" charset="0"/>
                                </a:rPr>
                                <m:t>0…0</m:t>
                              </m:r>
                            </m:e>
                          </m:groupChr>
                        </m:e>
                        <m:lim>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𝑁</m:t>
                          </m:r>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𝐿</m:t>
                          </m:r>
                          <m:r>
                            <a:rPr lang="en-IN" sz="2000" b="0" i="1" smtClean="0">
                              <a:latin typeface="Cambria Math"/>
                              <a:ea typeface="Cambria Math"/>
                              <a:cs typeface="Times New Roman" pitchFamily="18" charset="0"/>
                            </a:rPr>
                            <m:t>)</m:t>
                          </m:r>
                        </m:lim>
                      </m:limLow>
                      <m:r>
                        <a:rPr lang="en-IN" sz="2000" b="0" i="1" smtClean="0">
                          <a:latin typeface="Cambria Math"/>
                          <a:ea typeface="Cambria Math"/>
                          <a:cs typeface="Times New Roman" pitchFamily="18" charset="0"/>
                        </a:rPr>
                        <m:t>−−−−4</m:t>
                      </m:r>
                    </m:oMath>
                  </m:oMathPara>
                </a14:m>
                <a:endParaRPr lang="en-IN" sz="2000" b="0" dirty="0" smtClean="0">
                  <a:latin typeface="Times New Roman" pitchFamily="18" charset="0"/>
                  <a:ea typeface="Cambria Math"/>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Observe that if a single carrier system was used, and the symbols</a:t>
                </a:r>
                <a14:m>
                  <m:oMath xmlns:m="http://schemas.openxmlformats.org/officeDocument/2006/math">
                    <m:r>
                      <a:rPr lang="en-IN" sz="2000" b="0" i="0" smtClean="0">
                        <a:latin typeface="Cambria Math"/>
                        <a:cs typeface="Times New Roman" pitchFamily="18" charset="0"/>
                      </a:rPr>
                      <m:t> </m:t>
                    </m:r>
                    <m:r>
                      <a:rPr lang="en-IN" sz="2000" i="1">
                        <a:latin typeface="Cambria Math"/>
                        <a:cs typeface="Times New Roman" pitchFamily="18" charset="0"/>
                      </a:rPr>
                      <m:t>𝑋</m:t>
                    </m:r>
                    <m:d>
                      <m:dPr>
                        <m:ctrlPr>
                          <a:rPr lang="en-IN" sz="2000" i="1">
                            <a:latin typeface="Cambria Math"/>
                            <a:cs typeface="Times New Roman" pitchFamily="18" charset="0"/>
                          </a:rPr>
                        </m:ctrlPr>
                      </m:dPr>
                      <m:e>
                        <m:r>
                          <a:rPr lang="en-IN" sz="2000" i="1">
                            <a:latin typeface="Cambria Math"/>
                            <a:cs typeface="Times New Roman" pitchFamily="18" charset="0"/>
                          </a:rPr>
                          <m:t>0</m:t>
                        </m:r>
                      </m:e>
                    </m:d>
                    <m:r>
                      <a:rPr lang="en-IN" sz="2000" i="1">
                        <a:latin typeface="Cambria Math"/>
                        <a:cs typeface="Times New Roman" pitchFamily="18" charset="0"/>
                      </a:rPr>
                      <m:t>,</m:t>
                    </m:r>
                    <m:r>
                      <a:rPr lang="en-IN" sz="2000" i="1">
                        <a:latin typeface="Cambria Math"/>
                        <a:cs typeface="Times New Roman" pitchFamily="18" charset="0"/>
                      </a:rPr>
                      <m:t>𝑋</m:t>
                    </m:r>
                    <m:d>
                      <m:dPr>
                        <m:ctrlPr>
                          <a:rPr lang="en-IN" sz="2000" i="1">
                            <a:latin typeface="Cambria Math"/>
                            <a:cs typeface="Times New Roman" pitchFamily="18" charset="0"/>
                          </a:rPr>
                        </m:ctrlPr>
                      </m:dPr>
                      <m:e>
                        <m:r>
                          <a:rPr lang="en-IN" sz="2000" i="1">
                            <a:latin typeface="Cambria Math"/>
                            <a:cs typeface="Times New Roman" pitchFamily="18" charset="0"/>
                          </a:rPr>
                          <m:t>1</m:t>
                        </m:r>
                      </m:e>
                    </m:d>
                    <m:r>
                      <a:rPr lang="en-IN" sz="2000" i="1">
                        <a:latin typeface="Cambria Math"/>
                        <a:cs typeface="Times New Roman" pitchFamily="18" charset="0"/>
                      </a:rPr>
                      <m:t>…</m:t>
                    </m:r>
                    <m:r>
                      <a:rPr lang="en-IN" sz="2000" i="1">
                        <a:latin typeface="Cambria Math"/>
                        <a:cs typeface="Times New Roman" pitchFamily="18" charset="0"/>
                      </a:rPr>
                      <m:t>𝑋</m:t>
                    </m:r>
                    <m:d>
                      <m:dPr>
                        <m:ctrlPr>
                          <a:rPr lang="en-IN" sz="2000" i="1">
                            <a:latin typeface="Cambria Math"/>
                            <a:cs typeface="Times New Roman" pitchFamily="18" charset="0"/>
                          </a:rPr>
                        </m:ctrlPr>
                      </m:dPr>
                      <m:e>
                        <m:r>
                          <a:rPr lang="en-IN" sz="2000" i="1">
                            <a:latin typeface="Cambria Math"/>
                            <a:cs typeface="Times New Roman" pitchFamily="18" charset="0"/>
                          </a:rPr>
                          <m:t>𝑁</m:t>
                        </m:r>
                        <m:r>
                          <a:rPr lang="en-IN" sz="2000" i="1">
                            <a:latin typeface="Cambria Math"/>
                            <a:cs typeface="Times New Roman" pitchFamily="18" charset="0"/>
                          </a:rPr>
                          <m:t>−1</m:t>
                        </m:r>
                      </m:e>
                    </m:d>
                  </m:oMath>
                </a14:m>
                <a:r>
                  <a:rPr lang="en-US" sz="2000" dirty="0" smtClean="0">
                    <a:latin typeface="Times New Roman" pitchFamily="18" charset="0"/>
                    <a:cs typeface="Times New Roman" pitchFamily="18" charset="0"/>
                  </a:rPr>
                  <a:t> were </a:t>
                </a:r>
                <a:r>
                  <a:rPr lang="en-US" sz="2000" dirty="0">
                    <a:latin typeface="Times New Roman" pitchFamily="18" charset="0"/>
                    <a:cs typeface="Times New Roman" pitchFamily="18" charset="0"/>
                  </a:rPr>
                  <a:t>transmitted directly then the received symbol </a:t>
                </a:r>
                <a14:m>
                  <m:oMath xmlns:m="http://schemas.openxmlformats.org/officeDocument/2006/math">
                    <m:r>
                      <a:rPr lang="en-IN" sz="2000" b="0" i="1" smtClean="0">
                        <a:latin typeface="Cambria Math"/>
                        <a:cs typeface="Times New Roman" pitchFamily="18" charset="0"/>
                      </a:rPr>
                      <m:t>𝑦</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𝑛</m:t>
                        </m:r>
                      </m:e>
                    </m:d>
                  </m:oMath>
                </a14:m>
                <a:r>
                  <a:rPr lang="en-US" sz="2000" dirty="0" smtClean="0">
                    <a:latin typeface="Times New Roman" pitchFamily="18" charset="0"/>
                    <a:cs typeface="Times New Roman" pitchFamily="18" charset="0"/>
                  </a:rPr>
                  <a:t>would </a:t>
                </a:r>
                <a:r>
                  <a:rPr lang="en-US" sz="2000" dirty="0">
                    <a:latin typeface="Times New Roman" pitchFamily="18" charset="0"/>
                    <a:cs typeface="Times New Roman" pitchFamily="18" charset="0"/>
                  </a:rPr>
                  <a:t>be given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r>
                        <a:rPr lang="en-IN" sz="2000" i="1">
                          <a:latin typeface="Cambria Math"/>
                          <a:cs typeface="Times New Roman" pitchFamily="18" charset="0"/>
                        </a:rPr>
                        <m:t>𝑦</m:t>
                      </m:r>
                      <m:d>
                        <m:dPr>
                          <m:ctrlPr>
                            <a:rPr lang="en-IN" sz="2000" i="1">
                              <a:latin typeface="Cambria Math"/>
                              <a:cs typeface="Times New Roman" pitchFamily="18" charset="0"/>
                            </a:rPr>
                          </m:ctrlPr>
                        </m:dPr>
                        <m:e>
                          <m:r>
                            <a:rPr lang="en-IN" sz="2000" i="1">
                              <a:latin typeface="Cambria Math"/>
                              <a:cs typeface="Times New Roman" pitchFamily="18" charset="0"/>
                            </a:rPr>
                            <m:t>𝑛</m:t>
                          </m:r>
                        </m:e>
                      </m:d>
                      <m:r>
                        <a:rPr lang="en-IN" sz="2000" i="1">
                          <a:latin typeface="Cambria Math"/>
                          <a:ea typeface="Cambria Math"/>
                          <a:cs typeface="Times New Roman" pitchFamily="18" charset="0"/>
                        </a:rPr>
                        <m:t>=</m:t>
                      </m:r>
                      <m:r>
                        <a:rPr lang="en-IN" sz="2000" i="1">
                          <a:latin typeface="Cambria Math"/>
                          <a:ea typeface="Cambria Math"/>
                          <a:cs typeface="Times New Roman" pitchFamily="18" charset="0"/>
                        </a:rPr>
                        <m:t>h</m:t>
                      </m:r>
                      <m:d>
                        <m:dPr>
                          <m:ctrlPr>
                            <a:rPr lang="en-IN" sz="2000" i="1">
                              <a:latin typeface="Cambria Math"/>
                              <a:ea typeface="Cambria Math"/>
                              <a:cs typeface="Times New Roman" pitchFamily="18" charset="0"/>
                            </a:rPr>
                          </m:ctrlPr>
                        </m:dPr>
                        <m:e>
                          <m:r>
                            <a:rPr lang="en-IN" sz="2000" i="1">
                              <a:latin typeface="Cambria Math"/>
                              <a:ea typeface="Cambria Math"/>
                              <a:cs typeface="Times New Roman" pitchFamily="18" charset="0"/>
                            </a:rPr>
                            <m:t>0</m:t>
                          </m:r>
                        </m:e>
                      </m:d>
                      <m:r>
                        <a:rPr lang="en-IN" sz="2000" i="1">
                          <a:latin typeface="Cambria Math"/>
                          <a:ea typeface="Cambria Math"/>
                          <a:cs typeface="Times New Roman" pitchFamily="18" charset="0"/>
                        </a:rPr>
                        <m:t>𝑥</m:t>
                      </m:r>
                      <m:d>
                        <m:dPr>
                          <m:ctrlPr>
                            <a:rPr lang="en-IN" sz="2000" i="1">
                              <a:latin typeface="Cambria Math"/>
                              <a:ea typeface="Cambria Math"/>
                              <a:cs typeface="Times New Roman" pitchFamily="18" charset="0"/>
                            </a:rPr>
                          </m:ctrlPr>
                        </m:dPr>
                        <m:e>
                          <m:r>
                            <a:rPr lang="en-IN" sz="2000" i="1">
                              <a:latin typeface="Cambria Math"/>
                              <a:ea typeface="Cambria Math"/>
                              <a:cs typeface="Times New Roman" pitchFamily="18" charset="0"/>
                            </a:rPr>
                            <m:t>1</m:t>
                          </m:r>
                        </m:e>
                      </m:d>
                      <m:r>
                        <a:rPr lang="en-IN" sz="2000" i="1">
                          <a:latin typeface="Cambria Math"/>
                          <a:ea typeface="Cambria Math"/>
                          <a:cs typeface="Times New Roman" pitchFamily="18" charset="0"/>
                        </a:rPr>
                        <m:t>+</m:t>
                      </m:r>
                      <m:r>
                        <a:rPr lang="en-IN" sz="2000" i="1">
                          <a:latin typeface="Cambria Math"/>
                          <a:ea typeface="Cambria Math"/>
                          <a:cs typeface="Times New Roman" pitchFamily="18" charset="0"/>
                        </a:rPr>
                        <m:t>h</m:t>
                      </m:r>
                      <m:d>
                        <m:dPr>
                          <m:ctrlPr>
                            <a:rPr lang="en-IN" sz="2000" i="1">
                              <a:latin typeface="Cambria Math"/>
                              <a:ea typeface="Cambria Math"/>
                              <a:cs typeface="Times New Roman" pitchFamily="18" charset="0"/>
                            </a:rPr>
                          </m:ctrlPr>
                        </m:dPr>
                        <m:e>
                          <m:r>
                            <a:rPr lang="en-IN" sz="2000" i="1">
                              <a:latin typeface="Cambria Math"/>
                              <a:ea typeface="Cambria Math"/>
                              <a:cs typeface="Times New Roman" pitchFamily="18" charset="0"/>
                            </a:rPr>
                            <m:t>1</m:t>
                          </m:r>
                        </m:e>
                      </m:d>
                      <m:r>
                        <a:rPr lang="en-IN" sz="2000" i="1">
                          <a:latin typeface="Cambria Math"/>
                          <a:ea typeface="Cambria Math"/>
                          <a:cs typeface="Times New Roman" pitchFamily="18" charset="0"/>
                        </a:rPr>
                        <m:t>𝑥</m:t>
                      </m:r>
                      <m:d>
                        <m:dPr>
                          <m:ctrlPr>
                            <a:rPr lang="en-IN" sz="2000" i="1">
                              <a:latin typeface="Cambria Math"/>
                              <a:ea typeface="Cambria Math"/>
                              <a:cs typeface="Times New Roman" pitchFamily="18" charset="0"/>
                            </a:rPr>
                          </m:ctrlPr>
                        </m:dPr>
                        <m:e>
                          <m:r>
                            <a:rPr lang="en-IN" sz="2000" i="1">
                              <a:latin typeface="Cambria Math"/>
                              <a:ea typeface="Cambria Math"/>
                              <a:cs typeface="Times New Roman" pitchFamily="18" charset="0"/>
                            </a:rPr>
                            <m:t>𝑛</m:t>
                          </m:r>
                          <m:r>
                            <a:rPr lang="en-IN" sz="2000" i="1">
                              <a:latin typeface="Cambria Math"/>
                              <a:ea typeface="Cambria Math"/>
                              <a:cs typeface="Times New Roman" pitchFamily="18" charset="0"/>
                            </a:rPr>
                            <m:t>−1</m:t>
                          </m:r>
                        </m:e>
                      </m:d>
                      <m:r>
                        <a:rPr lang="en-IN" sz="2000" i="1">
                          <a:latin typeface="Cambria Math"/>
                          <a:ea typeface="Cambria Math"/>
                          <a:cs typeface="Times New Roman" pitchFamily="18" charset="0"/>
                        </a:rPr>
                        <m:t>+…</m:t>
                      </m:r>
                      <m:r>
                        <a:rPr lang="en-IN" sz="2000" i="1">
                          <a:latin typeface="Cambria Math"/>
                          <a:ea typeface="Cambria Math"/>
                          <a:cs typeface="Times New Roman" pitchFamily="18" charset="0"/>
                        </a:rPr>
                        <m:t>h</m:t>
                      </m:r>
                      <m:d>
                        <m:dPr>
                          <m:ctrlPr>
                            <a:rPr lang="en-IN" sz="2000" i="1">
                              <a:latin typeface="Cambria Math"/>
                              <a:ea typeface="Cambria Math"/>
                              <a:cs typeface="Times New Roman" pitchFamily="18" charset="0"/>
                            </a:rPr>
                          </m:ctrlPr>
                        </m:dPr>
                        <m:e>
                          <m:r>
                            <a:rPr lang="en-IN" sz="2000" i="1">
                              <a:latin typeface="Cambria Math"/>
                              <a:ea typeface="Cambria Math"/>
                              <a:cs typeface="Times New Roman" pitchFamily="18" charset="0"/>
                            </a:rPr>
                            <m:t>𝐿</m:t>
                          </m:r>
                          <m:r>
                            <a:rPr lang="en-IN" sz="2000" i="1">
                              <a:latin typeface="Cambria Math"/>
                              <a:ea typeface="Cambria Math"/>
                              <a:cs typeface="Times New Roman" pitchFamily="18" charset="0"/>
                            </a:rPr>
                            <m:t>−1</m:t>
                          </m:r>
                        </m:e>
                      </m:d>
                      <m:r>
                        <a:rPr lang="en-IN" sz="2000" i="1">
                          <a:latin typeface="Cambria Math"/>
                          <a:ea typeface="Cambria Math"/>
                          <a:cs typeface="Times New Roman" pitchFamily="18" charset="0"/>
                        </a:rPr>
                        <m:t>𝑥</m:t>
                      </m:r>
                      <m:d>
                        <m:dPr>
                          <m:ctrlPr>
                            <a:rPr lang="en-IN" sz="2000" i="1">
                              <a:latin typeface="Cambria Math"/>
                              <a:ea typeface="Cambria Math"/>
                              <a:cs typeface="Times New Roman" pitchFamily="18" charset="0"/>
                            </a:rPr>
                          </m:ctrlPr>
                        </m:dPr>
                        <m:e>
                          <m:r>
                            <a:rPr lang="en-IN" sz="2000" i="1">
                              <a:latin typeface="Cambria Math"/>
                              <a:ea typeface="Cambria Math"/>
                              <a:cs typeface="Times New Roman" pitchFamily="18" charset="0"/>
                            </a:rPr>
                            <m:t>𝑛</m:t>
                          </m:r>
                          <m:r>
                            <a:rPr lang="en-IN" sz="2000" i="1">
                              <a:latin typeface="Cambria Math"/>
                              <a:ea typeface="Cambria Math"/>
                              <a:cs typeface="Times New Roman" pitchFamily="18" charset="0"/>
                            </a:rPr>
                            <m:t>−</m:t>
                          </m:r>
                          <m:r>
                            <a:rPr lang="en-IN" sz="2000" i="1">
                              <a:latin typeface="Cambria Math"/>
                              <a:ea typeface="Cambria Math"/>
                              <a:cs typeface="Times New Roman" pitchFamily="18" charset="0"/>
                            </a:rPr>
                            <m:t>𝐿</m:t>
                          </m:r>
                          <m:r>
                            <a:rPr lang="en-IN" sz="2000" i="1">
                              <a:latin typeface="Cambria Math"/>
                              <a:ea typeface="Cambria Math"/>
                              <a:cs typeface="Times New Roman" pitchFamily="18" charset="0"/>
                            </a:rPr>
                            <m:t>+1</m:t>
                          </m:r>
                        </m:e>
                      </m:d>
                    </m:oMath>
                  </m:oMathPara>
                </a14:m>
                <a:endParaRPr lang="en-IN" sz="2000"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The set of parallel flat-fading channels can be summarized by the </a:t>
                </a:r>
                <a:r>
                  <a:rPr lang="en-US" sz="2000" dirty="0" smtClean="0">
                    <a:latin typeface="Times New Roman" pitchFamily="18" charset="0"/>
                    <a:cs typeface="Times New Roman" pitchFamily="18" charset="0"/>
                  </a:rPr>
                  <a:t>expressions</a:t>
                </a:r>
              </a:p>
              <a:p>
                <a:pPr marL="0" indent="0" algn="just">
                  <a:buNone/>
                </a:pPr>
                <a:endParaRPr lang="en-IN" sz="2000" dirty="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m>
                        <m:mPr>
                          <m:mcs>
                            <m:mc>
                              <m:mcPr>
                                <m:count m:val="1"/>
                                <m:mcJc m:val="center"/>
                              </m:mcPr>
                            </m:mc>
                          </m:mcs>
                          <m:ctrlPr>
                            <a:rPr lang="en-IN" sz="2000" b="0" i="1" smtClean="0">
                              <a:latin typeface="Cambria Math"/>
                              <a:ea typeface="Cambria Math"/>
                              <a:cs typeface="Times New Roman" pitchFamily="18" charset="0"/>
                            </a:rPr>
                          </m:ctrlPr>
                        </m:mPr>
                        <m:mr>
                          <m:e>
                            <m:r>
                              <m:rPr>
                                <m:brk m:alnAt="7"/>
                              </m:rPr>
                              <a:rPr lang="en-IN" sz="2000" b="0" i="1" smtClean="0">
                                <a:latin typeface="Cambria Math"/>
                                <a:ea typeface="Cambria Math"/>
                                <a:cs typeface="Times New Roman" pitchFamily="18" charset="0"/>
                              </a:rPr>
                              <m:t>𝑌</m:t>
                            </m:r>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0</m:t>
                                </m:r>
                              </m:e>
                            </m:d>
                            <m:r>
                              <m:rPr>
                                <m:brk m:alnAt="7"/>
                              </m:rP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𝐻</m:t>
                            </m:r>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0</m:t>
                                </m:r>
                              </m:e>
                            </m:d>
                            <m:r>
                              <m:rPr>
                                <m:brk m:alnAt="7"/>
                              </m:rPr>
                              <a:rPr lang="en-IN" sz="2000" b="0" i="1" smtClean="0">
                                <a:latin typeface="Cambria Math"/>
                                <a:ea typeface="Cambria Math"/>
                                <a:cs typeface="Times New Roman" pitchFamily="18" charset="0"/>
                              </a:rPr>
                              <m:t>𝑋</m:t>
                            </m:r>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0</m:t>
                                </m:r>
                              </m:e>
                            </m:d>
                          </m:e>
                        </m:mr>
                        <m:mr>
                          <m:e>
                            <m:m>
                              <m:mPr>
                                <m:mcs>
                                  <m:mc>
                                    <m:mcPr>
                                      <m:count m:val="1"/>
                                      <m:mcJc m:val="center"/>
                                    </m:mcPr>
                                  </m:mc>
                                </m:mcs>
                                <m:ctrlPr>
                                  <a:rPr lang="en-IN" sz="2000" b="0" i="1" smtClean="0">
                                    <a:latin typeface="Cambria Math"/>
                                    <a:ea typeface="Cambria Math"/>
                                    <a:cs typeface="Times New Roman" pitchFamily="18" charset="0"/>
                                  </a:rPr>
                                </m:ctrlPr>
                              </m:mPr>
                              <m:mr>
                                <m:e>
                                  <m:r>
                                    <m:rPr>
                                      <m:brk m:alnAt="7"/>
                                    </m:rPr>
                                    <a:rPr lang="en-IN" sz="2000" i="1">
                                      <a:latin typeface="Cambria Math"/>
                                      <a:ea typeface="Cambria Math"/>
                                      <a:cs typeface="Times New Roman" pitchFamily="18" charset="0"/>
                                    </a:rPr>
                                    <m:t>𝑌</m:t>
                                  </m:r>
                                  <m:d>
                                    <m:dPr>
                                      <m:ctrlPr>
                                        <a:rPr lang="en-IN" sz="2000" i="1">
                                          <a:latin typeface="Cambria Math"/>
                                          <a:ea typeface="Cambria Math"/>
                                          <a:cs typeface="Times New Roman" pitchFamily="18" charset="0"/>
                                        </a:rPr>
                                      </m:ctrlPr>
                                    </m:dPr>
                                    <m:e>
                                      <m:r>
                                        <a:rPr lang="en-IN" sz="2000" b="0" i="1" smtClean="0">
                                          <a:latin typeface="Cambria Math"/>
                                          <a:ea typeface="Cambria Math"/>
                                          <a:cs typeface="Times New Roman" pitchFamily="18" charset="0"/>
                                        </a:rPr>
                                        <m:t>1</m:t>
                                      </m:r>
                                    </m:e>
                                  </m:d>
                                  <m:r>
                                    <m:rPr>
                                      <m:brk m:alnAt="7"/>
                                    </m:rPr>
                                    <a:rPr lang="en-IN" sz="2000" i="1">
                                      <a:latin typeface="Cambria Math"/>
                                      <a:ea typeface="Cambria Math"/>
                                      <a:cs typeface="Times New Roman" pitchFamily="18" charset="0"/>
                                    </a:rPr>
                                    <m:t>=</m:t>
                                  </m:r>
                                  <m:r>
                                    <a:rPr lang="en-IN" sz="2000" i="1">
                                      <a:latin typeface="Cambria Math"/>
                                      <a:ea typeface="Cambria Math"/>
                                      <a:cs typeface="Times New Roman" pitchFamily="18" charset="0"/>
                                    </a:rPr>
                                    <m:t>𝐻</m:t>
                                  </m:r>
                                  <m:d>
                                    <m:dPr>
                                      <m:ctrlPr>
                                        <a:rPr lang="en-IN" sz="2000" i="1">
                                          <a:latin typeface="Cambria Math"/>
                                          <a:ea typeface="Cambria Math"/>
                                          <a:cs typeface="Times New Roman" pitchFamily="18" charset="0"/>
                                        </a:rPr>
                                      </m:ctrlPr>
                                    </m:dPr>
                                    <m:e>
                                      <m:r>
                                        <a:rPr lang="en-IN" sz="2000" b="0" i="1" smtClean="0">
                                          <a:latin typeface="Cambria Math"/>
                                          <a:ea typeface="Cambria Math"/>
                                          <a:cs typeface="Times New Roman" pitchFamily="18" charset="0"/>
                                        </a:rPr>
                                        <m:t>1</m:t>
                                      </m:r>
                                    </m:e>
                                  </m:d>
                                  <m:r>
                                    <m:rPr>
                                      <m:brk m:alnAt="7"/>
                                    </m:rPr>
                                    <a:rPr lang="en-IN" sz="2000" i="1">
                                      <a:latin typeface="Cambria Math"/>
                                      <a:ea typeface="Cambria Math"/>
                                      <a:cs typeface="Times New Roman" pitchFamily="18" charset="0"/>
                                    </a:rPr>
                                    <m:t>𝑋</m:t>
                                  </m:r>
                                  <m:d>
                                    <m:dPr>
                                      <m:ctrlPr>
                                        <a:rPr lang="en-IN" sz="2000" i="1">
                                          <a:latin typeface="Cambria Math"/>
                                          <a:ea typeface="Cambria Math"/>
                                          <a:cs typeface="Times New Roman" pitchFamily="18" charset="0"/>
                                        </a:rPr>
                                      </m:ctrlPr>
                                    </m:dPr>
                                    <m:e>
                                      <m:r>
                                        <a:rPr lang="en-IN" sz="2000" b="0" i="1" smtClean="0">
                                          <a:latin typeface="Cambria Math"/>
                                          <a:ea typeface="Cambria Math"/>
                                          <a:cs typeface="Times New Roman" pitchFamily="18" charset="0"/>
                                        </a:rPr>
                                        <m:t>1</m:t>
                                      </m:r>
                                    </m:e>
                                  </m:d>
                                </m:e>
                              </m:mr>
                              <m:mr>
                                <m:e>
                                  <m:r>
                                    <a:rPr lang="en-IN" sz="2000" b="0" i="1" smtClean="0">
                                      <a:latin typeface="Cambria Math"/>
                                      <a:ea typeface="Cambria Math"/>
                                      <a:cs typeface="Times New Roman" pitchFamily="18" charset="0"/>
                                    </a:rPr>
                                    <m:t>⋮</m:t>
                                  </m:r>
                                </m:e>
                              </m:mr>
                              <m:mr>
                                <m:e>
                                  <m:r>
                                    <m:rPr>
                                      <m:brk m:alnAt="7"/>
                                    </m:rPr>
                                    <a:rPr lang="en-IN" sz="2000" i="1">
                                      <a:latin typeface="Cambria Math"/>
                                      <a:ea typeface="Cambria Math"/>
                                      <a:cs typeface="Times New Roman" pitchFamily="18" charset="0"/>
                                    </a:rPr>
                                    <m:t>𝑌</m:t>
                                  </m:r>
                                  <m:d>
                                    <m:dPr>
                                      <m:ctrlPr>
                                        <a:rPr lang="en-IN" sz="2000" i="1">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𝑁</m:t>
                                      </m:r>
                                      <m:r>
                                        <a:rPr lang="en-IN" sz="2000" b="0" i="1" smtClean="0">
                                          <a:latin typeface="Cambria Math"/>
                                          <a:ea typeface="Cambria Math"/>
                                          <a:cs typeface="Times New Roman" pitchFamily="18" charset="0"/>
                                        </a:rPr>
                                        <m:t>−1</m:t>
                                      </m:r>
                                    </m:e>
                                  </m:d>
                                  <m:r>
                                    <m:rPr>
                                      <m:brk m:alnAt="7"/>
                                    </m:rPr>
                                    <a:rPr lang="en-IN" sz="2000" i="1">
                                      <a:latin typeface="Cambria Math"/>
                                      <a:ea typeface="Cambria Math"/>
                                      <a:cs typeface="Times New Roman" pitchFamily="18" charset="0"/>
                                    </a:rPr>
                                    <m:t>=</m:t>
                                  </m:r>
                                  <m:r>
                                    <a:rPr lang="en-IN" sz="2000" i="1">
                                      <a:latin typeface="Cambria Math"/>
                                      <a:ea typeface="Cambria Math"/>
                                      <a:cs typeface="Times New Roman" pitchFamily="18" charset="0"/>
                                    </a:rPr>
                                    <m:t>𝐻</m:t>
                                  </m:r>
                                  <m:d>
                                    <m:dPr>
                                      <m:ctrlPr>
                                        <a:rPr lang="en-IN" sz="2000" i="1">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𝑛</m:t>
                                      </m:r>
                                      <m:r>
                                        <a:rPr lang="en-IN" sz="2000" b="0" i="1" smtClean="0">
                                          <a:latin typeface="Cambria Math"/>
                                          <a:ea typeface="Cambria Math"/>
                                          <a:cs typeface="Times New Roman" pitchFamily="18" charset="0"/>
                                        </a:rPr>
                                        <m:t>−1</m:t>
                                      </m:r>
                                    </m:e>
                                  </m:d>
                                  <m:r>
                                    <m:rPr>
                                      <m:brk m:alnAt="7"/>
                                    </m:rPr>
                                    <a:rPr lang="en-IN" sz="2000" i="1">
                                      <a:latin typeface="Cambria Math"/>
                                      <a:ea typeface="Cambria Math"/>
                                      <a:cs typeface="Times New Roman" pitchFamily="18" charset="0"/>
                                    </a:rPr>
                                    <m:t>𝑋</m:t>
                                  </m:r>
                                  <m:d>
                                    <m:dPr>
                                      <m:ctrlPr>
                                        <a:rPr lang="en-IN" sz="2000" i="1">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𝑁</m:t>
                                      </m:r>
                                      <m:r>
                                        <a:rPr lang="en-IN" sz="2000" b="0" i="1" smtClean="0">
                                          <a:latin typeface="Cambria Math"/>
                                          <a:ea typeface="Cambria Math"/>
                                          <a:cs typeface="Times New Roman" pitchFamily="18" charset="0"/>
                                        </a:rPr>
                                        <m:t>−1</m:t>
                                      </m:r>
                                    </m:e>
                                  </m:d>
                                </m:e>
                              </m:mr>
                            </m:m>
                          </m:e>
                        </m:mr>
                      </m:m>
                    </m:oMath>
                  </m:oMathPara>
                </a14:m>
                <a:endParaRPr lang="en-IN" sz="2000" b="0" dirty="0" smtClean="0">
                  <a:latin typeface="Times New Roman" pitchFamily="18" charset="0"/>
                  <a:ea typeface="Cambria Math"/>
                  <a:cs typeface="Times New Roman" pitchFamily="18" charset="0"/>
                </a:endParaRPr>
              </a:p>
              <a:p>
                <a:pPr marL="0" indent="0" algn="just">
                  <a:buNone/>
                </a:pPr>
                <a:endParaRPr lang="en-IN" sz="2000" b="0" dirty="0" smtClean="0">
                  <a:latin typeface="Times New Roman" pitchFamily="18" charset="0"/>
                  <a:ea typeface="Cambria Math"/>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51311" y="923098"/>
                <a:ext cx="11512214" cy="5263945"/>
              </a:xfrm>
              <a:blipFill rotWithShape="1">
                <a:blip r:embed="rId3"/>
                <a:stretch>
                  <a:fillRect l="-583" t="-1157" r="-530"/>
                </a:stretch>
              </a:blipFill>
            </p:spPr>
            <p:txBody>
              <a:bodyPr/>
              <a:lstStyle/>
              <a:p>
                <a:r>
                  <a:rPr lang="en-IN">
                    <a:noFill/>
                  </a:rPr>
                  <a:t> </a:t>
                </a:r>
              </a:p>
            </p:txBody>
          </p:sp>
        </mc:Fallback>
      </mc:AlternateContent>
    </p:spTree>
    <p:extLst>
      <p:ext uri="{BB962C8B-B14F-4D97-AF65-F5344CB8AC3E}">
        <p14:creationId xmlns:p14="http://schemas.microsoft.com/office/powerpoint/2010/main" val="2431567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ORTHOGONAL FREQUENCY-DIVISION MULTIPLEXING </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Orthogonal Frequency division Multiplexing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53/58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7" y="946850"/>
                <a:ext cx="11614727" cy="5180817"/>
              </a:xfrm>
            </p:spPr>
            <p:txBody>
              <a:bodyPr>
                <a:normAutofit/>
              </a:bodyPr>
              <a:lstStyle/>
              <a:p>
                <a:pPr algn="just">
                  <a:buFont typeface="Wingdings" pitchFamily="2" charset="2"/>
                  <a:buChar char="Ø"/>
                </a:pPr>
                <a:r>
                  <a:rPr lang="en-US" sz="2000" dirty="0" smtClean="0">
                    <a:latin typeface="Times New Roman" pitchFamily="18" charset="0"/>
                    <a:cs typeface="Times New Roman" pitchFamily="18" charset="0"/>
                  </a:rPr>
                  <a:t>The modified transmitter and receiver schematics with the blocks corresponding to the cyclic prefix are given in figures 8 and 9 respectively. Now, considering the noise at the receiver, the received symbol </a:t>
                </a:r>
                <a14:m>
                  <m:oMath xmlns:m="http://schemas.openxmlformats.org/officeDocument/2006/math">
                    <m:r>
                      <a:rPr lang="en-IN" sz="2000" b="0" i="1" smtClean="0">
                        <a:latin typeface="Cambria Math"/>
                        <a:cs typeface="Times New Roman" pitchFamily="18" charset="0"/>
                      </a:rPr>
                      <m:t>𝑌</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𝑘</m:t>
                        </m:r>
                      </m:e>
                    </m:d>
                    <m:r>
                      <a:rPr lang="en-IN"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can be expressed as</a:t>
                </a:r>
              </a:p>
              <a:p>
                <a:pPr marL="0" indent="0" algn="just">
                  <a:buNone/>
                </a:pPr>
                <a14:m>
                  <m:oMathPara xmlns:m="http://schemas.openxmlformats.org/officeDocument/2006/math">
                    <m:oMathParaPr>
                      <m:jc m:val="centerGroup"/>
                    </m:oMathParaPr>
                    <m:oMath xmlns:m="http://schemas.openxmlformats.org/officeDocument/2006/math">
                      <m:r>
                        <a:rPr lang="en-IN" sz="2000" b="0" i="1" smtClean="0">
                          <a:latin typeface="Cambria Math"/>
                          <a:cs typeface="Times New Roman" pitchFamily="18" charset="0"/>
                        </a:rPr>
                        <m:t>𝑌</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𝑘</m:t>
                          </m:r>
                        </m:e>
                      </m:d>
                      <m:r>
                        <a:rPr lang="en-IN" sz="2000" b="0" i="1" smtClean="0">
                          <a:latin typeface="Cambria Math"/>
                          <a:cs typeface="Times New Roman" pitchFamily="18" charset="0"/>
                        </a:rPr>
                        <m:t>=</m:t>
                      </m:r>
                      <m:r>
                        <a:rPr lang="en-IN" sz="2000" b="0" i="1" smtClean="0">
                          <a:latin typeface="Cambria Math"/>
                          <a:cs typeface="Times New Roman" pitchFamily="18" charset="0"/>
                        </a:rPr>
                        <m:t>𝐻</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𝑘</m:t>
                          </m:r>
                        </m:e>
                      </m:d>
                      <m:r>
                        <a:rPr lang="en-IN" sz="2000" b="0" i="1" smtClean="0">
                          <a:latin typeface="Cambria Math"/>
                          <a:cs typeface="Times New Roman" pitchFamily="18" charset="0"/>
                        </a:rPr>
                        <m:t>𝑋</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𝑘</m:t>
                          </m:r>
                        </m:e>
                      </m:d>
                      <m:r>
                        <a:rPr lang="en-IN" sz="2000" b="0" i="1" smtClean="0">
                          <a:latin typeface="Cambria Math"/>
                          <a:cs typeface="Times New Roman" pitchFamily="18" charset="0"/>
                        </a:rPr>
                        <m:t>+</m:t>
                      </m:r>
                      <m:r>
                        <a:rPr lang="en-IN" sz="2000" b="0" i="1" smtClean="0">
                          <a:latin typeface="Cambria Math"/>
                          <a:cs typeface="Times New Roman" pitchFamily="18" charset="0"/>
                        </a:rPr>
                        <m:t>𝑁</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𝑘</m:t>
                          </m:r>
                        </m:e>
                      </m:d>
                    </m:oMath>
                  </m:oMathPara>
                </a14:m>
                <a:endParaRPr lang="en-IN" sz="2000" b="0" dirty="0" smtClean="0">
                  <a:latin typeface="Times New Roman" pitchFamily="18" charset="0"/>
                  <a:cs typeface="Times New Roman" pitchFamily="18" charset="0"/>
                </a:endParaRPr>
              </a:p>
              <a:p>
                <a:pPr marL="0" indent="0" algn="just">
                  <a:buNone/>
                </a:pPr>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7" y="946850"/>
                <a:ext cx="11614727" cy="5180817"/>
              </a:xfrm>
              <a:blipFill rotWithShape="1">
                <a:blip r:embed="rId3"/>
                <a:stretch>
                  <a:fillRect l="-472" t="-1176" r="-525"/>
                </a:stretch>
              </a:blipFill>
            </p:spPr>
            <p:txBody>
              <a:bodyPr/>
              <a:lstStyle/>
              <a:p>
                <a:r>
                  <a:rPr lang="en-IN">
                    <a:noFill/>
                  </a:rPr>
                  <a:t> </a:t>
                </a:r>
              </a:p>
            </p:txBody>
          </p:sp>
        </mc:Fallback>
      </mc:AlternateContent>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025" y="2139928"/>
            <a:ext cx="4204125" cy="181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36201" y="4170610"/>
            <a:ext cx="4673715" cy="338554"/>
          </a:xfrm>
          <a:prstGeom prst="rect">
            <a:avLst/>
          </a:prstGeom>
        </p:spPr>
        <p:txBody>
          <a:bodyPr wrap="none">
            <a:spAutoFit/>
          </a:bodyPr>
          <a:lstStyle/>
          <a:p>
            <a:pPr algn="ctr"/>
            <a:r>
              <a:rPr lang="en-IN" sz="1600" b="1" dirty="0" smtClean="0">
                <a:latin typeface="Times New Roman" pitchFamily="18" charset="0"/>
                <a:cs typeface="Times New Roman" pitchFamily="18" charset="0"/>
              </a:rPr>
              <a:t>FIGURE 7: OFDM PARALLEL SUB-CHANNELS</a:t>
            </a:r>
            <a:endParaRPr lang="en-IN" sz="1600" b="1" dirty="0">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234970"/>
            <a:ext cx="5338042" cy="1781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155582" y="4170610"/>
            <a:ext cx="5830058" cy="338554"/>
          </a:xfrm>
          <a:prstGeom prst="rect">
            <a:avLst/>
          </a:prstGeom>
        </p:spPr>
        <p:txBody>
          <a:bodyPr wrap="none">
            <a:spAutoFit/>
          </a:bodyPr>
          <a:lstStyle/>
          <a:p>
            <a:r>
              <a:rPr lang="en-US" sz="1600" b="1" dirty="0" smtClean="0">
                <a:latin typeface="Times New Roman" pitchFamily="18" charset="0"/>
                <a:cs typeface="Times New Roman" pitchFamily="18" charset="0"/>
              </a:rPr>
              <a:t>FIGURE 8: OFDM TRANSMITTER SCHEMATIC WITH CP </a:t>
            </a:r>
            <a:endParaRPr lang="en-IN" sz="1600"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399802" y="4499923"/>
                <a:ext cx="11585838" cy="1686680"/>
              </a:xfrm>
              <a:prstGeom prst="rect">
                <a:avLst/>
              </a:prstGeom>
            </p:spPr>
            <p:txBody>
              <a:bodyPr wrap="square">
                <a:spAutoFit/>
              </a:bodyPr>
              <a:lstStyle/>
              <a:p>
                <a:pPr marL="342900" indent="-342900" algn="just">
                  <a:buFont typeface="Wingdings" pitchFamily="2" charset="2"/>
                  <a:buChar char="Ø"/>
                </a:pPr>
                <a:r>
                  <a:rPr lang="en-US" sz="2000" dirty="0" smtClean="0">
                    <a:latin typeface="Times New Roman" pitchFamily="18" charset="0"/>
                    <a:cs typeface="Times New Roman" pitchFamily="18" charset="0"/>
                  </a:rPr>
                  <a:t>where </a:t>
                </a:r>
                <a14:m>
                  <m:oMath xmlns:m="http://schemas.openxmlformats.org/officeDocument/2006/math">
                    <m:r>
                      <a:rPr lang="en-IN" sz="2000" b="0" i="1" smtClean="0">
                        <a:latin typeface="Cambria Math"/>
                        <a:cs typeface="Times New Roman" pitchFamily="18" charset="0"/>
                      </a:rPr>
                      <m:t>𝑁</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𝑘</m:t>
                        </m:r>
                      </m:e>
                    </m:d>
                    <m:r>
                      <a:rPr lang="en-IN"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denotes </a:t>
                </a:r>
                <a:r>
                  <a:rPr lang="en-US" sz="2000" dirty="0">
                    <a:latin typeface="Times New Roman" pitchFamily="18" charset="0"/>
                    <a:cs typeface="Times New Roman" pitchFamily="18" charset="0"/>
                  </a:rPr>
                  <a:t>the noise across the </a:t>
                </a:r>
                <a14:m>
                  <m:oMath xmlns:m="http://schemas.openxmlformats.org/officeDocument/2006/math">
                    <m:sSup>
                      <m:sSupPr>
                        <m:ctrlPr>
                          <a:rPr lang="en-US" sz="2000" i="1" smtClean="0">
                            <a:latin typeface="Cambria Math"/>
                            <a:cs typeface="Times New Roman" pitchFamily="18" charset="0"/>
                          </a:rPr>
                        </m:ctrlPr>
                      </m:sSupPr>
                      <m:e>
                        <m:r>
                          <a:rPr lang="en-IN" sz="2000" b="0" i="1" smtClean="0">
                            <a:latin typeface="Cambria Math"/>
                            <a:cs typeface="Times New Roman" pitchFamily="18" charset="0"/>
                          </a:rPr>
                          <m:t>𝐾</m:t>
                        </m:r>
                      </m:e>
                      <m:sup>
                        <m:r>
                          <a:rPr lang="en-IN" sz="2000" b="0" i="1" smtClean="0">
                            <a:latin typeface="Cambria Math"/>
                            <a:cs typeface="Times New Roman" pitchFamily="18" charset="0"/>
                          </a:rPr>
                          <m:t>𝑡h</m:t>
                        </m:r>
                      </m:sup>
                    </m:sSup>
                    <m:r>
                      <a:rPr lang="en-IN"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subcarrier</a:t>
                </a:r>
                <a:r>
                  <a:rPr lang="en-US" sz="2000" dirty="0">
                    <a:latin typeface="Times New Roman" pitchFamily="18" charset="0"/>
                    <a:cs typeface="Times New Roman" pitchFamily="18" charset="0"/>
                  </a:rPr>
                  <a:t>. A simple detection scheme for </a:t>
                </a:r>
                <a14:m>
                  <m:oMath xmlns:m="http://schemas.openxmlformats.org/officeDocument/2006/math">
                    <m:r>
                      <a:rPr lang="en-IN" sz="2000" b="0" i="1" smtClean="0">
                        <a:latin typeface="Cambria Math"/>
                        <a:cs typeface="Times New Roman" pitchFamily="18" charset="0"/>
                      </a:rPr>
                      <m:t>𝑋</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𝑘</m:t>
                        </m:r>
                      </m:e>
                    </m:d>
                    <m:r>
                      <a:rPr lang="en-IN"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to use the zero-forcing detector for the subcarrier </a:t>
                </a:r>
                <a:r>
                  <a:rPr lang="en-US" sz="2000" dirty="0" smtClean="0">
                    <a:latin typeface="Times New Roman" pitchFamily="18" charset="0"/>
                    <a:cs typeface="Times New Roman" pitchFamily="18" charset="0"/>
                  </a:rPr>
                  <a:t>as</a:t>
                </a:r>
              </a:p>
              <a:p>
                <a:pPr algn="just"/>
                <a14:m>
                  <m:oMathPara xmlns:m="http://schemas.openxmlformats.org/officeDocument/2006/math">
                    <m:oMathParaPr>
                      <m:jc m:val="centerGroup"/>
                    </m:oMathParaPr>
                    <m:oMath xmlns:m="http://schemas.openxmlformats.org/officeDocument/2006/math">
                      <m:acc>
                        <m:accPr>
                          <m:chr m:val="̃"/>
                          <m:ctrlPr>
                            <a:rPr lang="en-IN" sz="2000" i="1" smtClean="0">
                              <a:latin typeface="Cambria Math"/>
                              <a:cs typeface="Times New Roman" pitchFamily="18" charset="0"/>
                            </a:rPr>
                          </m:ctrlPr>
                        </m:accPr>
                        <m:e>
                          <m:r>
                            <a:rPr lang="en-IN" sz="2000" b="0" i="1" smtClean="0">
                              <a:latin typeface="Cambria Math"/>
                              <a:cs typeface="Times New Roman" pitchFamily="18" charset="0"/>
                            </a:rPr>
                            <m:t>𝑋</m:t>
                          </m:r>
                        </m:e>
                      </m:acc>
                      <m:d>
                        <m:dPr>
                          <m:ctrlPr>
                            <a:rPr lang="en-IN" sz="2000" i="1" smtClean="0">
                              <a:latin typeface="Cambria Math"/>
                              <a:cs typeface="Times New Roman" pitchFamily="18" charset="0"/>
                            </a:rPr>
                          </m:ctrlPr>
                        </m:dPr>
                        <m:e>
                          <m:r>
                            <a:rPr lang="en-IN" sz="2000" b="0" i="1" smtClean="0">
                              <a:latin typeface="Cambria Math"/>
                              <a:cs typeface="Times New Roman" pitchFamily="18" charset="0"/>
                            </a:rPr>
                            <m:t>𝑘</m:t>
                          </m:r>
                        </m:e>
                      </m:d>
                      <m:r>
                        <a:rPr lang="en-IN" sz="2000" i="1" smtClean="0">
                          <a:latin typeface="Cambria Math"/>
                          <a:ea typeface="Cambria Math"/>
                          <a:cs typeface="Times New Roman" pitchFamily="18" charset="0"/>
                        </a:rPr>
                        <m:t>=</m:t>
                      </m:r>
                      <m:f>
                        <m:fPr>
                          <m:ctrlPr>
                            <a:rPr lang="en-IN" sz="2000" i="1" smtClean="0">
                              <a:latin typeface="Cambria Math"/>
                              <a:ea typeface="Cambria Math"/>
                              <a:cs typeface="Times New Roman" pitchFamily="18" charset="0"/>
                            </a:rPr>
                          </m:ctrlPr>
                        </m:fPr>
                        <m:num>
                          <m:r>
                            <a:rPr lang="en-IN" sz="2000" b="0" i="1" smtClean="0">
                              <a:latin typeface="Cambria Math"/>
                              <a:ea typeface="Cambria Math"/>
                              <a:cs typeface="Times New Roman" pitchFamily="18" charset="0"/>
                            </a:rPr>
                            <m:t>1</m:t>
                          </m:r>
                        </m:num>
                        <m:den>
                          <m:r>
                            <a:rPr lang="en-IN" sz="2000" b="0" i="1" smtClean="0">
                              <a:latin typeface="Cambria Math"/>
                              <a:ea typeface="Cambria Math"/>
                              <a:cs typeface="Times New Roman" pitchFamily="18" charset="0"/>
                            </a:rPr>
                            <m:t>𝐻</m:t>
                          </m:r>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𝑘</m:t>
                              </m:r>
                            </m:e>
                          </m:d>
                        </m:den>
                      </m:f>
                      <m:r>
                        <a:rPr lang="en-IN" sz="2000" b="0" i="1" smtClean="0">
                          <a:latin typeface="Cambria Math"/>
                          <a:ea typeface="Cambria Math"/>
                          <a:cs typeface="Times New Roman" pitchFamily="18" charset="0"/>
                        </a:rPr>
                        <m:t>𝑌</m:t>
                      </m:r>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𝑘</m:t>
                          </m:r>
                        </m:e>
                      </m:d>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𝑋</m:t>
                      </m:r>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𝑘</m:t>
                          </m:r>
                        </m:e>
                      </m:d>
                      <m:r>
                        <a:rPr lang="en-IN" sz="2000" b="0" i="1" smtClean="0">
                          <a:latin typeface="Cambria Math"/>
                          <a:ea typeface="Cambria Math"/>
                          <a:cs typeface="Times New Roman" pitchFamily="18" charset="0"/>
                        </a:rPr>
                        <m:t>+</m:t>
                      </m:r>
                      <m:limLow>
                        <m:limLowPr>
                          <m:ctrlPr>
                            <a:rPr lang="en-IN" sz="2000" b="0" i="1" smtClean="0">
                              <a:latin typeface="Cambria Math"/>
                              <a:ea typeface="Cambria Math"/>
                              <a:cs typeface="Times New Roman" pitchFamily="18" charset="0"/>
                            </a:rPr>
                          </m:ctrlPr>
                        </m:limLowPr>
                        <m:e>
                          <m:groupChr>
                            <m:groupChrPr>
                              <m:chr m:val="⏟"/>
                              <m:ctrlPr>
                                <a:rPr lang="en-IN" sz="2000" b="0" i="1" smtClean="0">
                                  <a:latin typeface="Cambria Math"/>
                                  <a:ea typeface="Cambria Math"/>
                                  <a:cs typeface="Times New Roman" pitchFamily="18" charset="0"/>
                                </a:rPr>
                              </m:ctrlPr>
                            </m:groupChrPr>
                            <m:e>
                              <m:f>
                                <m:fPr>
                                  <m:ctrlPr>
                                    <a:rPr lang="en-IN" sz="2000" b="0" i="1" smtClean="0">
                                      <a:latin typeface="Cambria Math"/>
                                      <a:ea typeface="Cambria Math"/>
                                      <a:cs typeface="Times New Roman" pitchFamily="18" charset="0"/>
                                    </a:rPr>
                                  </m:ctrlPr>
                                </m:fPr>
                                <m:num>
                                  <m:r>
                                    <a:rPr lang="en-IN" sz="2000" b="0" i="1" smtClean="0">
                                      <a:latin typeface="Cambria Math"/>
                                      <a:ea typeface="Cambria Math"/>
                                      <a:cs typeface="Times New Roman" pitchFamily="18" charset="0"/>
                                    </a:rPr>
                                    <m:t>𝑁</m:t>
                                  </m:r>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𝑘</m:t>
                                      </m:r>
                                    </m:e>
                                  </m:d>
                                </m:num>
                                <m:den>
                                  <m:r>
                                    <a:rPr lang="en-IN" sz="2000" b="0" i="1" smtClean="0">
                                      <a:latin typeface="Cambria Math"/>
                                      <a:ea typeface="Cambria Math"/>
                                      <a:cs typeface="Times New Roman" pitchFamily="18" charset="0"/>
                                    </a:rPr>
                                    <m:t>𝐻</m:t>
                                  </m:r>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𝑘</m:t>
                                      </m:r>
                                    </m:e>
                                  </m:d>
                                </m:den>
                              </m:f>
                            </m:e>
                          </m:groupChr>
                        </m:e>
                        <m:lim>
                          <m:acc>
                            <m:accPr>
                              <m:chr m:val="̃"/>
                              <m:ctrlPr>
                                <a:rPr lang="en-IN" sz="2000" b="0" i="1" smtClean="0">
                                  <a:latin typeface="Cambria Math"/>
                                  <a:ea typeface="Cambria Math"/>
                                  <a:cs typeface="Times New Roman" pitchFamily="18" charset="0"/>
                                </a:rPr>
                              </m:ctrlPr>
                            </m:accPr>
                            <m:e>
                              <m:r>
                                <a:rPr lang="en-IN" sz="2000" b="0" i="1" smtClean="0">
                                  <a:latin typeface="Cambria Math"/>
                                  <a:ea typeface="Cambria Math"/>
                                  <a:cs typeface="Times New Roman" pitchFamily="18" charset="0"/>
                                </a:rPr>
                                <m:t>𝑁</m:t>
                              </m:r>
                            </m:e>
                          </m:acc>
                          <m:d>
                            <m:dPr>
                              <m:ctrlPr>
                                <a:rPr lang="en-IN" sz="2000" i="1" smtClean="0">
                                  <a:latin typeface="Cambria Math"/>
                                  <a:cs typeface="Times New Roman" pitchFamily="18" charset="0"/>
                                </a:rPr>
                              </m:ctrlPr>
                            </m:dPr>
                            <m:e>
                              <m:r>
                                <a:rPr lang="en-IN" sz="2000" b="0" i="1" smtClean="0">
                                  <a:latin typeface="Cambria Math"/>
                                  <a:cs typeface="Times New Roman" pitchFamily="18" charset="0"/>
                                </a:rPr>
                                <m:t>𝑘</m:t>
                              </m:r>
                            </m:e>
                          </m:d>
                        </m:lim>
                      </m:limLow>
                    </m:oMath>
                  </m:oMathPara>
                </a14:m>
                <a:endParaRPr lang="en-IN" sz="2000" dirty="0">
                  <a:latin typeface="Times New Roman" pitchFamily="18" charset="0"/>
                  <a:cs typeface="Times New Roman"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99802" y="4499923"/>
                <a:ext cx="11585838" cy="1686680"/>
              </a:xfrm>
              <a:prstGeom prst="rect">
                <a:avLst/>
              </a:prstGeom>
              <a:blipFill rotWithShape="1">
                <a:blip r:embed="rId6"/>
                <a:stretch>
                  <a:fillRect l="-474" t="-1444" r="-526"/>
                </a:stretch>
              </a:blipFill>
            </p:spPr>
            <p:txBody>
              <a:bodyPr/>
              <a:lstStyle/>
              <a:p>
                <a:r>
                  <a:rPr lang="en-IN">
                    <a:noFill/>
                  </a:rPr>
                  <a:t> </a:t>
                </a:r>
              </a:p>
            </p:txBody>
          </p:sp>
        </mc:Fallback>
      </mc:AlternateContent>
    </p:spTree>
    <p:extLst>
      <p:ext uri="{BB962C8B-B14F-4D97-AF65-F5344CB8AC3E}">
        <p14:creationId xmlns:p14="http://schemas.microsoft.com/office/powerpoint/2010/main" val="2431567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ORTHOGONAL FREQUENCY-DIVISION MULTIPLEXING </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Orthogonal Frequency division Multiplexing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54/58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8" y="863723"/>
                <a:ext cx="11745280" cy="5335195"/>
              </a:xfrm>
            </p:spPr>
            <p:txBody>
              <a:bodyPr>
                <a:normAutofit/>
              </a:bodyPr>
              <a:lstStyle/>
              <a:p>
                <a:pPr>
                  <a:buFont typeface="Wingdings" pitchFamily="2" charset="2"/>
                  <a:buChar char="Ø"/>
                </a:pPr>
                <a:r>
                  <a:rPr lang="en-US" sz="2000" dirty="0" smtClean="0">
                    <a:latin typeface="Times New Roman" pitchFamily="18" charset="0"/>
                    <a:cs typeface="Times New Roman" pitchFamily="18" charset="0"/>
                  </a:rPr>
                  <a:t>Further, for a simplistic BPSK or QPSK-modulated transmission, the coherent or matched filter detector can be simply obtained by multiplying with</a:t>
                </a:r>
                <a14:m>
                  <m:oMath xmlns:m="http://schemas.openxmlformats.org/officeDocument/2006/math">
                    <m:r>
                      <a:rPr lang="en-IN" sz="2000" b="0" i="0" smtClean="0">
                        <a:latin typeface="Cambria Math"/>
                        <a:cs typeface="Times New Roman" pitchFamily="18" charset="0"/>
                      </a:rPr>
                      <m:t> </m:t>
                    </m:r>
                    <m:sSup>
                      <m:sSupPr>
                        <m:ctrlPr>
                          <a:rPr lang="en-US" sz="2000" i="1" smtClean="0">
                            <a:latin typeface="Cambria Math"/>
                            <a:cs typeface="Times New Roman" pitchFamily="18" charset="0"/>
                          </a:rPr>
                        </m:ctrlPr>
                      </m:sSupPr>
                      <m:e>
                        <m:r>
                          <a:rPr lang="en-IN" sz="2000" b="0" i="1" smtClean="0">
                            <a:latin typeface="Cambria Math"/>
                            <a:cs typeface="Times New Roman" pitchFamily="18" charset="0"/>
                          </a:rPr>
                          <m:t>𝐻</m:t>
                        </m:r>
                      </m:e>
                      <m:sup>
                        <m:r>
                          <a:rPr lang="en-US" sz="2000" i="1" smtClean="0">
                            <a:latin typeface="Cambria Math"/>
                            <a:ea typeface="Cambria Math"/>
                            <a:cs typeface="Times New Roman" pitchFamily="18" charset="0"/>
                          </a:rPr>
                          <m:t>∗</m:t>
                        </m:r>
                      </m:sup>
                    </m:sSup>
                    <m:d>
                      <m:dPr>
                        <m:ctrlPr>
                          <a:rPr lang="en-US" sz="2000" i="1" smtClean="0">
                            <a:latin typeface="Cambria Math"/>
                            <a:cs typeface="Times New Roman" pitchFamily="18" charset="0"/>
                          </a:rPr>
                        </m:ctrlPr>
                      </m:dPr>
                      <m:e>
                        <m:r>
                          <a:rPr lang="en-IN" sz="2000" b="0" i="1" smtClean="0">
                            <a:latin typeface="Cambria Math"/>
                            <a:cs typeface="Times New Roman" pitchFamily="18" charset="0"/>
                          </a:rPr>
                          <m:t>𝑘</m:t>
                        </m:r>
                      </m:e>
                    </m:d>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i.e., the complex conjugate of </a:t>
                </a:r>
                <a14:m>
                  <m:oMath xmlns:m="http://schemas.openxmlformats.org/officeDocument/2006/math">
                    <m:r>
                      <a:rPr lang="en-IN" sz="2000" b="0" i="1" smtClean="0">
                        <a:latin typeface="Cambria Math"/>
                        <a:cs typeface="Times New Roman" pitchFamily="18" charset="0"/>
                      </a:rPr>
                      <m:t>𝐻</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𝑘</m:t>
                        </m:r>
                      </m:e>
                    </m:d>
                    <m:r>
                      <a:rPr lang="en-IN"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sSup>
                        <m:sSupPr>
                          <m:ctrlPr>
                            <a:rPr lang="en-US" sz="2000" i="1">
                              <a:latin typeface="Cambria Math"/>
                              <a:cs typeface="Times New Roman" pitchFamily="18" charset="0"/>
                            </a:rPr>
                          </m:ctrlPr>
                        </m:sSupPr>
                        <m:e>
                          <m:r>
                            <a:rPr lang="en-IN" sz="2000" i="1">
                              <a:latin typeface="Cambria Math"/>
                              <a:cs typeface="Times New Roman" pitchFamily="18" charset="0"/>
                            </a:rPr>
                            <m:t>𝐻</m:t>
                          </m:r>
                        </m:e>
                        <m:sup>
                          <m:r>
                            <a:rPr lang="en-US" sz="2000" i="1">
                              <a:latin typeface="Cambria Math"/>
                              <a:ea typeface="Cambria Math"/>
                              <a:cs typeface="Times New Roman" pitchFamily="18" charset="0"/>
                            </a:rPr>
                            <m:t>∗</m:t>
                          </m:r>
                        </m:sup>
                      </m:sSup>
                      <m:d>
                        <m:dPr>
                          <m:ctrlPr>
                            <a:rPr lang="en-US" sz="2000" i="1">
                              <a:latin typeface="Cambria Math"/>
                              <a:cs typeface="Times New Roman" pitchFamily="18" charset="0"/>
                            </a:rPr>
                          </m:ctrlPr>
                        </m:dPr>
                        <m:e>
                          <m:r>
                            <a:rPr lang="en-IN" sz="2000" i="1">
                              <a:latin typeface="Cambria Math"/>
                              <a:cs typeface="Times New Roman" pitchFamily="18" charset="0"/>
                            </a:rPr>
                            <m:t>𝑘</m:t>
                          </m:r>
                        </m:e>
                      </m:d>
                      <m:r>
                        <a:rPr lang="en-IN" sz="2000" b="0" i="1" smtClean="0">
                          <a:latin typeface="Cambria Math"/>
                          <a:cs typeface="Times New Roman" pitchFamily="18" charset="0"/>
                        </a:rPr>
                        <m:t>𝑌</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𝑘</m:t>
                          </m:r>
                        </m:e>
                      </m:d>
                      <m:r>
                        <a:rPr lang="en-IN" sz="2000" b="0" i="1" smtClean="0">
                          <a:latin typeface="Cambria Math"/>
                          <a:cs typeface="Times New Roman" pitchFamily="18" charset="0"/>
                        </a:rPr>
                        <m:t>=</m:t>
                      </m:r>
                      <m:sSup>
                        <m:sSupPr>
                          <m:ctrlPr>
                            <a:rPr lang="en-IN" sz="2000" b="0" i="1" smtClean="0">
                              <a:latin typeface="Cambria Math"/>
                              <a:cs typeface="Times New Roman" pitchFamily="18" charset="0"/>
                            </a:rPr>
                          </m:ctrlPr>
                        </m:sSupPr>
                        <m:e>
                          <m:d>
                            <m:dPr>
                              <m:begChr m:val="|"/>
                              <m:endChr m:val="|"/>
                              <m:ctrlPr>
                                <a:rPr lang="en-IN" sz="2000" b="0" i="1" smtClean="0">
                                  <a:latin typeface="Cambria Math"/>
                                  <a:cs typeface="Times New Roman" pitchFamily="18" charset="0"/>
                                </a:rPr>
                              </m:ctrlPr>
                            </m:dPr>
                            <m:e>
                              <m:r>
                                <a:rPr lang="en-IN" sz="2000" b="0" i="1" smtClean="0">
                                  <a:latin typeface="Cambria Math"/>
                                  <a:cs typeface="Times New Roman" pitchFamily="18" charset="0"/>
                                </a:rPr>
                                <m:t>𝐻</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𝑘</m:t>
                                  </m:r>
                                </m:e>
                              </m:d>
                            </m:e>
                          </m:d>
                        </m:e>
                        <m:sup>
                          <m:r>
                            <a:rPr lang="en-IN" sz="2000" b="0" i="1" smtClean="0">
                              <a:latin typeface="Cambria Math"/>
                              <a:cs typeface="Times New Roman" pitchFamily="18" charset="0"/>
                            </a:rPr>
                            <m:t>2</m:t>
                          </m:r>
                        </m:sup>
                      </m:sSup>
                      <m:r>
                        <a:rPr lang="en-IN" sz="2000" b="0" i="1" smtClean="0">
                          <a:latin typeface="Cambria Math"/>
                          <a:cs typeface="Times New Roman" pitchFamily="18" charset="0"/>
                        </a:rPr>
                        <m:t>𝑋</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𝑘</m:t>
                          </m:r>
                        </m:e>
                      </m:d>
                      <m:r>
                        <a:rPr lang="en-IN" sz="2000" b="0" i="1" smtClean="0">
                          <a:latin typeface="Cambria Math"/>
                          <a:cs typeface="Times New Roman" pitchFamily="18" charset="0"/>
                        </a:rPr>
                        <m:t>+</m:t>
                      </m:r>
                      <m:limLow>
                        <m:limLowPr>
                          <m:ctrlPr>
                            <a:rPr lang="en-IN" sz="2000" b="0" i="1" smtClean="0">
                              <a:latin typeface="Cambria Math"/>
                              <a:cs typeface="Times New Roman" pitchFamily="18" charset="0"/>
                            </a:rPr>
                          </m:ctrlPr>
                        </m:limLowPr>
                        <m:e>
                          <m:groupChr>
                            <m:groupChrPr>
                              <m:chr m:val="⏟"/>
                              <m:ctrlPr>
                                <a:rPr lang="en-IN" sz="2000" b="0" i="1" smtClean="0">
                                  <a:latin typeface="Cambria Math"/>
                                  <a:cs typeface="Times New Roman" pitchFamily="18" charset="0"/>
                                </a:rPr>
                              </m:ctrlPr>
                            </m:groupChrPr>
                            <m:e>
                              <m:sSup>
                                <m:sSupPr>
                                  <m:ctrlPr>
                                    <a:rPr lang="en-IN" sz="2000" b="0" i="1" smtClean="0">
                                      <a:latin typeface="Cambria Math"/>
                                      <a:cs typeface="Times New Roman" pitchFamily="18" charset="0"/>
                                    </a:rPr>
                                  </m:ctrlPr>
                                </m:sSupPr>
                                <m:e>
                                  <m:r>
                                    <a:rPr lang="en-IN" sz="2000" b="0" i="1" smtClean="0">
                                      <a:latin typeface="Cambria Math"/>
                                      <a:cs typeface="Times New Roman" pitchFamily="18" charset="0"/>
                                    </a:rPr>
                                    <m:t>𝐻</m:t>
                                  </m:r>
                                </m:e>
                                <m:sup>
                                  <m:r>
                                    <a:rPr lang="en-IN" sz="2000" b="0" i="1" smtClean="0">
                                      <a:latin typeface="Cambria Math"/>
                                      <a:ea typeface="Cambria Math"/>
                                      <a:cs typeface="Times New Roman" pitchFamily="18" charset="0"/>
                                    </a:rPr>
                                    <m:t>∗</m:t>
                                  </m:r>
                                </m:sup>
                              </m:sSup>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𝑘</m:t>
                                  </m:r>
                                </m:e>
                              </m:d>
                              <m:r>
                                <a:rPr lang="en-IN" sz="2000" b="0" i="1" smtClean="0">
                                  <a:latin typeface="Cambria Math"/>
                                  <a:cs typeface="Times New Roman" pitchFamily="18" charset="0"/>
                                </a:rPr>
                                <m:t>𝑁</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𝑘</m:t>
                                  </m:r>
                                </m:e>
                              </m:d>
                            </m:e>
                          </m:groupChr>
                        </m:e>
                        <m:lim>
                          <m:sSup>
                            <m:sSupPr>
                              <m:ctrlPr>
                                <a:rPr lang="en-IN" sz="2000" b="0" i="1" smtClean="0">
                                  <a:latin typeface="Cambria Math"/>
                                  <a:cs typeface="Times New Roman" pitchFamily="18" charset="0"/>
                                </a:rPr>
                              </m:ctrlPr>
                            </m:sSupPr>
                            <m:e>
                              <m:r>
                                <a:rPr lang="en-IN" sz="2000" b="0" i="1" smtClean="0">
                                  <a:latin typeface="Cambria Math"/>
                                  <a:cs typeface="Times New Roman" pitchFamily="18" charset="0"/>
                                </a:rPr>
                                <m:t>𝑁</m:t>
                              </m:r>
                            </m:e>
                            <m:sup>
                              <m:r>
                                <a:rPr lang="en-IN" sz="2000" b="0" i="1" smtClean="0">
                                  <a:latin typeface="Cambria Math"/>
                                  <a:ea typeface="Cambria Math"/>
                                  <a:cs typeface="Times New Roman" pitchFamily="18" charset="0"/>
                                </a:rPr>
                                <m:t>!</m:t>
                              </m:r>
                            </m:sup>
                          </m:sSup>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𝑘</m:t>
                              </m:r>
                            </m:e>
                          </m:d>
                        </m:lim>
                      </m:limLow>
                    </m:oMath>
                  </m:oMathPara>
                </a14:m>
                <a:endParaRPr lang="en-IN" sz="2000" dirty="0" smtClean="0">
                  <a:latin typeface="Times New Roman" pitchFamily="18" charset="0"/>
                  <a:cs typeface="Times New Roman" pitchFamily="18" charset="0"/>
                </a:endParaRPr>
              </a:p>
              <a:p>
                <a:pPr marL="0" indent="0">
                  <a:buNone/>
                </a:pPr>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8" y="863723"/>
                <a:ext cx="11745280" cy="5335195"/>
              </a:xfrm>
              <a:blipFill rotWithShape="1">
                <a:blip r:embed="rId3"/>
                <a:stretch>
                  <a:fillRect l="-467" t="-1143" r="-675"/>
                </a:stretch>
              </a:blipFill>
            </p:spPr>
            <p:txBody>
              <a:bodyPr/>
              <a:lstStyle/>
              <a:p>
                <a:r>
                  <a:rPr lang="en-IN">
                    <a:noFill/>
                  </a:rPr>
                  <a:t> </a:t>
                </a:r>
              </a:p>
            </p:txBody>
          </p:sp>
        </mc:Fallback>
      </mc:AlternateContent>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4436" y="1770208"/>
            <a:ext cx="6190348" cy="1949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307185" y="3826802"/>
            <a:ext cx="6539931" cy="369332"/>
          </a:xfrm>
          <a:prstGeom prst="rect">
            <a:avLst/>
          </a:prstGeom>
        </p:spPr>
        <p:txBody>
          <a:bodyPr wrap="square">
            <a:spAutoFit/>
          </a:bodyPr>
          <a:lstStyle/>
          <a:p>
            <a:pPr algn="ctr"/>
            <a:r>
              <a:rPr lang="en-US" b="1" dirty="0" smtClean="0">
                <a:latin typeface="Times New Roman" pitchFamily="18" charset="0"/>
                <a:cs typeface="Times New Roman" pitchFamily="18" charset="0"/>
              </a:rPr>
              <a:t>FIGURE 8 : OFDM TRANSMITTER SCHEMATIC WITH CP </a:t>
            </a:r>
            <a:endParaRPr lang="en-IN"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578022" y="4366254"/>
                <a:ext cx="10062269" cy="1710533"/>
              </a:xfrm>
              <a:prstGeom prst="rect">
                <a:avLst/>
              </a:prstGeom>
            </p:spPr>
            <p:txBody>
              <a:bodyPr wrap="square">
                <a:spAutoFit/>
              </a:bodyPr>
              <a:lstStyle/>
              <a:p>
                <a:pPr marL="342900" indent="-342900">
                  <a:buFont typeface="Wingdings" pitchFamily="2" charset="2"/>
                  <a:buChar char="Ø"/>
                </a:pPr>
                <a:r>
                  <a:rPr lang="en-US" sz="2000" dirty="0" smtClean="0">
                    <a:latin typeface="Times New Roman" pitchFamily="18" charset="0"/>
                    <a:cs typeface="Times New Roman" pitchFamily="18" charset="0"/>
                  </a:rPr>
                  <a:t>Also, one can employ the MMSE detector as</a:t>
                </a:r>
              </a:p>
              <a:p>
                <a:pPr/>
                <a14:m>
                  <m:oMathPara xmlns:m="http://schemas.openxmlformats.org/officeDocument/2006/math">
                    <m:oMathParaPr>
                      <m:jc m:val="centerGroup"/>
                    </m:oMathParaPr>
                    <m:oMath xmlns:m="http://schemas.openxmlformats.org/officeDocument/2006/math">
                      <m:acc>
                        <m:accPr>
                          <m:chr m:val="̃"/>
                          <m:ctrlPr>
                            <a:rPr lang="en-IN" sz="2000" i="1" smtClean="0">
                              <a:latin typeface="Cambria Math"/>
                              <a:cs typeface="Times New Roman" pitchFamily="18" charset="0"/>
                            </a:rPr>
                          </m:ctrlPr>
                        </m:accPr>
                        <m:e>
                          <m:sSub>
                            <m:sSubPr>
                              <m:ctrlPr>
                                <a:rPr lang="en-IN" sz="2000" i="1" smtClean="0">
                                  <a:latin typeface="Cambria Math"/>
                                  <a:cs typeface="Times New Roman" pitchFamily="18" charset="0"/>
                                </a:rPr>
                              </m:ctrlPr>
                            </m:sSubPr>
                            <m:e>
                              <m:r>
                                <a:rPr lang="en-IN" sz="2000" b="0" i="1" smtClean="0">
                                  <a:latin typeface="Cambria Math"/>
                                  <a:cs typeface="Times New Roman" pitchFamily="18" charset="0"/>
                                </a:rPr>
                                <m:t>𝑋</m:t>
                              </m:r>
                            </m:e>
                            <m:sub>
                              <m:r>
                                <a:rPr lang="en-IN" sz="2000" b="0" i="1" smtClean="0">
                                  <a:latin typeface="Cambria Math"/>
                                  <a:cs typeface="Times New Roman" pitchFamily="18" charset="0"/>
                                </a:rPr>
                                <m:t>𝑀𝑀𝑆𝐸</m:t>
                              </m:r>
                            </m:sub>
                          </m:sSub>
                        </m:e>
                      </m:acc>
                      <m:d>
                        <m:dPr>
                          <m:ctrlPr>
                            <a:rPr lang="en-IN" sz="2000" i="1" smtClean="0">
                              <a:latin typeface="Cambria Math"/>
                              <a:cs typeface="Times New Roman" pitchFamily="18" charset="0"/>
                            </a:rPr>
                          </m:ctrlPr>
                        </m:dPr>
                        <m:e>
                          <m:r>
                            <a:rPr lang="en-IN" sz="2000" b="0" i="1" smtClean="0">
                              <a:latin typeface="Cambria Math"/>
                              <a:cs typeface="Times New Roman" pitchFamily="18" charset="0"/>
                            </a:rPr>
                            <m:t>𝑘</m:t>
                          </m:r>
                        </m:e>
                      </m:d>
                      <m:r>
                        <a:rPr lang="en-IN" sz="2000" b="0" i="1" smtClean="0">
                          <a:latin typeface="Cambria Math"/>
                          <a:cs typeface="Times New Roman" pitchFamily="18" charset="0"/>
                        </a:rPr>
                        <m:t>=</m:t>
                      </m:r>
                      <m:f>
                        <m:fPr>
                          <m:ctrlPr>
                            <a:rPr lang="en-IN" sz="2000" b="0" i="1" smtClean="0">
                              <a:latin typeface="Cambria Math"/>
                              <a:cs typeface="Times New Roman" pitchFamily="18" charset="0"/>
                            </a:rPr>
                          </m:ctrlPr>
                        </m:fPr>
                        <m:num>
                          <m:sSup>
                            <m:sSupPr>
                              <m:ctrlPr>
                                <a:rPr lang="en-IN" sz="2000" b="0" i="1" smtClean="0">
                                  <a:latin typeface="Cambria Math"/>
                                  <a:cs typeface="Times New Roman" pitchFamily="18" charset="0"/>
                                </a:rPr>
                              </m:ctrlPr>
                            </m:sSupPr>
                            <m:e>
                              <m:r>
                                <a:rPr lang="en-IN" sz="2000" b="0" i="1" smtClean="0">
                                  <a:latin typeface="Cambria Math"/>
                                  <a:cs typeface="Times New Roman" pitchFamily="18" charset="0"/>
                                </a:rPr>
                                <m:t>𝐻</m:t>
                              </m:r>
                            </m:e>
                            <m:sup>
                              <m:r>
                                <a:rPr lang="en-IN" sz="2000" b="0" i="1" smtClean="0">
                                  <a:latin typeface="Cambria Math"/>
                                  <a:ea typeface="Cambria Math"/>
                                  <a:cs typeface="Times New Roman" pitchFamily="18" charset="0"/>
                                </a:rPr>
                                <m:t>∗</m:t>
                              </m:r>
                            </m:sup>
                          </m:sSup>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𝑘</m:t>
                              </m:r>
                            </m:e>
                          </m:d>
                        </m:num>
                        <m:den>
                          <m:sSup>
                            <m:sSupPr>
                              <m:ctrlPr>
                                <a:rPr lang="en-IN" sz="2000" b="0" i="1" smtClean="0">
                                  <a:latin typeface="Cambria Math"/>
                                  <a:cs typeface="Times New Roman" pitchFamily="18" charset="0"/>
                                </a:rPr>
                              </m:ctrlPr>
                            </m:sSupPr>
                            <m:e>
                              <m:d>
                                <m:dPr>
                                  <m:begChr m:val="|"/>
                                  <m:endChr m:val="|"/>
                                  <m:ctrlPr>
                                    <a:rPr lang="en-IN" sz="2000" b="0" i="1" smtClean="0">
                                      <a:latin typeface="Cambria Math"/>
                                      <a:cs typeface="Times New Roman" pitchFamily="18" charset="0"/>
                                    </a:rPr>
                                  </m:ctrlPr>
                                </m:dPr>
                                <m:e>
                                  <m:r>
                                    <a:rPr lang="en-IN" sz="2000" b="0" i="1" smtClean="0">
                                      <a:latin typeface="Cambria Math"/>
                                      <a:cs typeface="Times New Roman" pitchFamily="18" charset="0"/>
                                    </a:rPr>
                                    <m:t>𝐻</m:t>
                                  </m:r>
                                  <m:r>
                                    <a:rPr lang="en-IN" sz="2000" b="0" i="1" smtClean="0">
                                      <a:latin typeface="Cambria Math"/>
                                      <a:cs typeface="Times New Roman" pitchFamily="18" charset="0"/>
                                    </a:rPr>
                                    <m:t>(</m:t>
                                  </m:r>
                                  <m:r>
                                    <a:rPr lang="en-IN" sz="2000" b="0" i="1" smtClean="0">
                                      <a:latin typeface="Cambria Math"/>
                                      <a:cs typeface="Times New Roman" pitchFamily="18" charset="0"/>
                                    </a:rPr>
                                    <m:t>𝑘</m:t>
                                  </m:r>
                                  <m:r>
                                    <a:rPr lang="en-IN" sz="2000" b="0" i="1" smtClean="0">
                                      <a:latin typeface="Cambria Math"/>
                                      <a:cs typeface="Times New Roman" pitchFamily="18" charset="0"/>
                                    </a:rPr>
                                    <m:t>)</m:t>
                                  </m:r>
                                </m:e>
                              </m:d>
                            </m:e>
                            <m:sup>
                              <m:r>
                                <a:rPr lang="en-IN" sz="2000" b="0" i="1" smtClean="0">
                                  <a:latin typeface="Cambria Math"/>
                                  <a:cs typeface="Times New Roman" pitchFamily="18" charset="0"/>
                                </a:rPr>
                                <m:t>2</m:t>
                              </m:r>
                            </m:sup>
                          </m:sSup>
                          <m:r>
                            <a:rPr lang="en-IN" sz="2000" b="0" i="1" smtClean="0">
                              <a:latin typeface="Cambria Math"/>
                              <a:cs typeface="Times New Roman" pitchFamily="18" charset="0"/>
                            </a:rPr>
                            <m:t>+</m:t>
                          </m:r>
                          <m:sSubSup>
                            <m:sSubSupPr>
                              <m:ctrlPr>
                                <a:rPr lang="en-IN" sz="2000" b="0" i="1" smtClean="0">
                                  <a:latin typeface="Cambria Math"/>
                                  <a:cs typeface="Times New Roman" pitchFamily="18" charset="0"/>
                                </a:rPr>
                              </m:ctrlPr>
                            </m:sSubSupPr>
                            <m:e>
                              <m:sSub>
                                <m:sSubPr>
                                  <m:ctrlPr>
                                    <a:rPr lang="en-IN" sz="2000" b="0" i="1" smtClean="0">
                                      <a:latin typeface="Cambria Math"/>
                                      <a:cs typeface="Times New Roman" pitchFamily="18" charset="0"/>
                                    </a:rPr>
                                  </m:ctrlPr>
                                </m:sSubPr>
                                <m:e>
                                  <m:r>
                                    <a:rPr lang="en-IN" sz="2000" b="0" i="1" smtClean="0">
                                      <a:latin typeface="Cambria Math"/>
                                      <a:ea typeface="Cambria Math"/>
                                      <a:cs typeface="Times New Roman" pitchFamily="18" charset="0"/>
                                    </a:rPr>
                                    <m:t>𝜎</m:t>
                                  </m:r>
                                </m:e>
                                <m:sub>
                                  <m:r>
                                    <a:rPr lang="en-IN" sz="2000" b="0" i="1" smtClean="0">
                                      <a:latin typeface="Cambria Math"/>
                                      <a:cs typeface="Times New Roman" pitchFamily="18" charset="0"/>
                                    </a:rPr>
                                    <m:t>𝑛</m:t>
                                  </m:r>
                                </m:sub>
                              </m:sSub>
                            </m:e>
                            <m:sub/>
                            <m:sup>
                              <m:r>
                                <a:rPr lang="en-IN" sz="2000" b="0" i="1" smtClean="0">
                                  <a:latin typeface="Cambria Math"/>
                                  <a:cs typeface="Times New Roman" pitchFamily="18" charset="0"/>
                                </a:rPr>
                                <m:t>2</m:t>
                              </m:r>
                            </m:sup>
                          </m:sSubSup>
                        </m:den>
                      </m:f>
                      <m:r>
                        <a:rPr lang="en-IN" sz="2000" b="0" i="1" smtClean="0">
                          <a:latin typeface="Cambria Math"/>
                          <a:cs typeface="Times New Roman" pitchFamily="18" charset="0"/>
                        </a:rPr>
                        <m:t>𝑌</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𝑘</m:t>
                          </m:r>
                        </m:e>
                      </m:d>
                    </m:oMath>
                  </m:oMathPara>
                </a14:m>
                <a:endParaRPr lang="en-IN" sz="2000" dirty="0" smtClean="0">
                  <a:latin typeface="Times New Roman" pitchFamily="18" charset="0"/>
                  <a:cs typeface="Times New Roman" pitchFamily="18" charset="0"/>
                </a:endParaRPr>
              </a:p>
              <a:p>
                <a:r>
                  <a:rPr lang="en-US" sz="2000" dirty="0">
                    <a:latin typeface="Times New Roman" pitchFamily="18" charset="0"/>
                    <a:cs typeface="Times New Roman" pitchFamily="18" charset="0"/>
                  </a:rPr>
                  <a:t>The above equation gives the MMSE receiver across the </a:t>
                </a:r>
                <a14:m>
                  <m:oMath xmlns:m="http://schemas.openxmlformats.org/officeDocument/2006/math">
                    <m:sSup>
                      <m:sSupPr>
                        <m:ctrlPr>
                          <a:rPr lang="en-US" sz="2000" i="1" smtClean="0">
                            <a:latin typeface="Cambria Math"/>
                            <a:cs typeface="Times New Roman" pitchFamily="18" charset="0"/>
                          </a:rPr>
                        </m:ctrlPr>
                      </m:sSupPr>
                      <m:e>
                        <m:r>
                          <a:rPr lang="en-IN" sz="2000" b="0" i="1" smtClean="0">
                            <a:latin typeface="Cambria Math"/>
                            <a:cs typeface="Times New Roman" pitchFamily="18" charset="0"/>
                          </a:rPr>
                          <m:t>𝑘</m:t>
                        </m:r>
                      </m:e>
                      <m:sup>
                        <m:r>
                          <a:rPr lang="en-IN" sz="2000" b="0" i="1" smtClean="0">
                            <a:latin typeface="Cambria Math"/>
                            <a:cs typeface="Times New Roman" pitchFamily="18" charset="0"/>
                          </a:rPr>
                          <m:t>𝑡h</m:t>
                        </m:r>
                      </m:sup>
                    </m:sSup>
                  </m:oMath>
                </a14:m>
                <a:r>
                  <a:rPr lang="en-US" sz="2000" dirty="0" smtClean="0">
                    <a:latin typeface="Times New Roman" pitchFamily="18" charset="0"/>
                    <a:cs typeface="Times New Roman" pitchFamily="18" charset="0"/>
                  </a:rPr>
                  <a:t>subcarrier </a:t>
                </a:r>
                <a:r>
                  <a:rPr lang="en-US" sz="2000" dirty="0">
                    <a:latin typeface="Times New Roman" pitchFamily="18" charset="0"/>
                    <a:cs typeface="Times New Roman" pitchFamily="18" charset="0"/>
                  </a:rPr>
                  <a:t>in this OFDM </a:t>
                </a:r>
                <a:r>
                  <a:rPr lang="en-US" sz="2000" dirty="0" smtClean="0">
                    <a:latin typeface="Times New Roman" pitchFamily="18" charset="0"/>
                    <a:cs typeface="Times New Roman" pitchFamily="18" charset="0"/>
                  </a:rPr>
                  <a:t>system</a:t>
                </a:r>
              </a:p>
              <a:p>
                <a:endParaRPr lang="en-IN" sz="2000" dirty="0">
                  <a:latin typeface="Times New Roman" pitchFamily="18" charset="0"/>
                  <a:cs typeface="Times New Roman"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78022" y="4366254"/>
                <a:ext cx="10062269" cy="1710533"/>
              </a:xfrm>
              <a:prstGeom prst="rect">
                <a:avLst/>
              </a:prstGeom>
              <a:blipFill rotWithShape="1">
                <a:blip r:embed="rId5"/>
                <a:stretch>
                  <a:fillRect l="-667" t="-1779"/>
                </a:stretch>
              </a:blipFill>
            </p:spPr>
            <p:txBody>
              <a:bodyPr/>
              <a:lstStyle/>
              <a:p>
                <a:r>
                  <a:rPr lang="en-IN">
                    <a:noFill/>
                  </a:rPr>
                  <a:t> </a:t>
                </a:r>
              </a:p>
            </p:txBody>
          </p:sp>
        </mc:Fallback>
      </mc:AlternateContent>
    </p:spTree>
    <p:extLst>
      <p:ext uri="{BB962C8B-B14F-4D97-AF65-F5344CB8AC3E}">
        <p14:creationId xmlns:p14="http://schemas.microsoft.com/office/powerpoint/2010/main" val="2431567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ORTHOGONAL FREQUENCY-DIVISION MULTIPLEXING </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Orthogonal Frequency division Multiplexing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55/58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248797" y="1041853"/>
                <a:ext cx="11614727" cy="5097689"/>
              </a:xfrm>
            </p:spPr>
            <p:txBody>
              <a:bodyPr/>
              <a:lstStyle/>
              <a:p>
                <a:pPr marL="0" indent="0">
                  <a:buNone/>
                </a:pPr>
                <a:r>
                  <a:rPr lang="en-US" sz="2000" u="sng" dirty="0" smtClean="0">
                    <a:latin typeface="Times New Roman" pitchFamily="18" charset="0"/>
                    <a:cs typeface="Times New Roman" pitchFamily="18" charset="0"/>
                  </a:rPr>
                  <a:t>OFDM BASED PARALLELIZATION </a:t>
                </a:r>
                <a:r>
                  <a:rPr lang="en-US" sz="2000" dirty="0" smtClean="0">
                    <a:latin typeface="Times New Roman" pitchFamily="18" charset="0"/>
                    <a:cs typeface="Times New Roman" pitchFamily="18" charset="0"/>
                  </a:rPr>
                  <a:t>:</a:t>
                </a:r>
              </a:p>
              <a:p>
                <a:pPr>
                  <a:buFont typeface="Wingdings" pitchFamily="2" charset="2"/>
                  <a:buChar char="Ø"/>
                </a:pPr>
                <a:r>
                  <a:rPr lang="en-US" sz="2000" dirty="0">
                    <a:latin typeface="Times New Roman" pitchFamily="18" charset="0"/>
                    <a:cs typeface="Times New Roman" pitchFamily="18" charset="0"/>
                  </a:rPr>
                  <a:t>Consider the transmitted samples x (n) with the cyclic prefix, as given below</a:t>
                </a:r>
                <a:r>
                  <a:rPr lang="en-US" sz="2000" dirty="0" smtClean="0">
                    <a:latin typeface="Times New Roman" pitchFamily="18" charset="0"/>
                    <a:cs typeface="Times New Roman" pitchFamily="18" charset="0"/>
                  </a:rPr>
                  <a:t>.</a:t>
                </a:r>
              </a:p>
              <a:p>
                <a:pPr marL="0" indent="0">
                  <a:buNone/>
                </a:pPr>
                <a14:m>
                  <m:oMathPara xmlns:m="http://schemas.openxmlformats.org/officeDocument/2006/math">
                    <m:oMathParaPr>
                      <m:jc m:val="centerGroup"/>
                    </m:oMathParaPr>
                    <m:oMath xmlns:m="http://schemas.openxmlformats.org/officeDocument/2006/math">
                      <m:limLow>
                        <m:limLowPr>
                          <m:ctrlPr>
                            <a:rPr lang="en-IN" sz="1800" i="1">
                              <a:latin typeface="Cambria Math"/>
                              <a:cs typeface="Times New Roman" pitchFamily="18" charset="0"/>
                            </a:rPr>
                          </m:ctrlPr>
                        </m:limLowPr>
                        <m:e>
                          <m:groupChr>
                            <m:groupChrPr>
                              <m:chr m:val="⏟"/>
                              <m:ctrlPr>
                                <a:rPr lang="en-IN" sz="1800" i="1">
                                  <a:latin typeface="Cambria Math"/>
                                  <a:cs typeface="Times New Roman" pitchFamily="18" charset="0"/>
                                </a:rPr>
                              </m:ctrlPr>
                            </m:groupChrPr>
                            <m:e>
                              <m:r>
                                <a:rPr lang="en-IN" sz="1800" i="1">
                                  <a:latin typeface="Cambria Math"/>
                                  <a:cs typeface="Times New Roman" pitchFamily="18" charset="0"/>
                                </a:rPr>
                                <m:t>𝑥</m:t>
                              </m:r>
                              <m:d>
                                <m:dPr>
                                  <m:ctrlPr>
                                    <a:rPr lang="en-IN" sz="1800" i="1">
                                      <a:latin typeface="Cambria Math"/>
                                      <a:cs typeface="Times New Roman" pitchFamily="18" charset="0"/>
                                    </a:rPr>
                                  </m:ctrlPr>
                                </m:dPr>
                                <m:e>
                                  <m:r>
                                    <a:rPr lang="en-IN" sz="1800" i="1">
                                      <a:latin typeface="Cambria Math"/>
                                      <a:cs typeface="Times New Roman" pitchFamily="18" charset="0"/>
                                    </a:rPr>
                                    <m:t>𝑁</m:t>
                                  </m:r>
                                  <m:r>
                                    <a:rPr lang="en-IN" sz="1800" i="1">
                                      <a:latin typeface="Cambria Math"/>
                                      <a:cs typeface="Times New Roman" pitchFamily="18" charset="0"/>
                                    </a:rPr>
                                    <m:t>−</m:t>
                                  </m:r>
                                  <m:sSub>
                                    <m:sSubPr>
                                      <m:ctrlPr>
                                        <a:rPr lang="en-IN" sz="1800" i="1">
                                          <a:latin typeface="Cambria Math"/>
                                          <a:cs typeface="Times New Roman" pitchFamily="18" charset="0"/>
                                        </a:rPr>
                                      </m:ctrlPr>
                                    </m:sSubPr>
                                    <m:e>
                                      <m:r>
                                        <a:rPr lang="en-IN" sz="1800" i="1">
                                          <a:latin typeface="Cambria Math"/>
                                          <a:cs typeface="Times New Roman" pitchFamily="18" charset="0"/>
                                        </a:rPr>
                                        <m:t>𝐿</m:t>
                                      </m:r>
                                    </m:e>
                                    <m:sub>
                                      <m:r>
                                        <a:rPr lang="en-IN" sz="1800" i="1">
                                          <a:latin typeface="Cambria Math"/>
                                          <a:cs typeface="Times New Roman" pitchFamily="18" charset="0"/>
                                        </a:rPr>
                                        <m:t>𝑐</m:t>
                                      </m:r>
                                    </m:sub>
                                  </m:sSub>
                                </m:e>
                              </m:d>
                              <m:r>
                                <a:rPr lang="en-IN" sz="1800" i="1">
                                  <a:latin typeface="Cambria Math"/>
                                  <a:cs typeface="Times New Roman" pitchFamily="18" charset="0"/>
                                </a:rPr>
                                <m:t>,</m:t>
                              </m:r>
                              <m:r>
                                <a:rPr lang="en-IN" sz="1800" i="1">
                                  <a:latin typeface="Cambria Math"/>
                                  <a:cs typeface="Times New Roman" pitchFamily="18" charset="0"/>
                                </a:rPr>
                                <m:t>𝑥</m:t>
                              </m:r>
                              <m:d>
                                <m:dPr>
                                  <m:ctrlPr>
                                    <a:rPr lang="en-IN" sz="1800" i="1">
                                      <a:latin typeface="Cambria Math"/>
                                      <a:cs typeface="Times New Roman" pitchFamily="18" charset="0"/>
                                    </a:rPr>
                                  </m:ctrlPr>
                                </m:dPr>
                                <m:e>
                                  <m:r>
                                    <a:rPr lang="en-IN" sz="1800" i="1">
                                      <a:latin typeface="Cambria Math"/>
                                      <a:cs typeface="Times New Roman" pitchFamily="18" charset="0"/>
                                    </a:rPr>
                                    <m:t>𝑁</m:t>
                                  </m:r>
                                  <m:r>
                                    <a:rPr lang="en-IN" sz="1800" i="1">
                                      <a:latin typeface="Cambria Math"/>
                                      <a:cs typeface="Times New Roman" pitchFamily="18" charset="0"/>
                                    </a:rPr>
                                    <m:t>−</m:t>
                                  </m:r>
                                  <m:sSub>
                                    <m:sSubPr>
                                      <m:ctrlPr>
                                        <a:rPr lang="en-IN" sz="1800" i="1">
                                          <a:latin typeface="Cambria Math"/>
                                          <a:cs typeface="Times New Roman" pitchFamily="18" charset="0"/>
                                        </a:rPr>
                                      </m:ctrlPr>
                                    </m:sSubPr>
                                    <m:e>
                                      <m:r>
                                        <a:rPr lang="en-IN" sz="1800" i="1">
                                          <a:latin typeface="Cambria Math"/>
                                          <a:cs typeface="Times New Roman" pitchFamily="18" charset="0"/>
                                        </a:rPr>
                                        <m:t>𝐿</m:t>
                                      </m:r>
                                    </m:e>
                                    <m:sub>
                                      <m:r>
                                        <a:rPr lang="en-IN" sz="1800" i="1">
                                          <a:latin typeface="Cambria Math"/>
                                          <a:cs typeface="Times New Roman" pitchFamily="18" charset="0"/>
                                        </a:rPr>
                                        <m:t>𝑐</m:t>
                                      </m:r>
                                    </m:sub>
                                  </m:sSub>
                                  <m:r>
                                    <a:rPr lang="en-IN" sz="1800" i="1">
                                      <a:latin typeface="Cambria Math"/>
                                      <a:cs typeface="Times New Roman" pitchFamily="18" charset="0"/>
                                    </a:rPr>
                                    <m:t>+1</m:t>
                                  </m:r>
                                </m:e>
                              </m:d>
                              <m:r>
                                <a:rPr lang="en-IN" sz="1800" i="1">
                                  <a:latin typeface="Cambria Math"/>
                                  <a:cs typeface="Times New Roman" pitchFamily="18" charset="0"/>
                                </a:rPr>
                                <m:t>…</m:t>
                              </m:r>
                              <m:r>
                                <a:rPr lang="en-IN" sz="1800" i="1">
                                  <a:latin typeface="Cambria Math"/>
                                  <a:cs typeface="Times New Roman" pitchFamily="18" charset="0"/>
                                </a:rPr>
                                <m:t>𝑥</m:t>
                              </m:r>
                              <m:d>
                                <m:dPr>
                                  <m:ctrlPr>
                                    <a:rPr lang="en-IN" sz="1800" i="1">
                                      <a:latin typeface="Cambria Math"/>
                                      <a:cs typeface="Times New Roman" pitchFamily="18" charset="0"/>
                                    </a:rPr>
                                  </m:ctrlPr>
                                </m:dPr>
                                <m:e>
                                  <m:r>
                                    <a:rPr lang="en-IN" sz="1800" i="1">
                                      <a:latin typeface="Cambria Math"/>
                                      <a:cs typeface="Times New Roman" pitchFamily="18" charset="0"/>
                                    </a:rPr>
                                    <m:t>𝑁</m:t>
                                  </m:r>
                                  <m:r>
                                    <a:rPr lang="en-IN" sz="1800" i="1">
                                      <a:latin typeface="Cambria Math"/>
                                      <a:cs typeface="Times New Roman" pitchFamily="18" charset="0"/>
                                    </a:rPr>
                                    <m:t>−1</m:t>
                                  </m:r>
                                </m:e>
                              </m:d>
                              <m:r>
                                <a:rPr lang="en-IN" sz="1800" i="1">
                                  <a:latin typeface="Cambria Math"/>
                                  <a:cs typeface="Times New Roman" pitchFamily="18" charset="0"/>
                                </a:rPr>
                                <m:t>;</m:t>
                              </m:r>
                            </m:e>
                          </m:groupChr>
                        </m:e>
                        <m:lim>
                          <m:r>
                            <m:rPr>
                              <m:nor/>
                            </m:rPr>
                            <a:rPr lang="en-IN" sz="1800" i="1">
                              <a:latin typeface="Cambria Math" pitchFamily="18" charset="0"/>
                              <a:ea typeface="Cambria Math" pitchFamily="18" charset="0"/>
                            </a:rPr>
                            <m:t>Cyclic</m:t>
                          </m:r>
                          <m:r>
                            <m:rPr>
                              <m:nor/>
                            </m:rPr>
                            <a:rPr lang="en-IN" sz="1800" i="1">
                              <a:latin typeface="Cambria Math" pitchFamily="18" charset="0"/>
                              <a:ea typeface="Cambria Math" pitchFamily="18" charset="0"/>
                            </a:rPr>
                            <m:t> </m:t>
                          </m:r>
                          <m:r>
                            <m:rPr>
                              <m:nor/>
                            </m:rPr>
                            <a:rPr lang="en-IN" sz="1800" i="1">
                              <a:latin typeface="Cambria Math" pitchFamily="18" charset="0"/>
                              <a:ea typeface="Cambria Math" pitchFamily="18" charset="0"/>
                            </a:rPr>
                            <m:t>prefix</m:t>
                          </m:r>
                        </m:lim>
                      </m:limLow>
                      <m:limLow>
                        <m:limLowPr>
                          <m:ctrlPr>
                            <a:rPr lang="en-IN" sz="1800" i="1">
                              <a:latin typeface="Cambria Math"/>
                              <a:cs typeface="Times New Roman" pitchFamily="18" charset="0"/>
                            </a:rPr>
                          </m:ctrlPr>
                        </m:limLowPr>
                        <m:e>
                          <m:groupChr>
                            <m:groupChrPr>
                              <m:chr m:val="⏟"/>
                              <m:ctrlPr>
                                <a:rPr lang="en-IN" sz="1800" i="1">
                                  <a:latin typeface="Cambria Math"/>
                                  <a:cs typeface="Times New Roman" pitchFamily="18" charset="0"/>
                                </a:rPr>
                              </m:ctrlPr>
                            </m:groupChrPr>
                            <m:e>
                              <m:r>
                                <a:rPr lang="en-IN" sz="1800" i="1">
                                  <a:latin typeface="Cambria Math"/>
                                  <a:cs typeface="Times New Roman" pitchFamily="18" charset="0"/>
                                </a:rPr>
                                <m:t>𝑥</m:t>
                              </m:r>
                              <m:d>
                                <m:dPr>
                                  <m:ctrlPr>
                                    <a:rPr lang="en-IN" sz="1800" i="1">
                                      <a:latin typeface="Cambria Math"/>
                                      <a:cs typeface="Times New Roman" pitchFamily="18" charset="0"/>
                                    </a:rPr>
                                  </m:ctrlPr>
                                </m:dPr>
                                <m:e>
                                  <m:r>
                                    <a:rPr lang="en-IN" sz="1800" i="1">
                                      <a:latin typeface="Cambria Math"/>
                                      <a:cs typeface="Times New Roman" pitchFamily="18" charset="0"/>
                                    </a:rPr>
                                    <m:t>0</m:t>
                                  </m:r>
                                </m:e>
                              </m:d>
                              <m:r>
                                <a:rPr lang="en-IN" sz="1800" i="1">
                                  <a:latin typeface="Cambria Math"/>
                                  <a:cs typeface="Times New Roman" pitchFamily="18" charset="0"/>
                                </a:rPr>
                                <m:t>,</m:t>
                              </m:r>
                              <m:r>
                                <a:rPr lang="en-IN" sz="1800" i="1">
                                  <a:latin typeface="Cambria Math"/>
                                  <a:cs typeface="Times New Roman" pitchFamily="18" charset="0"/>
                                </a:rPr>
                                <m:t>𝑥</m:t>
                              </m:r>
                              <m:d>
                                <m:dPr>
                                  <m:ctrlPr>
                                    <a:rPr lang="en-IN" sz="1800" i="1">
                                      <a:latin typeface="Cambria Math"/>
                                      <a:cs typeface="Times New Roman" pitchFamily="18" charset="0"/>
                                    </a:rPr>
                                  </m:ctrlPr>
                                </m:dPr>
                                <m:e>
                                  <m:r>
                                    <a:rPr lang="en-IN" sz="1800" i="1">
                                      <a:latin typeface="Cambria Math"/>
                                      <a:cs typeface="Times New Roman" pitchFamily="18" charset="0"/>
                                    </a:rPr>
                                    <m:t>1</m:t>
                                  </m:r>
                                </m:e>
                              </m:d>
                              <m:r>
                                <a:rPr lang="en-IN" sz="1800" i="1">
                                  <a:latin typeface="Cambria Math"/>
                                  <a:cs typeface="Times New Roman" pitchFamily="18" charset="0"/>
                                </a:rPr>
                                <m:t>…</m:t>
                              </m:r>
                              <m:r>
                                <a:rPr lang="en-IN" sz="1800" i="1">
                                  <a:latin typeface="Cambria Math"/>
                                  <a:cs typeface="Times New Roman" pitchFamily="18" charset="0"/>
                                </a:rPr>
                                <m:t>𝑥</m:t>
                              </m:r>
                              <m:d>
                                <m:dPr>
                                  <m:ctrlPr>
                                    <a:rPr lang="en-IN" sz="1800" i="1">
                                      <a:latin typeface="Cambria Math"/>
                                      <a:cs typeface="Times New Roman" pitchFamily="18" charset="0"/>
                                    </a:rPr>
                                  </m:ctrlPr>
                                </m:dPr>
                                <m:e>
                                  <m:r>
                                    <a:rPr lang="en-IN" sz="1800" i="1">
                                      <a:latin typeface="Cambria Math"/>
                                      <a:cs typeface="Times New Roman" pitchFamily="18" charset="0"/>
                                    </a:rPr>
                                    <m:t>𝑁</m:t>
                                  </m:r>
                                  <m:r>
                                    <a:rPr lang="en-IN" sz="1800" i="1">
                                      <a:latin typeface="Cambria Math"/>
                                      <a:cs typeface="Times New Roman" pitchFamily="18" charset="0"/>
                                    </a:rPr>
                                    <m:t>−1</m:t>
                                  </m:r>
                                </m:e>
                              </m:d>
                            </m:e>
                          </m:groupChr>
                        </m:e>
                        <m:lim>
                          <m:r>
                            <a:rPr lang="en-IN" sz="1800" i="1">
                              <a:latin typeface="Cambria Math" pitchFamily="18" charset="0"/>
                              <a:ea typeface="Cambria Math" pitchFamily="18" charset="0"/>
                              <a:cs typeface="Times New Roman" pitchFamily="18" charset="0"/>
                            </a:rPr>
                            <m:t>𝐶</m:t>
                          </m:r>
                          <m:r>
                            <m:rPr>
                              <m:nor/>
                            </m:rPr>
                            <a:rPr lang="en-IN" sz="1800" i="1">
                              <a:latin typeface="Cambria Math" pitchFamily="18" charset="0"/>
                              <a:ea typeface="Cambria Math" pitchFamily="18" charset="0"/>
                            </a:rPr>
                            <m:t>urrent</m:t>
                          </m:r>
                          <m:r>
                            <m:rPr>
                              <m:nor/>
                            </m:rPr>
                            <a:rPr lang="en-IN" sz="1800" i="1">
                              <a:latin typeface="Cambria Math" pitchFamily="18" charset="0"/>
                              <a:ea typeface="Cambria Math" pitchFamily="18" charset="0"/>
                            </a:rPr>
                            <m:t> </m:t>
                          </m:r>
                          <m:r>
                            <m:rPr>
                              <m:nor/>
                            </m:rPr>
                            <a:rPr lang="en-IN" sz="1800" i="1">
                              <a:latin typeface="Cambria Math" pitchFamily="18" charset="0"/>
                              <a:ea typeface="Cambria Math" pitchFamily="18" charset="0"/>
                            </a:rPr>
                            <m:t>block</m:t>
                          </m:r>
                        </m:lim>
                      </m:limLow>
                    </m:oMath>
                  </m:oMathPara>
                </a14:m>
                <a:endParaRPr lang="en-IN" sz="1800" dirty="0" smtClean="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More specifically, </a:t>
                </a: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loss in efficiency can be calculated </a:t>
                </a:r>
                <a:r>
                  <a:rPr lang="en-US" sz="20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r>
                        <a:rPr lang="en-US" sz="1800" b="0" i="1" smtClean="0">
                          <a:latin typeface="Cambria Math"/>
                          <a:cs typeface="Times New Roman" pitchFamily="18" charset="0"/>
                        </a:rPr>
                        <m:t>𝐿𝑜𝑠𝑠</m:t>
                      </m:r>
                      <m:r>
                        <a:rPr lang="en-US" sz="1800" b="0" i="1" smtClean="0">
                          <a:latin typeface="Cambria Math"/>
                          <a:cs typeface="Times New Roman" pitchFamily="18" charset="0"/>
                        </a:rPr>
                        <m:t> </m:t>
                      </m:r>
                      <m:r>
                        <a:rPr lang="en-US" sz="1800" b="0" i="1" smtClean="0">
                          <a:latin typeface="Cambria Math"/>
                          <a:cs typeface="Times New Roman" pitchFamily="18" charset="0"/>
                        </a:rPr>
                        <m:t>𝑖𝑛</m:t>
                      </m:r>
                      <m:r>
                        <a:rPr lang="en-US" sz="1800" b="0" i="1" smtClean="0">
                          <a:latin typeface="Cambria Math"/>
                          <a:cs typeface="Times New Roman" pitchFamily="18" charset="0"/>
                        </a:rPr>
                        <m:t> </m:t>
                      </m:r>
                      <m:r>
                        <a:rPr lang="en-US" sz="1800" b="0" i="1" smtClean="0">
                          <a:latin typeface="Cambria Math"/>
                          <a:cs typeface="Times New Roman" pitchFamily="18" charset="0"/>
                        </a:rPr>
                        <m:t>𝑒𝑓𝑓𝑖𝑐𝑖𝑒𝑛𝑐𝑦</m:t>
                      </m:r>
                      <m:r>
                        <a:rPr lang="en-US" sz="1800" b="0" i="1" smtClean="0">
                          <a:latin typeface="Cambria Math"/>
                          <a:cs typeface="Times New Roman" pitchFamily="18" charset="0"/>
                        </a:rPr>
                        <m:t>=</m:t>
                      </m:r>
                      <m:f>
                        <m:fPr>
                          <m:ctrlPr>
                            <a:rPr lang="en-US" sz="1800" b="0" i="1" smtClean="0">
                              <a:latin typeface="Cambria Math"/>
                              <a:cs typeface="Times New Roman" pitchFamily="18" charset="0"/>
                            </a:rPr>
                          </m:ctrlPr>
                        </m:fPr>
                        <m:num>
                          <m:r>
                            <a:rPr lang="en-US" sz="1800" b="0" i="1" smtClean="0">
                              <a:latin typeface="Cambria Math"/>
                              <a:cs typeface="Times New Roman" pitchFamily="18" charset="0"/>
                            </a:rPr>
                            <m:t>𝑐𝑦𝑐𝑙𝑖𝑐</m:t>
                          </m:r>
                          <m:r>
                            <a:rPr lang="en-US" sz="1800" b="0" i="1" smtClean="0">
                              <a:latin typeface="Cambria Math"/>
                              <a:cs typeface="Times New Roman" pitchFamily="18" charset="0"/>
                            </a:rPr>
                            <m:t> </m:t>
                          </m:r>
                          <m:r>
                            <a:rPr lang="en-US" sz="1800" b="0" i="1" smtClean="0">
                              <a:latin typeface="Cambria Math"/>
                              <a:cs typeface="Times New Roman" pitchFamily="18" charset="0"/>
                            </a:rPr>
                            <m:t>𝑝𝑟𝑒𝑓𝑖𝑥</m:t>
                          </m:r>
                        </m:num>
                        <m:den>
                          <m:r>
                            <a:rPr lang="en-US" sz="1800" b="0" i="1" smtClean="0">
                              <a:latin typeface="Cambria Math"/>
                              <a:cs typeface="Times New Roman" pitchFamily="18" charset="0"/>
                            </a:rPr>
                            <m:t>𝑇𝑜𝑡𝑎𝑙</m:t>
                          </m:r>
                          <m:r>
                            <a:rPr lang="en-US" sz="1800" b="0" i="1" smtClean="0">
                              <a:latin typeface="Cambria Math"/>
                              <a:cs typeface="Times New Roman" pitchFamily="18" charset="0"/>
                            </a:rPr>
                            <m:t> </m:t>
                          </m:r>
                          <m:r>
                            <a:rPr lang="en-US" sz="1800" b="0" i="1" smtClean="0">
                              <a:latin typeface="Cambria Math"/>
                              <a:cs typeface="Times New Roman" pitchFamily="18" charset="0"/>
                            </a:rPr>
                            <m:t>𝑂𝐹𝐷𝑀</m:t>
                          </m:r>
                          <m:r>
                            <a:rPr lang="en-US" sz="1800" b="0" i="1" smtClean="0">
                              <a:latin typeface="Cambria Math"/>
                              <a:cs typeface="Times New Roman" pitchFamily="18" charset="0"/>
                            </a:rPr>
                            <m:t> </m:t>
                          </m:r>
                          <m:r>
                            <a:rPr lang="en-US" sz="1800" b="0" i="1" smtClean="0">
                              <a:latin typeface="Cambria Math"/>
                              <a:cs typeface="Times New Roman" pitchFamily="18" charset="0"/>
                            </a:rPr>
                            <m:t>𝑠𝑦𝑚𝑏𝑜𝑙</m:t>
                          </m:r>
                          <m:r>
                            <a:rPr lang="en-US" sz="1800" b="0" i="1" smtClean="0">
                              <a:latin typeface="Cambria Math"/>
                              <a:cs typeface="Times New Roman" pitchFamily="18" charset="0"/>
                            </a:rPr>
                            <m:t> </m:t>
                          </m:r>
                          <m:r>
                            <a:rPr lang="en-US" sz="1800" b="0" i="1" smtClean="0">
                              <a:latin typeface="Cambria Math"/>
                              <a:cs typeface="Times New Roman" pitchFamily="18" charset="0"/>
                            </a:rPr>
                            <m:t>𝑙𝑒𝑛𝑔𝑡h</m:t>
                          </m:r>
                        </m:den>
                      </m:f>
                    </m:oMath>
                  </m:oMathPara>
                </a14:m>
                <a:endParaRPr lang="en-US" sz="1800" b="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US" sz="1800" b="0" i="1" smtClean="0">
                          <a:latin typeface="Cambria Math"/>
                          <a:cs typeface="Times New Roman" pitchFamily="18" charset="0"/>
                        </a:rPr>
                        <m:t>=</m:t>
                      </m:r>
                      <m:f>
                        <m:fPr>
                          <m:ctrlPr>
                            <a:rPr lang="en-US" sz="1800" b="0" i="1" smtClean="0">
                              <a:latin typeface="Cambria Math"/>
                              <a:cs typeface="Times New Roman" pitchFamily="18" charset="0"/>
                            </a:rPr>
                          </m:ctrlPr>
                        </m:fPr>
                        <m:num>
                          <m:r>
                            <a:rPr lang="en-US" sz="1800" b="0" i="1" smtClean="0">
                              <a:latin typeface="Cambria Math"/>
                              <a:cs typeface="Times New Roman" pitchFamily="18" charset="0"/>
                            </a:rPr>
                            <m:t>𝐿</m:t>
                          </m:r>
                          <m:r>
                            <a:rPr lang="en-US" sz="1800" b="0" i="1" smtClean="0">
                              <a:latin typeface="Cambria Math"/>
                              <a:cs typeface="Times New Roman" pitchFamily="18" charset="0"/>
                            </a:rPr>
                            <m:t>−1</m:t>
                          </m:r>
                        </m:num>
                        <m:den>
                          <m:r>
                            <a:rPr lang="en-US" sz="1800" b="0" i="1" smtClean="0">
                              <a:latin typeface="Cambria Math"/>
                              <a:cs typeface="Times New Roman" pitchFamily="18" charset="0"/>
                            </a:rPr>
                            <m:t>𝑁</m:t>
                          </m:r>
                          <m:r>
                            <a:rPr lang="en-US" sz="1800" b="0" i="1" smtClean="0">
                              <a:latin typeface="Cambria Math"/>
                              <a:cs typeface="Times New Roman" pitchFamily="18" charset="0"/>
                            </a:rPr>
                            <m:t>+</m:t>
                          </m:r>
                          <m:r>
                            <a:rPr lang="en-US" sz="1800" b="0" i="1" smtClean="0">
                              <a:latin typeface="Cambria Math"/>
                              <a:cs typeface="Times New Roman" pitchFamily="18" charset="0"/>
                            </a:rPr>
                            <m:t>𝐿</m:t>
                          </m:r>
                          <m:r>
                            <a:rPr lang="en-US" sz="1800" b="0" i="1" smtClean="0">
                              <a:latin typeface="Cambria Math"/>
                              <a:cs typeface="Times New Roman" pitchFamily="18" charset="0"/>
                            </a:rPr>
                            <m:t>−1</m:t>
                          </m:r>
                        </m:den>
                      </m:f>
                    </m:oMath>
                  </m:oMathPara>
                </a14:m>
                <a:endParaRPr lang="en-US" sz="1800" b="0" dirty="0" smtClean="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However, as the block length N becomes very large, we </a:t>
                </a:r>
                <a:r>
                  <a:rPr lang="en-US" sz="2000" dirty="0" smtClean="0">
                    <a:latin typeface="Times New Roman" pitchFamily="18" charset="0"/>
                    <a:cs typeface="Times New Roman" pitchFamily="18" charset="0"/>
                  </a:rPr>
                  <a:t>have</a:t>
                </a:r>
              </a:p>
              <a:p>
                <a:pPr marL="0" indent="0">
                  <a:buNone/>
                </a:pPr>
                <a14:m>
                  <m:oMathPara xmlns:m="http://schemas.openxmlformats.org/officeDocument/2006/math">
                    <m:oMathParaPr>
                      <m:jc m:val="centerGroup"/>
                    </m:oMathParaPr>
                    <m:oMath xmlns:m="http://schemas.openxmlformats.org/officeDocument/2006/math">
                      <m:func>
                        <m:funcPr>
                          <m:ctrlPr>
                            <a:rPr lang="en-IN" sz="2400" i="1" smtClean="0">
                              <a:latin typeface="Cambria Math"/>
                              <a:cs typeface="Times New Roman" pitchFamily="18" charset="0"/>
                            </a:rPr>
                          </m:ctrlPr>
                        </m:funcPr>
                        <m:fName>
                          <m:limLow>
                            <m:limLowPr>
                              <m:ctrlPr>
                                <a:rPr lang="en-IN" sz="2400" i="1" smtClean="0">
                                  <a:latin typeface="Cambria Math"/>
                                  <a:cs typeface="Times New Roman" pitchFamily="18" charset="0"/>
                                </a:rPr>
                              </m:ctrlPr>
                            </m:limLowPr>
                            <m:e>
                              <m:r>
                                <a:rPr lang="en-US" sz="2400" b="0" i="1" smtClean="0">
                                  <a:latin typeface="Cambria Math"/>
                                  <a:cs typeface="Times New Roman" pitchFamily="18" charset="0"/>
                                </a:rPr>
                                <m:t>𝑙𝑖𝑚</m:t>
                              </m:r>
                            </m:e>
                            <m:lim>
                              <m:r>
                                <a:rPr lang="en-US" sz="2400" b="0" i="1" smtClean="0">
                                  <a:latin typeface="Cambria Math"/>
                                  <a:cs typeface="Times New Roman" pitchFamily="18" charset="0"/>
                                </a:rPr>
                                <m:t>𝑁</m:t>
                              </m:r>
                              <m:r>
                                <a:rPr lang="en-US" sz="2400" b="0" i="1" smtClean="0">
                                  <a:latin typeface="Cambria Math"/>
                                  <a:ea typeface="Cambria Math"/>
                                  <a:cs typeface="Times New Roman" pitchFamily="18" charset="0"/>
                                </a:rPr>
                                <m:t>→∞</m:t>
                              </m:r>
                            </m:lim>
                          </m:limLow>
                        </m:fName>
                        <m:e>
                          <m:f>
                            <m:fPr>
                              <m:ctrlPr>
                                <a:rPr lang="en-US" sz="2000" i="1">
                                  <a:latin typeface="Cambria Math"/>
                                  <a:cs typeface="Times New Roman" pitchFamily="18" charset="0"/>
                                </a:rPr>
                              </m:ctrlPr>
                            </m:fPr>
                            <m:num>
                              <m:r>
                                <a:rPr lang="en-US" sz="2000" i="1">
                                  <a:latin typeface="Cambria Math"/>
                                  <a:cs typeface="Times New Roman" pitchFamily="18" charset="0"/>
                                </a:rPr>
                                <m:t>𝐿</m:t>
                              </m:r>
                              <m:r>
                                <a:rPr lang="en-US" sz="2000" i="1">
                                  <a:latin typeface="Cambria Math"/>
                                  <a:cs typeface="Times New Roman" pitchFamily="18" charset="0"/>
                                </a:rPr>
                                <m:t>−1</m:t>
                              </m:r>
                            </m:num>
                            <m:den>
                              <m:r>
                                <a:rPr lang="en-US" sz="2000" i="1">
                                  <a:latin typeface="Cambria Math"/>
                                  <a:cs typeface="Times New Roman" pitchFamily="18" charset="0"/>
                                </a:rPr>
                                <m:t>𝑁</m:t>
                              </m:r>
                              <m:r>
                                <a:rPr lang="en-US" sz="2000" i="1">
                                  <a:latin typeface="Cambria Math"/>
                                  <a:cs typeface="Times New Roman" pitchFamily="18" charset="0"/>
                                </a:rPr>
                                <m:t>+</m:t>
                              </m:r>
                              <m:r>
                                <a:rPr lang="en-US" sz="2000" i="1">
                                  <a:latin typeface="Cambria Math"/>
                                  <a:cs typeface="Times New Roman" pitchFamily="18" charset="0"/>
                                </a:rPr>
                                <m:t>𝐿</m:t>
                              </m:r>
                              <m:r>
                                <a:rPr lang="en-US" sz="2000" i="1">
                                  <a:latin typeface="Cambria Math"/>
                                  <a:cs typeface="Times New Roman" pitchFamily="18" charset="0"/>
                                </a:rPr>
                                <m:t>−1</m:t>
                              </m:r>
                            </m:den>
                          </m:f>
                          <m:r>
                            <a:rPr lang="en-US"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0</m:t>
                          </m:r>
                        </m:e>
                      </m:func>
                    </m:oMath>
                  </m:oMathPara>
                </a14:m>
                <a:endParaRPr lang="en-US" sz="2000" dirty="0" smtClean="0">
                  <a:latin typeface="Times New Roman" pitchFamily="18" charset="0"/>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Thus, the loss in throughput approaches 0 as the number of subcarriers N increases, for a fixed length of the delay spread L. Also observe that as the number of subcarriers N increases, the symbol time N B increases as shown in Figure </a:t>
                </a:r>
                <a:r>
                  <a:rPr lang="en-US" sz="2000" dirty="0" smtClean="0">
                    <a:latin typeface="Times New Roman" pitchFamily="18" charset="0"/>
                    <a:cs typeface="Times New Roman" pitchFamily="18" charset="0"/>
                  </a:rPr>
                  <a:t>10</a:t>
                </a:r>
                <a:r>
                  <a:rPr lang="en-US" sz="2000" dirty="0"/>
                  <a:t>.</a:t>
                </a:r>
                <a:endParaRPr lang="en-IN" sz="2000" dirty="0">
                  <a:latin typeface="Times New Roman" pitchFamily="18" charset="0"/>
                  <a:cs typeface="Times New Roman" pitchFamily="18" charset="0"/>
                </a:endParaRP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248797" y="1041853"/>
                <a:ext cx="11614727" cy="5097689"/>
              </a:xfrm>
              <a:blipFill rotWithShape="1">
                <a:blip r:embed="rId3"/>
                <a:stretch>
                  <a:fillRect l="-577" t="-1196" r="-525"/>
                </a:stretch>
              </a:blipFill>
            </p:spPr>
            <p:txBody>
              <a:bodyPr/>
              <a:lstStyle/>
              <a:p>
                <a:r>
                  <a:rPr lang="en-IN">
                    <a:noFill/>
                  </a:rPr>
                  <a:t> </a:t>
                </a:r>
              </a:p>
            </p:txBody>
          </p:sp>
        </mc:Fallback>
      </mc:AlternateContent>
    </p:spTree>
    <p:extLst>
      <p:ext uri="{BB962C8B-B14F-4D97-AF65-F5344CB8AC3E}">
        <p14:creationId xmlns:p14="http://schemas.microsoft.com/office/powerpoint/2010/main" val="2431567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ORTHOGONAL FREQUENCY-DIVISION MULTIPLEXING </a:t>
            </a:r>
            <a:endPar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0" y="6323987"/>
            <a:ext cx="12154485"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Orthogonal Frequency division Multiplexing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56/58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31014" y="952318"/>
            <a:ext cx="4032511" cy="212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825839" y="3289465"/>
            <a:ext cx="4037686" cy="1200329"/>
          </a:xfrm>
          <a:prstGeom prst="rect">
            <a:avLst/>
          </a:prstGeom>
        </p:spPr>
        <p:txBody>
          <a:bodyPr wrap="square">
            <a:spAutoFit/>
          </a:bodyPr>
          <a:lstStyle/>
          <a:p>
            <a:pPr algn="ctr"/>
            <a:r>
              <a:rPr lang="en-US" b="1" dirty="0" smtClean="0">
                <a:latin typeface="Times New Roman" pitchFamily="18" charset="0"/>
                <a:cs typeface="Times New Roman" pitchFamily="18" charset="0"/>
              </a:rPr>
              <a:t>FIGURE 10: INTER OFDM SYMBOL INTERFERENCE WITH INCREASING OFDM SYMBOL TIME </a:t>
            </a:r>
            <a:endParaRPr lang="en-IN" b="1"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7" name="Rectangle 6"/>
              <p:cNvSpPr/>
              <p:nvPr/>
            </p:nvSpPr>
            <p:spPr>
              <a:xfrm>
                <a:off x="256715" y="924780"/>
                <a:ext cx="7177238" cy="5630516"/>
              </a:xfrm>
              <a:prstGeom prst="rect">
                <a:avLst/>
              </a:prstGeom>
            </p:spPr>
            <p:txBody>
              <a:bodyPr wrap="square">
                <a:spAutoFit/>
              </a:bodyPr>
              <a:lstStyle/>
              <a:p>
                <a:pPr marL="342900" indent="-342900" algn="just">
                  <a:buFont typeface="Wingdings" pitchFamily="2" charset="2"/>
                  <a:buChar char="Ø"/>
                </a:pPr>
                <a:r>
                  <a:rPr lang="en-US" sz="2000" dirty="0" smtClean="0">
                    <a:latin typeface="Times New Roman" pitchFamily="18" charset="0"/>
                    <a:cs typeface="Times New Roman" pitchFamily="18" charset="0"/>
                  </a:rPr>
                  <a:t>However, as the block length N increases, the decoding delay at the receiver also increases as one has to wait for arrival of the entire block of N samples before it can be demodulated.</a:t>
                </a:r>
              </a:p>
              <a:p>
                <a:pPr marL="342900" indent="-342900" algn="just">
                  <a:buFont typeface="Wingdings" pitchFamily="2" charset="2"/>
                  <a:buChar char="Ø"/>
                </a:pPr>
                <a:r>
                  <a:rPr lang="en-US" sz="2000" dirty="0">
                    <a:latin typeface="Times New Roman" pitchFamily="18" charset="0"/>
                    <a:cs typeface="Times New Roman" pitchFamily="18" charset="0"/>
                  </a:rPr>
                  <a:t>Hence, there is a trade-off for increasing N </a:t>
                </a:r>
                <a:r>
                  <a:rPr lang="en-US" sz="2000" dirty="0" smtClean="0">
                    <a:latin typeface="Times New Roman" pitchFamily="18" charset="0"/>
                    <a:cs typeface="Times New Roman" pitchFamily="18" charset="0"/>
                  </a:rPr>
                  <a:t>vs. </a:t>
                </a:r>
                <a:r>
                  <a:rPr lang="en-US" sz="2000" dirty="0">
                    <a:latin typeface="Times New Roman" pitchFamily="18" charset="0"/>
                    <a:cs typeface="Times New Roman" pitchFamily="18" charset="0"/>
                  </a:rPr>
                  <a:t>decoding delay. Now, we present another intuitive framework to understand the effect of various parameters. As we have said previously, the duration of the cyclic prefix has to be greater than the delay spread</a:t>
                </a:r>
                <a:r>
                  <a:rPr lang="en-US" sz="2000" dirty="0" smtClean="0">
                    <a:latin typeface="Times New Roman" pitchFamily="18" charset="0"/>
                    <a:cs typeface="Times New Roman" pitchFamily="18" charset="0"/>
                  </a:rPr>
                  <a:t>.</a:t>
                </a:r>
              </a:p>
              <a:p>
                <a:pPr marL="342900" indent="-342900" algn="just">
                  <a:buFont typeface="Wingdings" pitchFamily="2" charset="2"/>
                  <a:buChar char="Ø"/>
                </a:pPr>
                <a:r>
                  <a:rPr lang="en-IN" sz="2000" dirty="0">
                    <a:latin typeface="Times New Roman" pitchFamily="18" charset="0"/>
                    <a:cs typeface="Times New Roman" pitchFamily="18" charset="0"/>
                  </a:rPr>
                  <a:t>Therefore, we </a:t>
                </a:r>
                <a:r>
                  <a:rPr lang="en-IN" sz="2000" dirty="0" smtClean="0">
                    <a:latin typeface="Times New Roman" pitchFamily="18" charset="0"/>
                    <a:cs typeface="Times New Roman" pitchFamily="18" charset="0"/>
                  </a:rPr>
                  <a:t>need</a:t>
                </a:r>
              </a:p>
              <a:p>
                <a:pPr algn="just"/>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𝐿</m:t>
                          </m:r>
                        </m:e>
                        <m:sub>
                          <m:r>
                            <a:rPr lang="en-US" sz="2000" b="0" i="1" smtClean="0">
                              <a:latin typeface="Cambria Math"/>
                              <a:cs typeface="Times New Roman" pitchFamily="18" charset="0"/>
                            </a:rPr>
                            <m:t>𝑐</m:t>
                          </m:r>
                        </m:sub>
                      </m:sSub>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𝑇</m:t>
                          </m:r>
                        </m:e>
                        <m:sub>
                          <m:r>
                            <a:rPr lang="en-US" sz="2000" b="0" i="1" smtClean="0">
                              <a:latin typeface="Cambria Math"/>
                              <a:ea typeface="Cambria Math"/>
                              <a:cs typeface="Times New Roman" pitchFamily="18" charset="0"/>
                            </a:rPr>
                            <m:t>𝑠</m:t>
                          </m:r>
                        </m:sub>
                      </m:sSub>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𝑇</m:t>
                          </m:r>
                        </m:e>
                        <m:sub>
                          <m:r>
                            <a:rPr lang="en-US" sz="2000" b="0" i="1" smtClean="0">
                              <a:latin typeface="Cambria Math"/>
                              <a:ea typeface="Cambria Math"/>
                              <a:cs typeface="Times New Roman" pitchFamily="18" charset="0"/>
                            </a:rPr>
                            <m:t>𝑑</m:t>
                          </m:r>
                        </m:sub>
                      </m:sSub>
                    </m:oMath>
                  </m:oMathPara>
                </a14:m>
                <a:endParaRPr lang="en-IN" sz="2000" dirty="0" smtClean="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where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𝑇</m:t>
                        </m:r>
                      </m:e>
                      <m:sub>
                        <m:r>
                          <a:rPr lang="en-US" sz="2000" b="0" i="1" smtClean="0">
                            <a:latin typeface="Cambria Math"/>
                            <a:cs typeface="Times New Roman" pitchFamily="18" charset="0"/>
                          </a:rPr>
                          <m:t>𝑠</m:t>
                        </m:r>
                      </m:sub>
                    </m:sSub>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denotes </a:t>
                </a:r>
                <a:r>
                  <a:rPr lang="en-US" sz="2000" dirty="0">
                    <a:latin typeface="Times New Roman" pitchFamily="18" charset="0"/>
                    <a:cs typeface="Times New Roman" pitchFamily="18" charset="0"/>
                  </a:rPr>
                  <a:t>the sample time </a:t>
                </a:r>
                <a:r>
                  <a:rPr lang="en-US" sz="2000" dirty="0" smtClean="0">
                    <a:latin typeface="Times New Roman" pitchFamily="18" charset="0"/>
                    <a:cs typeface="Times New Roman" pitchFamily="18" charset="0"/>
                  </a:rPr>
                  <a:t>;</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𝑇</m:t>
                        </m:r>
                      </m:e>
                      <m:sub>
                        <m:r>
                          <a:rPr lang="en-US" sz="2000" b="0" i="1" smtClean="0">
                            <a:latin typeface="Cambria Math"/>
                            <a:cs typeface="Times New Roman" pitchFamily="18" charset="0"/>
                          </a:rPr>
                          <m:t>𝑑</m:t>
                        </m:r>
                      </m:sub>
                    </m:sSub>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denotes the delay spread. Also, the sample time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𝑇</m:t>
                        </m:r>
                      </m:e>
                      <m:sub>
                        <m:r>
                          <a:rPr lang="en-US" sz="2000" b="0" i="1" smtClean="0">
                            <a:latin typeface="Cambria Math"/>
                            <a:cs typeface="Times New Roman" pitchFamily="18" charset="0"/>
                          </a:rPr>
                          <m:t>𝑠</m:t>
                        </m:r>
                      </m:sub>
                    </m:sSub>
                    <m:r>
                      <a:rPr lang="en-US" sz="2000" i="1" smtClean="0">
                        <a:latin typeface="Cambria Math"/>
                        <a:ea typeface="Cambria Math"/>
                        <a:cs typeface="Times New Roman" pitchFamily="18" charset="0"/>
                      </a:rPr>
                      <m:t>=</m:t>
                    </m:r>
                    <m:f>
                      <m:fPr>
                        <m:ctrlPr>
                          <a:rPr lang="en-US"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
                          <a:rPr lang="en-US" sz="2000" b="0" i="1" smtClean="0">
                            <a:latin typeface="Cambria Math"/>
                            <a:ea typeface="Cambria Math"/>
                            <a:cs typeface="Times New Roman" pitchFamily="18" charset="0"/>
                          </a:rPr>
                          <m:t>𝐵</m:t>
                        </m:r>
                      </m:den>
                    </m:f>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where </a:t>
                </a:r>
                <a:r>
                  <a:rPr lang="en-US" sz="2000" i="1" dirty="0">
                    <a:latin typeface="Times New Roman" pitchFamily="18" charset="0"/>
                    <a:cs typeface="Times New Roman" pitchFamily="18" charset="0"/>
                  </a:rPr>
                  <a:t>B</a:t>
                </a:r>
                <a:r>
                  <a:rPr lang="en-US" sz="2000" dirty="0">
                    <a:latin typeface="Times New Roman" pitchFamily="18" charset="0"/>
                    <a:cs typeface="Times New Roman" pitchFamily="18" charset="0"/>
                  </a:rPr>
                  <a:t> is the total bandwidth of the system </a:t>
                </a:r>
                <a:r>
                  <a:rPr lang="en-US" sz="2000" dirty="0" smtClean="0">
                    <a:latin typeface="Times New Roman" pitchFamily="18" charset="0"/>
                    <a:cs typeface="Times New Roman" pitchFamily="18" charset="0"/>
                  </a:rPr>
                  <a:t>and</a:t>
                </a:r>
                <a14:m>
                  <m:oMath xmlns:m="http://schemas.openxmlformats.org/officeDocument/2006/math">
                    <m:r>
                      <a:rPr lang="en-US" sz="2000" b="0" i="0" smtClean="0">
                        <a:latin typeface="Cambria Math"/>
                        <a:cs typeface="Times New Roman" pitchFamily="18" charset="0"/>
                      </a:rPr>
                      <m:t> </m:t>
                    </m:r>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𝑇</m:t>
                        </m:r>
                      </m:e>
                      <m:sub>
                        <m:r>
                          <a:rPr lang="en-US" sz="2000" b="0" i="1" smtClean="0">
                            <a:latin typeface="Cambria Math"/>
                            <a:cs typeface="Times New Roman" pitchFamily="18" charset="0"/>
                          </a:rPr>
                          <m:t>𝑑</m:t>
                        </m:r>
                      </m:sub>
                    </m:sSub>
                    <m:r>
                      <a:rPr lang="en-US" sz="2000" i="1" smtClean="0">
                        <a:latin typeface="Cambria Math"/>
                        <a:ea typeface="Cambria Math"/>
                        <a:cs typeface="Times New Roman" pitchFamily="18" charset="0"/>
                      </a:rPr>
                      <m:t>=</m:t>
                    </m:r>
                    <m:f>
                      <m:fPr>
                        <m:ctrlPr>
                          <a:rPr lang="en-US"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𝐵</m:t>
                            </m:r>
                          </m:e>
                          <m:sub>
                            <m:r>
                              <a:rPr lang="en-US" sz="2000" b="0" i="1" smtClean="0">
                                <a:latin typeface="Cambria Math"/>
                                <a:ea typeface="Cambria Math"/>
                                <a:cs typeface="Times New Roman" pitchFamily="18" charset="0"/>
                              </a:rPr>
                              <m:t>𝑐</m:t>
                            </m:r>
                          </m:sub>
                        </m:sSub>
                      </m:den>
                    </m:f>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where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𝐵</m:t>
                        </m:r>
                      </m:e>
                      <m:sub>
                        <m:r>
                          <a:rPr lang="en-US" sz="2000" b="0" i="1" smtClean="0">
                            <a:latin typeface="Cambria Math"/>
                            <a:cs typeface="Times New Roman" pitchFamily="18" charset="0"/>
                          </a:rPr>
                          <m:t>𝑐</m:t>
                        </m:r>
                      </m:sub>
                    </m:sSub>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the coherence bandwidth of the system. The above condition </a:t>
                </a:r>
                <a:r>
                  <a:rPr lang="en-US" sz="2000" dirty="0" smtClean="0">
                    <a:latin typeface="Times New Roman" pitchFamily="18" charset="0"/>
                    <a:cs typeface="Times New Roman" pitchFamily="18" charset="0"/>
                  </a:rPr>
                  <a:t>implies</a:t>
                </a:r>
              </a:p>
              <a:p>
                <a:pPr algn="just"/>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𝐿</m:t>
                          </m:r>
                        </m:e>
                        <m:sub>
                          <m:r>
                            <a:rPr lang="en-US" sz="2000" b="0" i="1" smtClean="0">
                              <a:latin typeface="Cambria Math"/>
                              <a:cs typeface="Times New Roman" pitchFamily="18" charset="0"/>
                            </a:rPr>
                            <m:t>𝑐</m:t>
                          </m:r>
                        </m:sub>
                      </m:sSub>
                      <m:r>
                        <a:rPr lang="en-IN" sz="2000" i="1" smtClean="0">
                          <a:latin typeface="Cambria Math"/>
                          <a:ea typeface="Cambria Math"/>
                          <a:cs typeface="Times New Roman" pitchFamily="18" charset="0"/>
                        </a:rPr>
                        <m:t>≥</m:t>
                      </m:r>
                      <m:f>
                        <m:fPr>
                          <m:ctrlPr>
                            <a:rPr lang="en-IN" sz="2000" i="1" smtClean="0">
                              <a:latin typeface="Cambria Math"/>
                              <a:ea typeface="Cambria Math"/>
                              <a:cs typeface="Times New Roman" pitchFamily="18" charset="0"/>
                            </a:rPr>
                          </m:ctrlPr>
                        </m:fPr>
                        <m:num>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𝑇</m:t>
                              </m:r>
                            </m:e>
                            <m:sub>
                              <m:r>
                                <a:rPr lang="en-US" sz="2000" b="0" i="1" smtClean="0">
                                  <a:latin typeface="Cambria Math"/>
                                  <a:ea typeface="Cambria Math"/>
                                  <a:cs typeface="Times New Roman" pitchFamily="18" charset="0"/>
                                </a:rPr>
                                <m:t>𝑑</m:t>
                              </m:r>
                            </m:sub>
                          </m:sSub>
                        </m:num>
                        <m:den>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𝑇</m:t>
                              </m:r>
                            </m:e>
                            <m:sub>
                              <m:r>
                                <a:rPr lang="en-US" sz="2000" b="0" i="1" smtClean="0">
                                  <a:latin typeface="Cambria Math"/>
                                  <a:ea typeface="Cambria Math"/>
                                  <a:cs typeface="Times New Roman" pitchFamily="18" charset="0"/>
                                </a:rPr>
                                <m:t>𝑠</m:t>
                              </m:r>
                            </m:sub>
                          </m:sSub>
                        </m:den>
                      </m:f>
                      <m:r>
                        <a:rPr lang="en-IN" sz="2000" i="1" smtClean="0">
                          <a:latin typeface="Cambria Math"/>
                          <a:ea typeface="Cambria Math"/>
                          <a:cs typeface="Times New Roman" pitchFamily="18" charset="0"/>
                        </a:rPr>
                        <m:t>=</m:t>
                      </m:r>
                      <m:f>
                        <m:fPr>
                          <m:ctrlPr>
                            <a:rPr lang="en-IN"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𝐵</m:t>
                          </m:r>
                        </m:num>
                        <m:den>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𝐵</m:t>
                              </m:r>
                            </m:e>
                            <m:sub>
                              <m:r>
                                <a:rPr lang="en-US" sz="2000" b="0" i="1" smtClean="0">
                                  <a:latin typeface="Cambria Math"/>
                                  <a:ea typeface="Cambria Math"/>
                                  <a:cs typeface="Times New Roman" pitchFamily="18" charset="0"/>
                                </a:rPr>
                                <m:t>𝑠</m:t>
                              </m:r>
                            </m:sub>
                          </m:sSub>
                        </m:den>
                      </m:f>
                    </m:oMath>
                  </m:oMathPara>
                </a14:m>
                <a:endParaRPr lang="en-IN" sz="2000" dirty="0" smtClean="0">
                  <a:latin typeface="Times New Roman" pitchFamily="18" charset="0"/>
                  <a:cs typeface="Times New Roman" pitchFamily="18" charset="0"/>
                </a:endParaRPr>
              </a:p>
              <a:p>
                <a:pPr algn="just"/>
                <a:endParaRPr lang="en-IN" sz="2000" dirty="0">
                  <a:latin typeface="Times New Roman" pitchFamily="18" charset="0"/>
                  <a:cs typeface="Times New Roman"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256715" y="924780"/>
                <a:ext cx="7177238" cy="5630516"/>
              </a:xfrm>
              <a:prstGeom prst="rect">
                <a:avLst/>
              </a:prstGeom>
              <a:blipFill rotWithShape="1">
                <a:blip r:embed="rId4"/>
                <a:stretch>
                  <a:fillRect l="-850" t="-542" r="-935"/>
                </a:stretch>
              </a:blipFill>
            </p:spPr>
            <p:txBody>
              <a:bodyPr/>
              <a:lstStyle/>
              <a:p>
                <a:r>
                  <a:rPr lang="en-IN">
                    <a:noFill/>
                  </a:rPr>
                  <a:t> </a:t>
                </a:r>
              </a:p>
            </p:txBody>
          </p:sp>
        </mc:Fallback>
      </mc:AlternateContent>
    </p:spTree>
    <p:extLst>
      <p:ext uri="{BB962C8B-B14F-4D97-AF65-F5344CB8AC3E}">
        <p14:creationId xmlns:p14="http://schemas.microsoft.com/office/powerpoint/2010/main" val="2431567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ORTHOGONAL FREQUENCY-DIVISION MULTIPLEXING </a:t>
            </a:r>
            <a:endPar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3167" y="6396335"/>
            <a:ext cx="12101502"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Orthogonal Frequency division Multiplexing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22-03-2022 </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57/58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164391" y="934975"/>
                <a:ext cx="11699133" cy="5240194"/>
              </a:xfrm>
            </p:spPr>
            <p:txBody>
              <a:bodyPr>
                <a:normAutofit/>
              </a:bodyPr>
              <a:lstStyle/>
              <a:p>
                <a:pPr algn="just">
                  <a:buFont typeface="Wingdings" pitchFamily="2" charset="2"/>
                  <a:buChar char="Ø"/>
                </a:pPr>
                <a:r>
                  <a:rPr lang="en-US" sz="2000" dirty="0" smtClean="0">
                    <a:latin typeface="Times New Roman" pitchFamily="18" charset="0"/>
                    <a:cs typeface="Times New Roman" pitchFamily="18" charset="0"/>
                  </a:rPr>
                  <a:t>Combining this with the earlier condition that </a:t>
                </a:r>
                <a14:m>
                  <m:oMath xmlns:m="http://schemas.openxmlformats.org/officeDocument/2006/math">
                    <m:r>
                      <a:rPr lang="en-US" sz="2000" b="0" i="1" smtClean="0">
                        <a:latin typeface="Cambria Math"/>
                      </a:rPr>
                      <m:t>𝑁</m:t>
                    </m:r>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𝐿</m:t>
                        </m:r>
                      </m:e>
                      <m:sub>
                        <m:r>
                          <a:rPr lang="en-US" sz="2000" b="0" i="1" smtClean="0">
                            <a:latin typeface="Cambria Math"/>
                            <a:ea typeface="Cambria Math"/>
                          </a:rPr>
                          <m:t>𝑐</m:t>
                        </m:r>
                      </m:sub>
                    </m:sSub>
                    <m:r>
                      <a:rPr lang="en-US" sz="2000" b="0" i="1" smtClean="0">
                        <a:latin typeface="Cambria Math"/>
                        <a:ea typeface="Cambria Math"/>
                      </a:rPr>
                      <m:t> </m:t>
                    </m:r>
                  </m:oMath>
                </a14:m>
                <a:r>
                  <a:rPr lang="en-US" sz="2000" dirty="0" smtClean="0">
                    <a:latin typeface="Times New Roman" pitchFamily="18" charset="0"/>
                    <a:cs typeface="Times New Roman" pitchFamily="18" charset="0"/>
                  </a:rPr>
                  <a:t>for </a:t>
                </a:r>
                <a:r>
                  <a:rPr lang="en-US" sz="2000" dirty="0">
                    <a:latin typeface="Times New Roman" pitchFamily="18" charset="0"/>
                    <a:cs typeface="Times New Roman" pitchFamily="18" charset="0"/>
                  </a:rPr>
                  <a:t>efficiency in terms of the effective data rate, we </a:t>
                </a:r>
                <a:r>
                  <a:rPr lang="en-US" sz="2000" dirty="0" smtClean="0">
                    <a:latin typeface="Times New Roman" pitchFamily="18" charset="0"/>
                    <a:cs typeface="Times New Roman" pitchFamily="18" charset="0"/>
                  </a:rPr>
                  <a:t>have</a:t>
                </a: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𝑁</m:t>
                      </m:r>
                      <m:r>
                        <a:rPr lang="en-US" sz="2000" b="0" i="1" smtClean="0">
                          <a:latin typeface="Cambria Math"/>
                          <a:ea typeface="Cambria Math"/>
                          <a:cs typeface="Times New Roman" pitchFamily="18" charset="0"/>
                        </a:rPr>
                        <m:t>≫</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𝐿</m:t>
                          </m:r>
                        </m:e>
                        <m:sub>
                          <m:r>
                            <a:rPr lang="en-US" sz="2000" b="0" i="1" smtClean="0">
                              <a:latin typeface="Cambria Math"/>
                              <a:ea typeface="Cambria Math"/>
                              <a:cs typeface="Times New Roman" pitchFamily="18" charset="0"/>
                            </a:rPr>
                            <m:t>𝑐</m:t>
                          </m:r>
                        </m:sub>
                      </m:sSub>
                      <m:r>
                        <a:rPr lang="en-US" sz="2000" b="0" i="1" smtClean="0">
                          <a:latin typeface="Cambria Math"/>
                          <a:ea typeface="Cambria Math"/>
                          <a:cs typeface="Times New Roman" pitchFamily="18" charset="0"/>
                        </a:rPr>
                        <m:t>≥</m:t>
                      </m:r>
                      <m:f>
                        <m:fPr>
                          <m:ctrlPr>
                            <a:rPr lang="en-US" sz="2000" b="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𝐵</m:t>
                          </m:r>
                        </m:num>
                        <m:den>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𝐵</m:t>
                              </m:r>
                            </m:e>
                            <m:sub>
                              <m:r>
                                <a:rPr lang="en-US" sz="2000" b="0" i="1" smtClean="0">
                                  <a:latin typeface="Cambria Math"/>
                                  <a:ea typeface="Cambria Math"/>
                                  <a:cs typeface="Times New Roman" pitchFamily="18" charset="0"/>
                                </a:rPr>
                                <m:t>𝑐</m:t>
                              </m:r>
                            </m:sub>
                          </m:sSub>
                        </m:den>
                      </m:f>
                    </m:oMath>
                  </m:oMathPara>
                </a14:m>
                <a:endParaRPr lang="en-US" sz="2000" b="0" dirty="0" smtClean="0">
                  <a:latin typeface="Times New Roman" pitchFamily="18" charset="0"/>
                  <a:ea typeface="Cambria Math"/>
                  <a:cs typeface="Times New Roman" pitchFamily="18" charset="0"/>
                </a:endParaRPr>
              </a:p>
              <a:p>
                <a:pPr marL="0" indent="0" algn="just">
                  <a:buNone/>
                </a:pPr>
                <a:r>
                  <a:rPr lang="en-US" sz="2000" dirty="0">
                    <a:latin typeface="Times New Roman" pitchFamily="18" charset="0"/>
                    <a:cs typeface="Times New Roman" pitchFamily="18" charset="0"/>
                  </a:rPr>
                  <a:t>This can also be recast </a:t>
                </a:r>
                <a:r>
                  <a:rPr lang="en-US" sz="2000" dirty="0" smtClean="0">
                    <a:latin typeface="Times New Roman" pitchFamily="18" charset="0"/>
                    <a:cs typeface="Times New Roman" pitchFamily="18" charset="0"/>
                  </a:rPr>
                  <a:t>as</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  </m:t>
                        </m:r>
                        <m:r>
                          <a:rPr lang="en-US" sz="2000" b="0" i="1" smtClean="0">
                            <a:latin typeface="Cambria Math"/>
                            <a:cs typeface="Times New Roman" pitchFamily="18" charset="0"/>
                          </a:rPr>
                          <m:t>𝐵</m:t>
                        </m:r>
                      </m:e>
                      <m:sub>
                        <m:r>
                          <a:rPr lang="en-US" sz="2000" b="0" i="1" smtClean="0">
                            <a:latin typeface="Cambria Math"/>
                            <a:cs typeface="Times New Roman" pitchFamily="18" charset="0"/>
                          </a:rPr>
                          <m:t>𝑐</m:t>
                        </m:r>
                      </m:sub>
                    </m:sSub>
                    <m:r>
                      <a:rPr lang="en-US" sz="2000" i="1" smtClean="0">
                        <a:latin typeface="Cambria Math"/>
                        <a:ea typeface="Cambria Math"/>
                        <a:cs typeface="Times New Roman" pitchFamily="18" charset="0"/>
                      </a:rPr>
                      <m:t>≫</m:t>
                    </m:r>
                    <m:f>
                      <m:fPr>
                        <m:ctrlPr>
                          <a:rPr lang="en-US"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𝐵</m:t>
                        </m:r>
                      </m:num>
                      <m:den>
                        <m:r>
                          <a:rPr lang="en-US" sz="2000" b="0" i="1" smtClean="0">
                            <a:latin typeface="Cambria Math"/>
                            <a:ea typeface="Cambria Math"/>
                            <a:cs typeface="Times New Roman" pitchFamily="18" charset="0"/>
                          </a:rPr>
                          <m:t>𝑁</m:t>
                        </m:r>
                      </m:den>
                    </m:f>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Interestingly, this is the same condition for frequency flat fading across each subcarrier since this implies that the subcarrier bandwidth </a:t>
                </a:r>
                <a14:m>
                  <m:oMath xmlns:m="http://schemas.openxmlformats.org/officeDocument/2006/math">
                    <m:f>
                      <m:fPr>
                        <m:ctrlPr>
                          <a:rPr lang="en-US" sz="2000" i="1" smtClean="0">
                            <a:latin typeface="Cambria Math"/>
                            <a:cs typeface="Times New Roman" pitchFamily="18" charset="0"/>
                          </a:rPr>
                        </m:ctrlPr>
                      </m:fPr>
                      <m:num>
                        <m:r>
                          <a:rPr lang="en-US" sz="2000" b="0" i="1" smtClean="0">
                            <a:latin typeface="Cambria Math"/>
                            <a:cs typeface="Times New Roman" pitchFamily="18" charset="0"/>
                          </a:rPr>
                          <m:t>𝐵</m:t>
                        </m:r>
                      </m:num>
                      <m:den>
                        <m:r>
                          <a:rPr lang="en-US" sz="2000" b="0" i="1" smtClean="0">
                            <a:latin typeface="Cambria Math"/>
                            <a:cs typeface="Times New Roman" pitchFamily="18" charset="0"/>
                          </a:rPr>
                          <m:t>𝑁</m:t>
                        </m:r>
                      </m:den>
                    </m:f>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required to be much less than the coherence </a:t>
                </a:r>
                <a:r>
                  <a:rPr lang="en-US" sz="2000" dirty="0" smtClean="0">
                    <a:latin typeface="Times New Roman" pitchFamily="18" charset="0"/>
                    <a:cs typeface="Times New Roman" pitchFamily="18" charset="0"/>
                  </a:rPr>
                  <a:t>bandwidth</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 </m:t>
                        </m:r>
                        <m:r>
                          <a:rPr lang="en-US" sz="2000" b="0" i="1" smtClean="0">
                            <a:latin typeface="Cambria Math"/>
                            <a:cs typeface="Times New Roman" pitchFamily="18" charset="0"/>
                          </a:rPr>
                          <m:t>𝐵</m:t>
                        </m:r>
                      </m:e>
                      <m:sub>
                        <m:r>
                          <a:rPr lang="en-US" sz="2000" b="0" i="1" smtClean="0">
                            <a:latin typeface="Cambria Math"/>
                            <a:cs typeface="Times New Roman" pitchFamily="18" charset="0"/>
                          </a:rPr>
                          <m:t>𝑐</m:t>
                        </m:r>
                      </m:sub>
                    </m:sSub>
                  </m:oMath>
                </a14:m>
                <a:endParaRPr lang="en-IN" sz="2000" dirty="0" smtClean="0">
                  <a:latin typeface="Times New Roman" pitchFamily="18" charset="0"/>
                  <a:cs typeface="Times New Roman" pitchFamily="18" charset="0"/>
                </a:endParaRPr>
              </a:p>
              <a:p>
                <a:pPr marL="0" indent="0" algn="just">
                  <a:buNone/>
                </a:pPr>
                <a:r>
                  <a:rPr lang="en-IN" sz="2000" b="1" u="sng" dirty="0" smtClean="0">
                    <a:latin typeface="Times New Roman" pitchFamily="18" charset="0"/>
                    <a:cs typeface="Times New Roman" pitchFamily="18" charset="0"/>
                  </a:rPr>
                  <a:t>OFDM EXAMPLE :</a:t>
                </a:r>
              </a:p>
              <a:p>
                <a:pPr algn="just">
                  <a:buFont typeface="Wingdings" pitchFamily="2" charset="2"/>
                  <a:buChar char="Ø"/>
                </a:pPr>
                <a:r>
                  <a:rPr lang="en-US" sz="2000" dirty="0" smtClean="0">
                    <a:latin typeface="Times New Roman" pitchFamily="18" charset="0"/>
                    <a:cs typeface="Times New Roman" pitchFamily="18" charset="0"/>
                  </a:rPr>
                  <a:t>we </a:t>
                </a:r>
                <a:r>
                  <a:rPr lang="en-US" sz="2000" dirty="0">
                    <a:latin typeface="Times New Roman" pitchFamily="18" charset="0"/>
                    <a:cs typeface="Times New Roman" pitchFamily="18" charset="0"/>
                  </a:rPr>
                  <a:t>consider a practical </a:t>
                </a:r>
                <a:r>
                  <a:rPr lang="en-US" sz="2000" dirty="0" smtClean="0">
                    <a:latin typeface="Times New Roman" pitchFamily="18" charset="0"/>
                    <a:cs typeface="Times New Roman" pitchFamily="18" charset="0"/>
                  </a:rPr>
                  <a:t>Wi-MAX </a:t>
                </a:r>
                <a:r>
                  <a:rPr lang="en-US" sz="2000" dirty="0">
                    <a:latin typeface="Times New Roman" pitchFamily="18" charset="0"/>
                    <a:cs typeface="Times New Roman" pitchFamily="18" charset="0"/>
                  </a:rPr>
                  <a:t>example to illustrate the impact of the various parameters in the design of a complete OFDM system. </a:t>
                </a: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total number of subcarriers N = 256, with a bandwidth of 15.625 kHz per subcarrier. Therefore</a:t>
                </a:r>
                <a:r>
                  <a:rPr lang="en-US" sz="2000" dirty="0" smtClean="0">
                    <a:latin typeface="Times New Roman" pitchFamily="18" charset="0"/>
                    <a:cs typeface="Times New Roman" pitchFamily="18" charset="0"/>
                  </a:rPr>
                  <a:t>,</a:t>
                </a:r>
              </a:p>
              <a:p>
                <a:pPr marL="0" indent="0" algn="just">
                  <a:buNone/>
                </a:pPr>
                <a14:m>
                  <m:oMathPara xmlns:m="http://schemas.openxmlformats.org/officeDocument/2006/math">
                    <m:oMathParaPr>
                      <m:jc m:val="centerGroup"/>
                    </m:oMathParaPr>
                    <m:oMath xmlns:m="http://schemas.openxmlformats.org/officeDocument/2006/math">
                      <m:f>
                        <m:fPr>
                          <m:ctrlPr>
                            <a:rPr lang="en-IN" sz="2000" i="1" smtClean="0">
                              <a:latin typeface="Cambria Math"/>
                              <a:cs typeface="Times New Roman" pitchFamily="18" charset="0"/>
                            </a:rPr>
                          </m:ctrlPr>
                        </m:fPr>
                        <m:num>
                          <m:r>
                            <a:rPr lang="en-US" sz="2000" b="0" i="1" smtClean="0">
                              <a:latin typeface="Cambria Math"/>
                              <a:cs typeface="Times New Roman" pitchFamily="18" charset="0"/>
                            </a:rPr>
                            <m:t>𝐵</m:t>
                          </m:r>
                        </m:num>
                        <m:den>
                          <m:r>
                            <a:rPr lang="en-US" sz="2000" b="0" i="1" smtClean="0">
                              <a:latin typeface="Cambria Math"/>
                              <a:cs typeface="Times New Roman" pitchFamily="18" charset="0"/>
                            </a:rPr>
                            <m:t>𝑁</m:t>
                          </m:r>
                        </m:den>
                      </m:f>
                      <m:r>
                        <a:rPr lang="en-US" sz="2000" b="0" i="1" smtClean="0">
                          <a:latin typeface="Cambria Math"/>
                          <a:cs typeface="Times New Roman" pitchFamily="18" charset="0"/>
                        </a:rPr>
                        <m:t>=15.625</m:t>
                      </m:r>
                      <m:r>
                        <a:rPr lang="en-US" sz="2000" b="0" i="1" smtClean="0">
                          <a:latin typeface="Cambria Math"/>
                          <a:cs typeface="Times New Roman" pitchFamily="18" charset="0"/>
                        </a:rPr>
                        <m:t>𝐾𝐻𝑧</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𝐵</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𝑁</m:t>
                      </m:r>
                      <m:r>
                        <a:rPr lang="en-US" sz="2000" b="0" i="1" smtClean="0">
                          <a:latin typeface="Cambria Math"/>
                          <a:ea typeface="Cambria Math"/>
                          <a:cs typeface="Times New Roman" pitchFamily="18" charset="0"/>
                        </a:rPr>
                        <m:t>×15.625</m:t>
                      </m:r>
                      <m:r>
                        <a:rPr lang="en-US" sz="2000" b="0" i="1" smtClean="0">
                          <a:latin typeface="Cambria Math"/>
                          <a:ea typeface="Cambria Math"/>
                          <a:cs typeface="Times New Roman" pitchFamily="18" charset="0"/>
                        </a:rPr>
                        <m:t>𝐾𝐻𝑧</m:t>
                      </m:r>
                      <m:r>
                        <a:rPr lang="en-US" sz="2000" b="0" i="1" smtClean="0">
                          <a:latin typeface="Cambria Math"/>
                          <a:ea typeface="Cambria Math"/>
                          <a:cs typeface="Times New Roman" pitchFamily="18" charset="0"/>
                        </a:rPr>
                        <m:t>=256×15.625</m:t>
                      </m:r>
                      <m:r>
                        <a:rPr lang="en-US" sz="2000" b="0" i="1" smtClean="0">
                          <a:latin typeface="Cambria Math"/>
                          <a:ea typeface="Cambria Math"/>
                          <a:cs typeface="Times New Roman" pitchFamily="18" charset="0"/>
                        </a:rPr>
                        <m:t>𝐾𝐻𝑧</m:t>
                      </m:r>
                      <m:r>
                        <a:rPr lang="en-US" sz="2000" b="0" i="1" smtClean="0">
                          <a:latin typeface="Cambria Math"/>
                          <a:ea typeface="Cambria Math"/>
                          <a:cs typeface="Times New Roman" pitchFamily="18" charset="0"/>
                        </a:rPr>
                        <m:t>=4</m:t>
                      </m:r>
                      <m:r>
                        <a:rPr lang="en-US" sz="2000" b="0" i="1" smtClean="0">
                          <a:latin typeface="Cambria Math"/>
                          <a:ea typeface="Cambria Math"/>
                          <a:cs typeface="Times New Roman" pitchFamily="18" charset="0"/>
                        </a:rPr>
                        <m:t>𝑀𝐻𝑧</m:t>
                      </m:r>
                    </m:oMath>
                  </m:oMathPara>
                </a14:m>
                <a:endParaRPr lang="en-IN" sz="2000"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Therefore, each subcarrier experiences frequency flat fading. The OFDM symbol time without CP is</a:t>
                </a:r>
                <a:endParaRPr lang="en-IN"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f>
                        <m:fPr>
                          <m:ctrlPr>
                            <a:rPr lang="en-IN" sz="2000" i="1" smtClean="0">
                              <a:latin typeface="Cambria Math"/>
                              <a:cs typeface="Times New Roman" pitchFamily="18" charset="0"/>
                            </a:rPr>
                          </m:ctrlPr>
                        </m:fPr>
                        <m:num>
                          <m:r>
                            <a:rPr lang="en-US" sz="2000" b="0" i="1" smtClean="0">
                              <a:latin typeface="Cambria Math"/>
                              <a:cs typeface="Times New Roman" pitchFamily="18" charset="0"/>
                            </a:rPr>
                            <m:t>𝑁</m:t>
                          </m:r>
                        </m:num>
                        <m:den>
                          <m:r>
                            <a:rPr lang="en-US" sz="2000" b="0" i="1" smtClean="0">
                              <a:latin typeface="Cambria Math"/>
                              <a:cs typeface="Times New Roman" pitchFamily="18" charset="0"/>
                            </a:rPr>
                            <m:t>𝐵</m:t>
                          </m:r>
                        </m:den>
                      </m:f>
                      <m:r>
                        <a:rPr lang="en-US" sz="2000" b="0" i="1" smtClean="0">
                          <a:latin typeface="Cambria Math"/>
                          <a:cs typeface="Times New Roman" pitchFamily="18" charset="0"/>
                        </a:rPr>
                        <m:t>=</m:t>
                      </m:r>
                      <m:f>
                        <m:fPr>
                          <m:ctrlPr>
                            <a:rPr lang="en-US" sz="2000" b="0" i="1" smtClean="0">
                              <a:latin typeface="Cambria Math"/>
                              <a:cs typeface="Times New Roman" pitchFamily="18" charset="0"/>
                            </a:rPr>
                          </m:ctrlPr>
                        </m:fPr>
                        <m:num>
                          <m:r>
                            <a:rPr lang="en-US" sz="2000" b="0" i="1" smtClean="0">
                              <a:latin typeface="Cambria Math"/>
                              <a:cs typeface="Times New Roman" pitchFamily="18" charset="0"/>
                            </a:rPr>
                            <m:t>256</m:t>
                          </m:r>
                        </m:num>
                        <m:den>
                          <m:r>
                            <a:rPr lang="en-US" sz="2000" b="0" i="1" smtClean="0">
                              <a:latin typeface="Cambria Math"/>
                              <a:cs typeface="Times New Roman" pitchFamily="18" charset="0"/>
                            </a:rPr>
                            <m:t>4</m:t>
                          </m:r>
                          <m:r>
                            <a:rPr lang="en-US" sz="2000" b="0" i="1" smtClean="0">
                              <a:latin typeface="Cambria Math"/>
                              <a:ea typeface="Cambria Math"/>
                              <a:cs typeface="Times New Roman" pitchFamily="18" charset="0"/>
                            </a:rPr>
                            <m:t>×</m:t>
                          </m:r>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10</m:t>
                              </m:r>
                            </m:e>
                            <m:sup>
                              <m:r>
                                <a:rPr lang="en-US" sz="2000" b="0" i="1" smtClean="0">
                                  <a:latin typeface="Cambria Math"/>
                                  <a:ea typeface="Cambria Math"/>
                                  <a:cs typeface="Times New Roman" pitchFamily="18" charset="0"/>
                                </a:rPr>
                                <m:t>6</m:t>
                              </m:r>
                            </m:sup>
                          </m:sSup>
                        </m:den>
                      </m:f>
                      <m:r>
                        <a:rPr lang="en-US" sz="2000" b="0" i="1" smtClean="0">
                          <a:latin typeface="Cambria Math"/>
                          <a:cs typeface="Times New Roman" pitchFamily="18" charset="0"/>
                        </a:rPr>
                        <m:t>=64</m:t>
                      </m:r>
                      <m:r>
                        <a:rPr lang="en-US" sz="2000" b="0" i="1" smtClean="0">
                          <a:latin typeface="Cambria Math"/>
                          <a:ea typeface="Cambria Math"/>
                          <a:cs typeface="Times New Roman" pitchFamily="18" charset="0"/>
                        </a:rPr>
                        <m:t>𝜇</m:t>
                      </m:r>
                      <m:r>
                        <a:rPr lang="en-US" sz="2000" b="0" i="1" smtClean="0">
                          <a:latin typeface="Cambria Math"/>
                          <a:ea typeface="Cambria Math"/>
                          <a:cs typeface="Times New Roman" pitchFamily="18" charset="0"/>
                        </a:rPr>
                        <m:t>𝑠</m:t>
                      </m:r>
                    </m:oMath>
                  </m:oMathPara>
                </a14:m>
                <a:endParaRPr lang="en-IN" sz="2000" dirty="0">
                  <a:latin typeface="Times New Roman" pitchFamily="18" charset="0"/>
                  <a:cs typeface="Times New Roman" pitchFamily="18" charset="0"/>
                </a:endParaRP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164391" y="934975"/>
                <a:ext cx="11699133" cy="5240194"/>
              </a:xfrm>
              <a:blipFill rotWithShape="1">
                <a:blip r:embed="rId3"/>
                <a:stretch>
                  <a:fillRect l="-573" t="-1163" r="-521"/>
                </a:stretch>
              </a:blipFill>
            </p:spPr>
            <p:txBody>
              <a:bodyPr/>
              <a:lstStyle/>
              <a:p>
                <a:r>
                  <a:rPr lang="en-IN">
                    <a:noFill/>
                  </a:rPr>
                  <a:t> </a:t>
                </a:r>
              </a:p>
            </p:txBody>
          </p:sp>
        </mc:Fallback>
      </mc:AlternateContent>
    </p:spTree>
    <p:extLst>
      <p:ext uri="{BB962C8B-B14F-4D97-AF65-F5344CB8AC3E}">
        <p14:creationId xmlns:p14="http://schemas.microsoft.com/office/powerpoint/2010/main" val="243156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67331" y="127299"/>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04/58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10" name="Picture 9">
            <a:extLst>
              <a:ext uri="{FF2B5EF4-FFF2-40B4-BE49-F238E27FC236}">
                <a16:creationId xmlns:a16="http://schemas.microsoft.com/office/drawing/2014/main" xmlns="" id="{7D8FB851-34C1-4940-8B71-83F7749A856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2" name="AutoShape 2" descr="https://documents.lucid.app/documents/c82ccefa-b980-4b01-b88f-410e60ec3b2f/pages/JrxllL8Q2JSC?a=15033&amp;x=-185&amp;y=102&amp;w=1870&amp;h=396&amp;store=1&amp;accept=image%2F*&amp;auth=LCA%205ef498e966f0508a6536a703ba58bba507d4f8c8-ts%3D1654065015"/>
          <p:cNvSpPr>
            <a:spLocks noChangeAspect="1" noChangeArrowheads="1"/>
          </p:cNvSpPr>
          <p:nvPr/>
        </p:nvSpPr>
        <p:spPr bwMode="auto">
          <a:xfrm>
            <a:off x="155575" y="-1355725"/>
            <a:ext cx="13363575" cy="2828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48797" y="994353"/>
                <a:ext cx="11614727" cy="5073938"/>
              </a:xfrm>
            </p:spPr>
            <p:txBody>
              <a:bodyPr>
                <a:normAutofit fontScale="92500"/>
              </a:bodyPr>
              <a:lstStyle/>
              <a:p>
                <a:pPr>
                  <a:buFont typeface="Wingdings" pitchFamily="2" charset="2"/>
                  <a:buChar char="Ø"/>
                </a:pPr>
                <a:r>
                  <a:rPr lang="en-US" sz="2000" dirty="0" smtClean="0">
                    <a:latin typeface="Times New Roman" pitchFamily="18" charset="0"/>
                    <a:cs typeface="Times New Roman" pitchFamily="18" charset="0"/>
                  </a:rPr>
                  <a:t>This is succinctly represented using matrix notation as</a:t>
                </a:r>
              </a:p>
              <a:p>
                <a:pPr marL="0" indent="0">
                  <a:buNone/>
                </a:pPr>
                <a14:m>
                  <m:oMathPara xmlns:m="http://schemas.openxmlformats.org/officeDocument/2006/math">
                    <m:oMathParaPr>
                      <m:jc m:val="centerGroup"/>
                    </m:oMathParaPr>
                    <m:oMath xmlns:m="http://schemas.openxmlformats.org/officeDocument/2006/math">
                      <m:r>
                        <a:rPr lang="en-IN" sz="2000" i="1" smtClean="0">
                          <a:latin typeface="Cambria Math"/>
                          <a:cs typeface="Times New Roman" pitchFamily="18" charset="0"/>
                        </a:rPr>
                        <m:t>𝒚</m:t>
                      </m:r>
                      <m:r>
                        <a:rPr lang="en-IN" sz="2000" i="1" smtClean="0">
                          <a:latin typeface="Cambria Math"/>
                          <a:ea typeface="Cambria Math"/>
                          <a:cs typeface="Times New Roman" pitchFamily="18" charset="0"/>
                        </a:rPr>
                        <m:t>=</m:t>
                      </m:r>
                      <m:r>
                        <a:rPr lang="en-IN" sz="2000" i="1" smtClean="0">
                          <a:latin typeface="Cambria Math"/>
                          <a:ea typeface="Cambria Math"/>
                          <a:cs typeface="Times New Roman" pitchFamily="18" charset="0"/>
                        </a:rPr>
                        <m:t>𝑯𝒙</m:t>
                      </m:r>
                      <m:r>
                        <a:rPr lang="en-IN" sz="2000" i="1" smtClean="0">
                          <a:latin typeface="Cambria Math"/>
                          <a:ea typeface="Cambria Math"/>
                          <a:cs typeface="Times New Roman" pitchFamily="18" charset="0"/>
                        </a:rPr>
                        <m:t>+</m:t>
                      </m:r>
                      <m:r>
                        <a:rPr lang="en-IN" sz="2000" i="1" smtClean="0">
                          <a:latin typeface="Cambria Math"/>
                          <a:ea typeface="Cambria Math"/>
                          <a:cs typeface="Times New Roman" pitchFamily="18" charset="0"/>
                        </a:rPr>
                        <m:t>𝒏</m:t>
                      </m:r>
                    </m:oMath>
                  </m:oMathPara>
                </a14:m>
                <a:endParaRPr lang="en-IN" sz="2000" dirty="0" smtClean="0">
                  <a:latin typeface="Times New Roman" pitchFamily="18" charset="0"/>
                  <a:cs typeface="Times New Roman" pitchFamily="18" charset="0"/>
                </a:endParaRPr>
              </a:p>
              <a:p>
                <a:pPr>
                  <a:buFont typeface="Wingdings" pitchFamily="2" charset="2"/>
                  <a:buChar char="Ø"/>
                </a:pPr>
                <a:r>
                  <a:rPr lang="en-US" sz="2000" dirty="0">
                    <a:latin typeface="Times New Roman" pitchFamily="18" charset="0"/>
                    <a:cs typeface="Times New Roman" pitchFamily="18" charset="0"/>
                  </a:rPr>
                  <a:t>Observe that the receive symbol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𝑦</m:t>
                        </m:r>
                      </m:e>
                      <m:sub>
                        <m:r>
                          <a:rPr lang="en-US" sz="2000" b="0" i="1" smtClean="0">
                            <a:latin typeface="Cambria Math"/>
                            <a:cs typeface="Times New Roman" pitchFamily="18" charset="0"/>
                          </a:rPr>
                          <m:t>1</m:t>
                        </m:r>
                      </m:sub>
                    </m:sSub>
                  </m:oMath>
                </a14:m>
                <a:r>
                  <a:rPr lang="en-US" sz="2000" dirty="0"/>
                  <a:t>, </a:t>
                </a:r>
                <a:r>
                  <a:rPr lang="en-US" sz="2000" dirty="0">
                    <a:latin typeface="Times New Roman" pitchFamily="18" charset="0"/>
                    <a:cs typeface="Times New Roman" pitchFamily="18" charset="0"/>
                  </a:rPr>
                  <a:t>the receive symbol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𝑦</m:t>
                        </m:r>
                      </m:e>
                      <m:sub>
                        <m:r>
                          <a:rPr lang="en-US" sz="2000" b="0" i="1" smtClean="0">
                            <a:latin typeface="Cambria Math"/>
                            <a:cs typeface="Times New Roman" pitchFamily="18" charset="0"/>
                          </a:rPr>
                          <m:t>2</m:t>
                        </m:r>
                      </m:sub>
                    </m:sSub>
                  </m:oMath>
                </a14:m>
                <a:r>
                  <a:rPr lang="en-US" sz="2000" dirty="0" smtClean="0">
                    <a:latin typeface="Times New Roman" pitchFamily="18" charset="0"/>
                    <a:cs typeface="Times New Roman" pitchFamily="18" charset="0"/>
                  </a:rPr>
                  <a:t> is </a:t>
                </a:r>
                <a:r>
                  <a:rPr lang="en-US" sz="2000" dirty="0">
                    <a:latin typeface="Times New Roman" pitchFamily="18" charset="0"/>
                    <a:cs typeface="Times New Roman" pitchFamily="18" charset="0"/>
                  </a:rPr>
                  <a:t>given </a:t>
                </a:r>
                <a:r>
                  <a:rPr lang="en-US" sz="20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𝑦</m:t>
                          </m:r>
                        </m:e>
                        <m:sub>
                          <m:r>
                            <a:rPr lang="en-US" sz="2000" b="0" i="1" smtClean="0">
                              <a:latin typeface="Cambria Math"/>
                              <a:cs typeface="Times New Roman" pitchFamily="18" charset="0"/>
                            </a:rPr>
                            <m:t>1</m:t>
                          </m:r>
                        </m:sub>
                      </m:sSub>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11</m:t>
                          </m:r>
                        </m:sub>
                      </m:sSub>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𝑥</m:t>
                          </m:r>
                        </m:e>
                        <m:sub>
                          <m:r>
                            <a:rPr lang="en-US" sz="2000" b="0" i="1" smtClean="0">
                              <a:latin typeface="Cambria Math"/>
                              <a:ea typeface="Cambria Math"/>
                              <a:cs typeface="Times New Roman" pitchFamily="18" charset="0"/>
                            </a:rPr>
                            <m:t>1</m:t>
                          </m:r>
                        </m:sub>
                      </m:sSub>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12</m:t>
                          </m:r>
                        </m:sub>
                      </m:sSub>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𝑥</m:t>
                          </m:r>
                        </m:e>
                        <m:sub>
                          <m:r>
                            <a:rPr lang="en-US" sz="2000" b="0" i="1" smtClean="0">
                              <a:latin typeface="Cambria Math"/>
                              <a:ea typeface="Cambria Math"/>
                              <a:cs typeface="Times New Roman" pitchFamily="18" charset="0"/>
                            </a:rPr>
                            <m:t>2</m:t>
                          </m:r>
                        </m:sub>
                      </m:sSub>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1</m:t>
                          </m:r>
                          <m:r>
                            <a:rPr lang="en-US" sz="2000" b="0" i="1" smtClean="0">
                              <a:latin typeface="Cambria Math"/>
                              <a:ea typeface="Cambria Math"/>
                              <a:cs typeface="Times New Roman" pitchFamily="18" charset="0"/>
                            </a:rPr>
                            <m:t>𝑡</m:t>
                          </m:r>
                        </m:sub>
                      </m:sSub>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𝑥</m:t>
                          </m:r>
                        </m:e>
                        <m:sub>
                          <m:r>
                            <a:rPr lang="en-US" sz="2000" b="0" i="1" smtClean="0">
                              <a:latin typeface="Cambria Math"/>
                              <a:ea typeface="Cambria Math"/>
                              <a:cs typeface="Times New Roman" pitchFamily="18" charset="0"/>
                            </a:rPr>
                            <m:t>𝑡</m:t>
                          </m:r>
                        </m:sub>
                      </m:sSub>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𝑛</m:t>
                          </m:r>
                        </m:e>
                        <m:sub>
                          <m:r>
                            <a:rPr lang="en-US" sz="2000" b="0" i="1" smtClean="0">
                              <a:latin typeface="Cambria Math"/>
                              <a:ea typeface="Cambria Math"/>
                              <a:cs typeface="Times New Roman" pitchFamily="18" charset="0"/>
                            </a:rPr>
                            <m:t>1</m:t>
                          </m:r>
                        </m:sub>
                      </m:sSub>
                    </m:oMath>
                  </m:oMathPara>
                </a14:m>
                <a:endParaRPr lang="en-IN"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𝑦</m:t>
                          </m:r>
                        </m:e>
                        <m:sub>
                          <m:r>
                            <a:rPr lang="en-US" sz="2000" b="0" i="1" smtClean="0">
                              <a:latin typeface="Cambria Math"/>
                              <a:cs typeface="Times New Roman" pitchFamily="18" charset="0"/>
                            </a:rPr>
                            <m:t>2</m:t>
                          </m:r>
                        </m:sub>
                      </m:sSub>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21</m:t>
                          </m:r>
                        </m:sub>
                      </m:sSub>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𝑥</m:t>
                          </m:r>
                        </m:e>
                        <m:sub>
                          <m:r>
                            <a:rPr lang="en-US" sz="2000" b="0" i="1" smtClean="0">
                              <a:latin typeface="Cambria Math"/>
                              <a:ea typeface="Cambria Math"/>
                              <a:cs typeface="Times New Roman" pitchFamily="18" charset="0"/>
                            </a:rPr>
                            <m:t>1</m:t>
                          </m:r>
                        </m:sub>
                      </m:sSub>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22</m:t>
                          </m:r>
                        </m:sub>
                      </m:sSub>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𝑥</m:t>
                          </m:r>
                        </m:e>
                        <m:sub>
                          <m:r>
                            <a:rPr lang="en-US" sz="2000" b="0" i="1" smtClean="0">
                              <a:latin typeface="Cambria Math"/>
                              <a:ea typeface="Cambria Math"/>
                              <a:cs typeface="Times New Roman" pitchFamily="18" charset="0"/>
                            </a:rPr>
                            <m:t>2</m:t>
                          </m:r>
                        </m:sub>
                      </m:sSub>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2</m:t>
                          </m:r>
                          <m:r>
                            <a:rPr lang="en-US" sz="2000" b="0" i="1" smtClean="0">
                              <a:latin typeface="Cambria Math"/>
                              <a:ea typeface="Cambria Math"/>
                              <a:cs typeface="Times New Roman" pitchFamily="18" charset="0"/>
                            </a:rPr>
                            <m:t>𝑡</m:t>
                          </m:r>
                        </m:sub>
                      </m:sSub>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𝑥</m:t>
                          </m:r>
                        </m:e>
                        <m:sub>
                          <m:r>
                            <a:rPr lang="en-US" sz="2000" b="0" i="1" smtClean="0">
                              <a:latin typeface="Cambria Math"/>
                              <a:ea typeface="Cambria Math"/>
                              <a:cs typeface="Times New Roman" pitchFamily="18" charset="0"/>
                            </a:rPr>
                            <m:t>𝑡</m:t>
                          </m:r>
                        </m:sub>
                      </m:sSub>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𝑛</m:t>
                          </m:r>
                        </m:e>
                        <m:sub>
                          <m:r>
                            <a:rPr lang="en-US" sz="2000" b="0" i="1" smtClean="0">
                              <a:latin typeface="Cambria Math"/>
                              <a:ea typeface="Cambria Math"/>
                              <a:cs typeface="Times New Roman" pitchFamily="18" charset="0"/>
                            </a:rPr>
                            <m:t>2</m:t>
                          </m:r>
                        </m:sub>
                      </m:sSub>
                    </m:oMath>
                  </m:oMathPara>
                </a14:m>
                <a:endParaRPr lang="en-IN" sz="2000" dirty="0" smtClean="0">
                  <a:latin typeface="Times New Roman" pitchFamily="18" charset="0"/>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For the special case of </a:t>
                </a:r>
                <a:r>
                  <a:rPr lang="en-US" sz="2000" i="1" dirty="0">
                    <a:latin typeface="Times New Roman" pitchFamily="18" charset="0"/>
                    <a:cs typeface="Times New Roman" pitchFamily="18" charset="0"/>
                  </a:rPr>
                  <a:t>t = 1</a:t>
                </a:r>
                <a:r>
                  <a:rPr lang="en-US" sz="2000" dirty="0">
                    <a:latin typeface="Times New Roman" pitchFamily="18" charset="0"/>
                    <a:cs typeface="Times New Roman" pitchFamily="18" charset="0"/>
                  </a:rPr>
                  <a:t>, i.e., single transmit antenna and multiple receive antennas, this is termed as </a:t>
                </a:r>
                <a:r>
                  <a:rPr lang="en-US" sz="2000" b="1" i="1" dirty="0">
                    <a:latin typeface="Times New Roman" pitchFamily="18" charset="0"/>
                    <a:cs typeface="Times New Roman" pitchFamily="18" charset="0"/>
                  </a:rPr>
                  <a:t>Single-Input Multiple-Output (SIMO)</a:t>
                </a:r>
                <a:r>
                  <a:rPr lang="en-US" sz="2000" dirty="0">
                    <a:latin typeface="Times New Roman" pitchFamily="18" charset="0"/>
                    <a:cs typeface="Times New Roman" pitchFamily="18" charset="0"/>
                  </a:rPr>
                  <a:t> system or the receive diversity system as seen earlier. This can be </a:t>
                </a:r>
                <a:r>
                  <a:rPr lang="en-US" sz="2000" dirty="0" smtClean="0">
                    <a:latin typeface="Times New Roman" pitchFamily="18" charset="0"/>
                    <a:cs typeface="Times New Roman" pitchFamily="18" charset="0"/>
                  </a:rPr>
                  <a:t>modeled as</a:t>
                </a:r>
              </a:p>
              <a:p>
                <a:pPr marL="0" indent="0" algn="just">
                  <a:buNone/>
                </a:pPr>
                <a14:m>
                  <m:oMathPara xmlns:m="http://schemas.openxmlformats.org/officeDocument/2006/math">
                    <m:oMathParaPr>
                      <m:jc m:val="centerGroup"/>
                    </m:oMathParaPr>
                    <m:oMath xmlns:m="http://schemas.openxmlformats.org/officeDocument/2006/math">
                      <m:d>
                        <m:dPr>
                          <m:begChr m:val="["/>
                          <m:endChr m:val="]"/>
                          <m:ctrlPr>
                            <a:rPr lang="en-IN" sz="2000" i="1" smtClean="0">
                              <a:latin typeface="Cambria Math"/>
                              <a:cs typeface="Times New Roman" pitchFamily="18" charset="0"/>
                            </a:rPr>
                          </m:ctrlPr>
                        </m:dPr>
                        <m:e>
                          <m:m>
                            <m:mPr>
                              <m:mcs>
                                <m:mc>
                                  <m:mcPr>
                                    <m:count m:val="1"/>
                                    <m:mcJc m:val="center"/>
                                  </m:mcPr>
                                </m:mc>
                              </m:mcs>
                              <m:ctrlPr>
                                <a:rPr lang="en-IN" sz="2000" i="1" smtClean="0">
                                  <a:latin typeface="Cambria Math"/>
                                  <a:cs typeface="Times New Roman" pitchFamily="18" charset="0"/>
                                </a:rPr>
                              </m:ctrlPr>
                            </m:mPr>
                            <m:mr>
                              <m:e>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𝑦</m:t>
                                    </m:r>
                                  </m:e>
                                  <m:sub>
                                    <m:r>
                                      <a:rPr lang="en-US" sz="2000" b="0" i="1" smtClean="0">
                                        <a:latin typeface="Cambria Math"/>
                                        <a:cs typeface="Times New Roman" pitchFamily="18" charset="0"/>
                                      </a:rPr>
                                      <m:t>1</m:t>
                                    </m:r>
                                  </m:sub>
                                </m:sSub>
                              </m:e>
                            </m:mr>
                            <m:mr>
                              <m:e>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𝑦</m:t>
                                    </m:r>
                                  </m:e>
                                  <m:sub>
                                    <m:r>
                                      <a:rPr lang="en-US" sz="2000" b="0" i="1" smtClean="0">
                                        <a:latin typeface="Cambria Math"/>
                                        <a:cs typeface="Times New Roman" pitchFamily="18" charset="0"/>
                                      </a:rPr>
                                      <m:t>2</m:t>
                                    </m:r>
                                  </m:sub>
                                </m:sSub>
                              </m:e>
                            </m:mr>
                            <m:mr>
                              <m:e>
                                <m:m>
                                  <m:mPr>
                                    <m:mcs>
                                      <m:mc>
                                        <m:mcPr>
                                          <m:count m:val="1"/>
                                          <m:mcJc m:val="center"/>
                                        </m:mcPr>
                                      </m:mc>
                                    </m:mcs>
                                    <m:ctrlPr>
                                      <a:rPr lang="en-IN" sz="2000" i="1" smtClean="0">
                                        <a:latin typeface="Cambria Math"/>
                                        <a:cs typeface="Times New Roman" pitchFamily="18" charset="0"/>
                                      </a:rPr>
                                    </m:ctrlPr>
                                  </m:mPr>
                                  <m:mr>
                                    <m:e>
                                      <m:r>
                                        <m:rPr>
                                          <m:brk m:alnAt="7"/>
                                        </m:rPr>
                                        <a:rPr lang="en-IN" sz="2000" i="1" smtClean="0">
                                          <a:latin typeface="Cambria Math"/>
                                          <a:cs typeface="Times New Roman" pitchFamily="18" charset="0"/>
                                        </a:rPr>
                                        <m:t>⋮</m:t>
                                      </m:r>
                                    </m:e>
                                  </m:mr>
                                  <m:mr>
                                    <m:e>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𝑦</m:t>
                                          </m:r>
                                        </m:e>
                                        <m:sub>
                                          <m:r>
                                            <a:rPr lang="en-US" sz="2000" b="0" i="1" smtClean="0">
                                              <a:latin typeface="Cambria Math"/>
                                              <a:cs typeface="Times New Roman" pitchFamily="18" charset="0"/>
                                            </a:rPr>
                                            <m:t>𝑟</m:t>
                                          </m:r>
                                        </m:sub>
                                      </m:sSub>
                                    </m:e>
                                  </m:mr>
                                </m:m>
                              </m:e>
                            </m:mr>
                          </m:m>
                        </m:e>
                      </m:d>
                      <m:r>
                        <a:rPr lang="en-IN" sz="2000" i="1" smtClean="0">
                          <a:latin typeface="Cambria Math"/>
                          <a:ea typeface="Cambria Math"/>
                          <a:cs typeface="Times New Roman" pitchFamily="18" charset="0"/>
                        </a:rPr>
                        <m:t>=</m:t>
                      </m:r>
                      <m:d>
                        <m:dPr>
                          <m:begChr m:val="["/>
                          <m:endChr m:val="]"/>
                          <m:ctrlPr>
                            <a:rPr lang="en-IN" sz="2000" i="1" smtClean="0">
                              <a:latin typeface="Cambria Math"/>
                              <a:ea typeface="Cambria Math"/>
                              <a:cs typeface="Times New Roman" pitchFamily="18" charset="0"/>
                            </a:rPr>
                          </m:ctrlPr>
                        </m:dPr>
                        <m:e>
                          <m:m>
                            <m:mPr>
                              <m:mcs>
                                <m:mc>
                                  <m:mcPr>
                                    <m:count m:val="1"/>
                                    <m:mcJc m:val="center"/>
                                  </m:mcPr>
                                </m:mc>
                              </m:mcs>
                              <m:ctrlPr>
                                <a:rPr lang="en-IN" sz="2000" i="1" smtClean="0">
                                  <a:latin typeface="Cambria Math"/>
                                  <a:ea typeface="Cambria Math"/>
                                  <a:cs typeface="Times New Roman" pitchFamily="18" charset="0"/>
                                </a:rPr>
                              </m:ctrlPr>
                            </m:mPr>
                            <m:m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1</m:t>
                                    </m:r>
                                  </m:sub>
                                </m:sSub>
                              </m:e>
                            </m:mr>
                            <m:m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2</m:t>
                                    </m:r>
                                  </m:sub>
                                </m:sSub>
                              </m:e>
                            </m:mr>
                            <m:mr>
                              <m:e>
                                <m:m>
                                  <m:mPr>
                                    <m:mcs>
                                      <m:mc>
                                        <m:mcPr>
                                          <m:count m:val="1"/>
                                          <m:mcJc m:val="center"/>
                                        </m:mcPr>
                                      </m:mc>
                                    </m:mcs>
                                    <m:ctrlPr>
                                      <a:rPr lang="en-IN" sz="2000" i="1" smtClean="0">
                                        <a:latin typeface="Cambria Math"/>
                                        <a:ea typeface="Cambria Math"/>
                                        <a:cs typeface="Times New Roman" pitchFamily="18" charset="0"/>
                                      </a:rPr>
                                    </m:ctrlPr>
                                  </m:mPr>
                                  <m:mr>
                                    <m:e>
                                      <m:r>
                                        <m:rPr>
                                          <m:brk m:alnAt="7"/>
                                        </m:rPr>
                                        <a:rPr lang="en-IN" sz="2000" i="1" smtClean="0">
                                          <a:latin typeface="Cambria Math"/>
                                          <a:ea typeface="Cambria Math"/>
                                          <a:cs typeface="Times New Roman" pitchFamily="18" charset="0"/>
                                        </a:rPr>
                                        <m:t>⋮</m:t>
                                      </m:r>
                                    </m:e>
                                  </m:mr>
                                  <m:m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𝑟</m:t>
                                          </m:r>
                                        </m:sub>
                                      </m:sSub>
                                    </m:e>
                                  </m:mr>
                                </m:m>
                              </m:e>
                            </m:mr>
                          </m:m>
                        </m:e>
                      </m:d>
                      <m:r>
                        <a:rPr lang="en-US" sz="2000" b="0" i="1" smtClean="0">
                          <a:latin typeface="Cambria Math"/>
                          <a:ea typeface="Cambria Math"/>
                          <a:cs typeface="Times New Roman" pitchFamily="18" charset="0"/>
                        </a:rPr>
                        <m:t>𝑥</m:t>
                      </m:r>
                      <m:r>
                        <a:rPr lang="en-US" sz="2000" b="0" i="1" smtClean="0">
                          <a:latin typeface="Cambria Math"/>
                          <a:ea typeface="Cambria Math"/>
                          <a:cs typeface="Times New Roman" pitchFamily="18" charset="0"/>
                        </a:rPr>
                        <m:t>+</m:t>
                      </m:r>
                      <m:d>
                        <m:dPr>
                          <m:begChr m:val="["/>
                          <m:endChr m:val="]"/>
                          <m:ctrlPr>
                            <a:rPr lang="en-US" sz="2000" b="0" i="1" smtClean="0">
                              <a:latin typeface="Cambria Math"/>
                              <a:ea typeface="Cambria Math"/>
                              <a:cs typeface="Times New Roman" pitchFamily="18" charset="0"/>
                            </a:rPr>
                          </m:ctrlPr>
                        </m:dPr>
                        <m:e>
                          <m:m>
                            <m:mPr>
                              <m:mcs>
                                <m:mc>
                                  <m:mcPr>
                                    <m:count m:val="1"/>
                                    <m:mcJc m:val="center"/>
                                  </m:mcPr>
                                </m:mc>
                              </m:mcs>
                              <m:ctrlPr>
                                <a:rPr lang="en-US" sz="2000" b="0" i="1" smtClean="0">
                                  <a:latin typeface="Cambria Math"/>
                                  <a:ea typeface="Cambria Math"/>
                                  <a:cs typeface="Times New Roman" pitchFamily="18" charset="0"/>
                                </a:rPr>
                              </m:ctrlPr>
                            </m:mPr>
                            <m:m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𝑛</m:t>
                                    </m:r>
                                  </m:e>
                                  <m:sub>
                                    <m:r>
                                      <a:rPr lang="en-US" sz="2000" b="0" i="1" smtClean="0">
                                        <a:latin typeface="Cambria Math"/>
                                        <a:ea typeface="Cambria Math"/>
                                        <a:cs typeface="Times New Roman" pitchFamily="18" charset="0"/>
                                      </a:rPr>
                                      <m:t>1</m:t>
                                    </m:r>
                                  </m:sub>
                                </m:sSub>
                              </m:e>
                            </m:mr>
                            <m:m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𝑛</m:t>
                                    </m:r>
                                  </m:e>
                                  <m:sub>
                                    <m:r>
                                      <a:rPr lang="en-US" sz="2000" b="0" i="1" smtClean="0">
                                        <a:latin typeface="Cambria Math"/>
                                        <a:ea typeface="Cambria Math"/>
                                        <a:cs typeface="Times New Roman" pitchFamily="18" charset="0"/>
                                      </a:rPr>
                                      <m:t>2</m:t>
                                    </m:r>
                                  </m:sub>
                                </m:sSub>
                              </m:e>
                            </m:mr>
                            <m:mr>
                              <m:e>
                                <m:m>
                                  <m:mPr>
                                    <m:mcs>
                                      <m:mc>
                                        <m:mcPr>
                                          <m:count m:val="1"/>
                                          <m:mcJc m:val="center"/>
                                        </m:mcPr>
                                      </m:mc>
                                    </m:mcs>
                                    <m:ctrlPr>
                                      <a:rPr lang="en-US" sz="2000" b="0" i="1" smtClean="0">
                                        <a:latin typeface="Cambria Math"/>
                                        <a:ea typeface="Cambria Math"/>
                                        <a:cs typeface="Times New Roman" pitchFamily="18" charset="0"/>
                                      </a:rPr>
                                    </m:ctrlPr>
                                  </m:mPr>
                                  <m:mr>
                                    <m:e>
                                      <m:r>
                                        <m:rPr>
                                          <m:brk m:alnAt="7"/>
                                        </m:rPr>
                                        <a:rPr lang="en-US" sz="2000" b="0" i="1" smtClean="0">
                                          <a:latin typeface="Cambria Math"/>
                                          <a:ea typeface="Cambria Math"/>
                                          <a:cs typeface="Times New Roman" pitchFamily="18" charset="0"/>
                                        </a:rPr>
                                        <m:t>⋮</m:t>
                                      </m:r>
                                    </m:e>
                                  </m:mr>
                                  <m:m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𝑛</m:t>
                                          </m:r>
                                        </m:e>
                                        <m:sub>
                                          <m:r>
                                            <a:rPr lang="en-US" sz="2000" b="0" i="1" smtClean="0">
                                              <a:latin typeface="Cambria Math"/>
                                              <a:ea typeface="Cambria Math"/>
                                              <a:cs typeface="Times New Roman" pitchFamily="18" charset="0"/>
                                            </a:rPr>
                                            <m:t>𝑟</m:t>
                                          </m:r>
                                        </m:sub>
                                      </m:sSub>
                                    </m:e>
                                  </m:mr>
                                </m:m>
                              </m:e>
                            </m:mr>
                          </m:m>
                        </m:e>
                      </m:d>
                    </m:oMath>
                  </m:oMathPara>
                </a14:m>
                <a:endParaRPr lang="en-IN" sz="2000" dirty="0" smtClean="0">
                  <a:latin typeface="Times New Roman" pitchFamily="18" charset="0"/>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Similarly, for the case of one receive antenna, i.e., </a:t>
                </a:r>
                <a:r>
                  <a:rPr lang="en-US" sz="2000" i="1" dirty="0">
                    <a:latin typeface="Times New Roman" pitchFamily="18" charset="0"/>
                    <a:cs typeface="Times New Roman" pitchFamily="18" charset="0"/>
                  </a:rPr>
                  <a:t>r = 1 </a:t>
                </a:r>
                <a:r>
                  <a:rPr lang="en-US" sz="2000" dirty="0">
                    <a:latin typeface="Times New Roman" pitchFamily="18" charset="0"/>
                    <a:cs typeface="Times New Roman" pitchFamily="18" charset="0"/>
                  </a:rPr>
                  <a:t>and multiple transmit antennas, it is termed a </a:t>
                </a:r>
                <a:r>
                  <a:rPr lang="en-US" sz="2000" b="1" i="1" dirty="0">
                    <a:latin typeface="Times New Roman" pitchFamily="18" charset="0"/>
                    <a:cs typeface="Times New Roman" pitchFamily="18" charset="0"/>
                  </a:rPr>
                  <a:t>Multiple-Input Single-Output (MISO) </a:t>
                </a:r>
                <a:r>
                  <a:rPr lang="en-US" sz="2000" dirty="0">
                    <a:latin typeface="Times New Roman" pitchFamily="18" charset="0"/>
                    <a:cs typeface="Times New Roman" pitchFamily="18" charset="0"/>
                  </a:rPr>
                  <a:t>system model or a transmit diversity system. Its system model is given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𝑦</m:t>
                      </m:r>
                      <m:r>
                        <a:rPr lang="en-US" sz="2000" b="0" i="1" smtClean="0">
                          <a:latin typeface="Cambria Math"/>
                          <a:cs typeface="Times New Roman" pitchFamily="18" charset="0"/>
                        </a:rPr>
                        <m:t>=</m:t>
                      </m:r>
                      <m:d>
                        <m:dPr>
                          <m:begChr m:val="["/>
                          <m:endChr m:val="]"/>
                          <m:ctrlPr>
                            <a:rPr lang="en-US" sz="2000" b="0" i="1" smtClean="0">
                              <a:latin typeface="Cambria Math"/>
                              <a:cs typeface="Times New Roman" pitchFamily="18" charset="0"/>
                            </a:rPr>
                          </m:ctrlPr>
                        </m:dPr>
                        <m:e>
                          <m:m>
                            <m:mPr>
                              <m:mcs>
                                <m:mc>
                                  <m:mcPr>
                                    <m:count m:val="3"/>
                                    <m:mcJc m:val="center"/>
                                  </m:mcPr>
                                </m:mc>
                              </m:mcs>
                              <m:ctrlPr>
                                <a:rPr lang="en-US" sz="2000" b="0" i="1" smtClean="0">
                                  <a:latin typeface="Cambria Math"/>
                                  <a:cs typeface="Times New Roman" pitchFamily="18" charset="0"/>
                                </a:rPr>
                              </m:ctrlPr>
                            </m:mPr>
                            <m:m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h</m:t>
                                    </m:r>
                                  </m:e>
                                  <m:sub>
                                    <m:r>
                                      <a:rPr lang="en-US" sz="2000" b="0" i="1" smtClean="0">
                                        <a:latin typeface="Cambria Math"/>
                                        <a:cs typeface="Times New Roman" pitchFamily="18" charset="0"/>
                                      </a:rPr>
                                      <m:t>1</m:t>
                                    </m:r>
                                  </m:sub>
                                </m:sSub>
                              </m:e>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h</m:t>
                                    </m:r>
                                  </m:e>
                                  <m:sub>
                                    <m:r>
                                      <a:rPr lang="en-US" sz="2000" b="0" i="1" smtClean="0">
                                        <a:latin typeface="Cambria Math"/>
                                        <a:cs typeface="Times New Roman" pitchFamily="18" charset="0"/>
                                      </a:rPr>
                                      <m:t>2</m:t>
                                    </m:r>
                                  </m:sub>
                                </m:sSub>
                              </m:e>
                              <m:e>
                                <m:m>
                                  <m:mPr>
                                    <m:mcs>
                                      <m:mc>
                                        <m:mcPr>
                                          <m:count m:val="2"/>
                                          <m:mcJc m:val="center"/>
                                        </m:mcPr>
                                      </m:mc>
                                    </m:mcs>
                                    <m:ctrlPr>
                                      <a:rPr lang="en-US" sz="2000" b="0" i="1" smtClean="0">
                                        <a:latin typeface="Cambria Math"/>
                                        <a:cs typeface="Times New Roman" pitchFamily="18" charset="0"/>
                                      </a:rPr>
                                    </m:ctrlPr>
                                  </m:mPr>
                                  <m:mr>
                                    <m:e>
                                      <m:r>
                                        <m:rPr>
                                          <m:brk m:alnAt="7"/>
                                        </m:rPr>
                                        <a:rPr lang="en-US" sz="2000" b="0" i="1" smtClean="0">
                                          <a:latin typeface="Cambria Math"/>
                                          <a:cs typeface="Times New Roman" pitchFamily="18" charset="0"/>
                                        </a:rPr>
                                        <m:t>…</m:t>
                                      </m:r>
                                    </m:e>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h</m:t>
                                          </m:r>
                                        </m:e>
                                        <m:sub>
                                          <m:r>
                                            <a:rPr lang="en-US" sz="2000" b="0" i="1" smtClean="0">
                                              <a:latin typeface="Cambria Math"/>
                                              <a:cs typeface="Times New Roman" pitchFamily="18" charset="0"/>
                                            </a:rPr>
                                            <m:t>𝑡</m:t>
                                          </m:r>
                                        </m:sub>
                                      </m:sSub>
                                    </m:e>
                                  </m:mr>
                                </m:m>
                              </m:e>
                            </m:mr>
                          </m:m>
                        </m:e>
                      </m:d>
                      <m:d>
                        <m:dPr>
                          <m:begChr m:val="["/>
                          <m:endChr m:val="]"/>
                          <m:ctrlPr>
                            <a:rPr lang="en-US" sz="2000" b="0" i="1" smtClean="0">
                              <a:latin typeface="Cambria Math"/>
                              <a:cs typeface="Times New Roman" pitchFamily="18" charset="0"/>
                            </a:rPr>
                          </m:ctrlPr>
                        </m:dPr>
                        <m:e>
                          <m:m>
                            <m:mPr>
                              <m:mcs>
                                <m:mc>
                                  <m:mcPr>
                                    <m:count m:val="1"/>
                                    <m:mcJc m:val="center"/>
                                  </m:mcPr>
                                </m:mc>
                              </m:mcs>
                              <m:ctrlPr>
                                <a:rPr lang="en-US" sz="2000" b="0" i="1" smtClean="0">
                                  <a:latin typeface="Cambria Math"/>
                                  <a:cs typeface="Times New Roman" pitchFamily="18" charset="0"/>
                                </a:rPr>
                              </m:ctrlPr>
                            </m:mPr>
                            <m:m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𝑥</m:t>
                                    </m:r>
                                  </m:e>
                                  <m:sub>
                                    <m:r>
                                      <a:rPr lang="en-US" sz="2000" b="0" i="1" smtClean="0">
                                        <a:latin typeface="Cambria Math"/>
                                        <a:cs typeface="Times New Roman" pitchFamily="18" charset="0"/>
                                      </a:rPr>
                                      <m:t>1</m:t>
                                    </m:r>
                                  </m:sub>
                                </m:sSub>
                              </m:e>
                            </m:mr>
                            <m:m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𝑥</m:t>
                                    </m:r>
                                  </m:e>
                                  <m:sub>
                                    <m:r>
                                      <a:rPr lang="en-US" sz="2000" b="0" i="1" smtClean="0">
                                        <a:latin typeface="Cambria Math"/>
                                        <a:cs typeface="Times New Roman" pitchFamily="18" charset="0"/>
                                      </a:rPr>
                                      <m:t>2</m:t>
                                    </m:r>
                                  </m:sub>
                                </m:sSub>
                              </m:e>
                            </m:mr>
                            <m:mr>
                              <m:e>
                                <m:m>
                                  <m:mPr>
                                    <m:mcs>
                                      <m:mc>
                                        <m:mcPr>
                                          <m:count m:val="1"/>
                                          <m:mcJc m:val="center"/>
                                        </m:mcPr>
                                      </m:mc>
                                    </m:mcs>
                                    <m:ctrlPr>
                                      <a:rPr lang="en-US" sz="2000" b="0" i="1" smtClean="0">
                                        <a:latin typeface="Cambria Math"/>
                                        <a:cs typeface="Times New Roman" pitchFamily="18" charset="0"/>
                                      </a:rPr>
                                    </m:ctrlPr>
                                  </m:mPr>
                                  <m:mr>
                                    <m:e>
                                      <m:r>
                                        <m:rPr>
                                          <m:brk m:alnAt="7"/>
                                        </m:rPr>
                                        <a:rPr lang="en-US" sz="2000" b="0" i="1" smtClean="0">
                                          <a:latin typeface="Cambria Math"/>
                                          <a:cs typeface="Times New Roman" pitchFamily="18" charset="0"/>
                                        </a:rPr>
                                        <m:t>⋮</m:t>
                                      </m:r>
                                    </m:e>
                                  </m:mr>
                                  <m:m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𝑥</m:t>
                                          </m:r>
                                        </m:e>
                                        <m:sub>
                                          <m:r>
                                            <a:rPr lang="en-US" sz="2000" b="0" i="1" smtClean="0">
                                              <a:latin typeface="Cambria Math"/>
                                              <a:cs typeface="Times New Roman" pitchFamily="18" charset="0"/>
                                            </a:rPr>
                                            <m:t>𝑡</m:t>
                                          </m:r>
                                        </m:sub>
                                      </m:sSub>
                                    </m:e>
                                  </m:mr>
                                </m:m>
                              </m:e>
                            </m:mr>
                          </m:m>
                        </m:e>
                      </m:d>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𝑛</m:t>
                      </m:r>
                    </m:oMath>
                  </m:oMathPara>
                </a14:m>
                <a:endParaRPr lang="en-IN" sz="20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48797" y="994353"/>
                <a:ext cx="11614727" cy="5073938"/>
              </a:xfrm>
              <a:blipFill rotWithShape="1">
                <a:blip r:embed="rId3"/>
                <a:stretch>
                  <a:fillRect l="-420" t="-1202" r="-472"/>
                </a:stretch>
              </a:blipFill>
            </p:spPr>
            <p:txBody>
              <a:bodyPr/>
              <a:lstStyle/>
              <a:p>
                <a:r>
                  <a:rPr lang="en-IN">
                    <a:noFill/>
                  </a:rPr>
                  <a:t> </a:t>
                </a:r>
              </a:p>
            </p:txBody>
          </p:sp>
        </mc:Fallback>
      </mc:AlternateContent>
    </p:spTree>
    <p:extLst>
      <p:ext uri="{BB962C8B-B14F-4D97-AF65-F5344CB8AC3E}">
        <p14:creationId xmlns:p14="http://schemas.microsoft.com/office/powerpoint/2010/main" val="7493962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ORTHOGONAL FREQUENCY-DIVISION MULTIPLEXING </a:t>
            </a:r>
            <a:endPar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Orthogonal Frequency division Multiplexing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22-03-2022 </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58/58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164391" y="863723"/>
                <a:ext cx="11699133" cy="5311445"/>
              </a:xfrm>
            </p:spPr>
            <p:txBody>
              <a:bodyPr>
                <a:normAutofit/>
              </a:bodyPr>
              <a:lstStyle/>
              <a:p>
                <a:pPr algn="just">
                  <a:buFont typeface="Wingdings" pitchFamily="2" charset="2"/>
                  <a:buChar char="Ø"/>
                </a:pPr>
                <a:r>
                  <a:rPr lang="en-US" sz="1800" dirty="0" smtClean="0">
                    <a:latin typeface="Times New Roman" pitchFamily="18" charset="0"/>
                    <a:cs typeface="Times New Roman" pitchFamily="18" charset="0"/>
                  </a:rPr>
                  <a:t>The raw OFDM symbol time, corresponding to the </a:t>
                </a:r>
                <a:r>
                  <a:rPr lang="en-US" sz="1800" i="1" dirty="0">
                    <a:latin typeface="Times New Roman" pitchFamily="18" charset="0"/>
                    <a:cs typeface="Times New Roman" pitchFamily="18" charset="0"/>
                  </a:rPr>
                  <a:t>N = 256 </a:t>
                </a:r>
                <a:r>
                  <a:rPr lang="en-US" sz="1800" dirty="0">
                    <a:latin typeface="Times New Roman" pitchFamily="18" charset="0"/>
                    <a:cs typeface="Times New Roman" pitchFamily="18" charset="0"/>
                  </a:rPr>
                  <a:t>IFFT samples, is </a:t>
                </a:r>
                <a:r>
                  <a:rPr lang="en-US" sz="1800" i="1" dirty="0">
                    <a:latin typeface="Times New Roman" pitchFamily="18" charset="0"/>
                    <a:cs typeface="Times New Roman" pitchFamily="18" charset="0"/>
                  </a:rPr>
                  <a:t>64 μs</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Wi-MAX </a:t>
                </a:r>
                <a:r>
                  <a:rPr lang="en-US" sz="1800" dirty="0">
                    <a:latin typeface="Times New Roman" pitchFamily="18" charset="0"/>
                    <a:cs typeface="Times New Roman" pitchFamily="18" charset="0"/>
                  </a:rPr>
                  <a:t>employs a cyclic prefix which is 12.5% of the symbol time. Therefore, the duration of the </a:t>
                </a:r>
                <a:r>
                  <a:rPr lang="en-US" sz="1800" dirty="0" smtClean="0">
                    <a:latin typeface="Times New Roman" pitchFamily="18" charset="0"/>
                    <a:cs typeface="Times New Roman" pitchFamily="18" charset="0"/>
                  </a:rPr>
                  <a:t>cyclic </a:t>
                </a:r>
                <a:r>
                  <a:rPr lang="en-US" sz="1800" dirty="0">
                    <a:latin typeface="Times New Roman" pitchFamily="18" charset="0"/>
                    <a:cs typeface="Times New Roman" pitchFamily="18" charset="0"/>
                  </a:rPr>
                  <a:t>prefix </a:t>
                </a:r>
                <a:r>
                  <a:rPr lang="en-US" sz="1800" dirty="0" smtClean="0">
                    <a:latin typeface="Times New Roman" pitchFamily="18" charset="0"/>
                    <a:cs typeface="Times New Roman" pitchFamily="18" charset="0"/>
                  </a:rPr>
                  <a:t>is</a:t>
                </a:r>
              </a:p>
              <a:p>
                <a:pPr algn="just">
                  <a:buFont typeface="Wingdings" pitchFamily="2" charset="2"/>
                  <a:buChar char="Ø"/>
                </a:pPr>
                <a:endParaRPr lang="en-US" sz="18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US" sz="1800" b="0" i="1" smtClean="0">
                          <a:latin typeface="Cambria Math"/>
                          <a:cs typeface="Times New Roman" pitchFamily="18" charset="0"/>
                        </a:rPr>
                        <m:t>𝐷𝑢𝑟𝑎𝑡𝑖𝑜𝑛</m:t>
                      </m:r>
                      <m:r>
                        <a:rPr lang="en-US" sz="1800" b="0" i="1" smtClean="0">
                          <a:latin typeface="Cambria Math"/>
                          <a:cs typeface="Times New Roman" pitchFamily="18" charset="0"/>
                        </a:rPr>
                        <m:t> </m:t>
                      </m:r>
                      <m:r>
                        <a:rPr lang="en-US" sz="1800" b="0" i="1" smtClean="0">
                          <a:latin typeface="Cambria Math"/>
                          <a:cs typeface="Times New Roman" pitchFamily="18" charset="0"/>
                        </a:rPr>
                        <m:t>𝑜𝑓</m:t>
                      </m:r>
                      <m:r>
                        <a:rPr lang="en-US" sz="1800" b="0" i="1" smtClean="0">
                          <a:latin typeface="Cambria Math"/>
                          <a:cs typeface="Times New Roman" pitchFamily="18" charset="0"/>
                        </a:rPr>
                        <m:t> </m:t>
                      </m:r>
                      <m:r>
                        <a:rPr lang="en-US" sz="1800" b="0" i="1" smtClean="0">
                          <a:latin typeface="Cambria Math"/>
                          <a:cs typeface="Times New Roman" pitchFamily="18" charset="0"/>
                        </a:rPr>
                        <m:t>𝑐𝑦𝑙𝑐𝑖𝑐</m:t>
                      </m:r>
                      <m:r>
                        <a:rPr lang="en-US" sz="1800" b="0" i="1" smtClean="0">
                          <a:latin typeface="Cambria Math"/>
                          <a:cs typeface="Times New Roman" pitchFamily="18" charset="0"/>
                        </a:rPr>
                        <m:t> </m:t>
                      </m:r>
                      <m:r>
                        <a:rPr lang="en-US" sz="1800" b="0" i="1" smtClean="0">
                          <a:latin typeface="Cambria Math"/>
                          <a:cs typeface="Times New Roman" pitchFamily="18" charset="0"/>
                        </a:rPr>
                        <m:t>𝑝𝑟𝑒𝑓𝑖𝑥</m:t>
                      </m:r>
                      <m:r>
                        <a:rPr lang="en-US" sz="1800" b="0" i="1" smtClean="0">
                          <a:latin typeface="Cambria Math"/>
                          <a:cs typeface="Times New Roman" pitchFamily="18" charset="0"/>
                        </a:rPr>
                        <m:t>=12.5% </m:t>
                      </m:r>
                      <m:r>
                        <a:rPr lang="en-US" sz="1800" b="0" i="1" smtClean="0">
                          <a:latin typeface="Cambria Math"/>
                          <a:ea typeface="Cambria Math"/>
                          <a:cs typeface="Times New Roman" pitchFamily="18" charset="0"/>
                        </a:rPr>
                        <m:t>𝑜𝑓</m:t>
                      </m:r>
                      <m:r>
                        <a:rPr lang="en-US" sz="1800" b="0" i="1" smtClean="0">
                          <a:latin typeface="Cambria Math"/>
                          <a:ea typeface="Cambria Math"/>
                          <a:cs typeface="Times New Roman" pitchFamily="18" charset="0"/>
                        </a:rPr>
                        <m:t> </m:t>
                      </m:r>
                      <m:r>
                        <a:rPr lang="en-US" sz="1800" b="0" i="1" smtClean="0">
                          <a:latin typeface="Cambria Math"/>
                          <a:ea typeface="Cambria Math"/>
                          <a:cs typeface="Times New Roman" pitchFamily="18" charset="0"/>
                        </a:rPr>
                        <m:t>𝑠𝑦𝑚𝑏𝑜𝑙</m:t>
                      </m:r>
                      <m:r>
                        <a:rPr lang="en-US" sz="1800" b="0" i="1" smtClean="0">
                          <a:latin typeface="Cambria Math"/>
                          <a:ea typeface="Cambria Math"/>
                          <a:cs typeface="Times New Roman" pitchFamily="18" charset="0"/>
                        </a:rPr>
                        <m:t> </m:t>
                      </m:r>
                      <m:r>
                        <a:rPr lang="en-US" sz="1800" b="0" i="1" smtClean="0">
                          <a:latin typeface="Cambria Math"/>
                          <a:ea typeface="Cambria Math"/>
                          <a:cs typeface="Times New Roman" pitchFamily="18" charset="0"/>
                        </a:rPr>
                        <m:t>𝑡𝑖𝑚𝑒</m:t>
                      </m:r>
                      <m:r>
                        <a:rPr lang="en-US" sz="1800" b="0" i="1" smtClean="0">
                          <a:latin typeface="Cambria Math"/>
                          <a:ea typeface="Cambria Math"/>
                          <a:cs typeface="Times New Roman" pitchFamily="18" charset="0"/>
                        </a:rPr>
                        <m:t> </m:t>
                      </m:r>
                    </m:oMath>
                  </m:oMathPara>
                </a14:m>
                <a:endParaRPr lang="en-US" sz="1800" b="0" dirty="0" smtClean="0">
                  <a:latin typeface="Times New Roman" pitchFamily="18" charset="0"/>
                  <a:ea typeface="Cambria Math"/>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US" sz="1800" b="0" i="1" smtClean="0">
                          <a:latin typeface="Cambria Math"/>
                          <a:ea typeface="Cambria Math"/>
                          <a:cs typeface="Times New Roman" pitchFamily="18" charset="0"/>
                        </a:rPr>
                        <m:t>=</m:t>
                      </m:r>
                      <m:f>
                        <m:fPr>
                          <m:ctrlPr>
                            <a:rPr lang="en-US" sz="1800" b="0" i="1" smtClean="0">
                              <a:latin typeface="Cambria Math"/>
                              <a:ea typeface="Cambria Math"/>
                              <a:cs typeface="Times New Roman" pitchFamily="18" charset="0"/>
                            </a:rPr>
                          </m:ctrlPr>
                        </m:fPr>
                        <m:num>
                          <m:r>
                            <a:rPr lang="en-US" sz="1800" b="0" i="1" smtClean="0">
                              <a:latin typeface="Cambria Math"/>
                              <a:ea typeface="Cambria Math"/>
                              <a:cs typeface="Times New Roman" pitchFamily="18" charset="0"/>
                            </a:rPr>
                            <m:t>12.5</m:t>
                          </m:r>
                        </m:num>
                        <m:den>
                          <m:r>
                            <a:rPr lang="en-US" sz="1800" b="0" i="1" smtClean="0">
                              <a:latin typeface="Cambria Math"/>
                              <a:ea typeface="Cambria Math"/>
                              <a:cs typeface="Times New Roman" pitchFamily="18" charset="0"/>
                            </a:rPr>
                            <m:t>100</m:t>
                          </m:r>
                        </m:den>
                      </m:f>
                      <m:r>
                        <a:rPr lang="en-US" sz="1800" b="0" i="1" smtClean="0">
                          <a:latin typeface="Cambria Math"/>
                          <a:ea typeface="Cambria Math"/>
                          <a:cs typeface="Times New Roman" pitchFamily="18" charset="0"/>
                        </a:rPr>
                        <m:t>×64</m:t>
                      </m:r>
                      <m:r>
                        <a:rPr lang="en-US" sz="1800" b="0" i="1" smtClean="0">
                          <a:latin typeface="Cambria Math"/>
                          <a:ea typeface="Cambria Math"/>
                          <a:cs typeface="Times New Roman" pitchFamily="18" charset="0"/>
                        </a:rPr>
                        <m:t>𝜇</m:t>
                      </m:r>
                      <m:r>
                        <a:rPr lang="en-US" sz="1800" b="0" i="1" smtClean="0">
                          <a:latin typeface="Cambria Math"/>
                          <a:ea typeface="Cambria Math"/>
                          <a:cs typeface="Times New Roman" pitchFamily="18" charset="0"/>
                        </a:rPr>
                        <m:t>𝑠</m:t>
                      </m:r>
                      <m:r>
                        <a:rPr lang="en-US" sz="1800" b="0" i="1" smtClean="0">
                          <a:latin typeface="Cambria Math"/>
                          <a:ea typeface="Cambria Math"/>
                          <a:cs typeface="Times New Roman" pitchFamily="18" charset="0"/>
                        </a:rPr>
                        <m:t>=8</m:t>
                      </m:r>
                      <m:r>
                        <a:rPr lang="en-US" sz="1800" b="0" i="1" smtClean="0">
                          <a:latin typeface="Cambria Math"/>
                          <a:ea typeface="Cambria Math"/>
                          <a:cs typeface="Times New Roman" pitchFamily="18" charset="0"/>
                        </a:rPr>
                        <m:t>𝜇</m:t>
                      </m:r>
                      <m:r>
                        <a:rPr lang="en-US" sz="1800" b="0" i="1" smtClean="0">
                          <a:latin typeface="Cambria Math"/>
                          <a:ea typeface="Cambria Math"/>
                          <a:cs typeface="Times New Roman" pitchFamily="18" charset="0"/>
                        </a:rPr>
                        <m:t>𝑠</m:t>
                      </m:r>
                    </m:oMath>
                  </m:oMathPara>
                </a14:m>
                <a:endParaRPr lang="en-US" sz="1800" b="0" dirty="0" smtClean="0">
                  <a:latin typeface="Times New Roman" pitchFamily="18" charset="0"/>
                  <a:ea typeface="Cambria Math"/>
                  <a:cs typeface="Times New Roman" pitchFamily="18" charset="0"/>
                </a:endParaRPr>
              </a:p>
              <a:p>
                <a:pPr marL="0" indent="0" algn="just">
                  <a:buNone/>
                </a:pPr>
                <a:r>
                  <a:rPr lang="en-US" sz="1800" dirty="0">
                    <a:latin typeface="Times New Roman" pitchFamily="18" charset="0"/>
                    <a:cs typeface="Times New Roman" pitchFamily="18" charset="0"/>
                  </a:rPr>
                  <a:t>Thus, the total transmitted OFDM symbol duration with cyclic prefix </a:t>
                </a:r>
                <a:r>
                  <a:rPr lang="en-US" sz="1800" dirty="0" smtClean="0">
                    <a:latin typeface="Times New Roman" pitchFamily="18" charset="0"/>
                    <a:cs typeface="Times New Roman" pitchFamily="18" charset="0"/>
                  </a:rPr>
                  <a:t>is</a:t>
                </a:r>
                <a14:m>
                  <m:oMath xmlns:m="http://schemas.openxmlformats.org/officeDocument/2006/math">
                    <m:r>
                      <a:rPr lang="en-US" sz="1800" i="1">
                        <a:latin typeface="Cambria Math"/>
                        <a:cs typeface="Times New Roman" pitchFamily="18" charset="0"/>
                      </a:rPr>
                      <m:t>64</m:t>
                    </m:r>
                    <m:r>
                      <a:rPr lang="en-US" sz="1800" i="1">
                        <a:latin typeface="Cambria Math"/>
                        <a:ea typeface="Cambria Math"/>
                        <a:cs typeface="Times New Roman" pitchFamily="18" charset="0"/>
                      </a:rPr>
                      <m:t>𝜇</m:t>
                    </m:r>
                    <m:r>
                      <a:rPr lang="en-US" sz="1800" i="1">
                        <a:latin typeface="Cambria Math"/>
                        <a:ea typeface="Cambria Math"/>
                        <a:cs typeface="Times New Roman" pitchFamily="18" charset="0"/>
                      </a:rPr>
                      <m:t>𝑠</m:t>
                    </m:r>
                    <m:r>
                      <a:rPr lang="en-US" sz="1800" i="1" smtClean="0">
                        <a:latin typeface="Cambria Math"/>
                        <a:ea typeface="Cambria Math"/>
                        <a:cs typeface="Times New Roman" pitchFamily="18" charset="0"/>
                      </a:rPr>
                      <m:t>+</m:t>
                    </m:r>
                    <m:r>
                      <a:rPr lang="en-US" sz="1800" i="1">
                        <a:latin typeface="Cambria Math"/>
                        <a:ea typeface="Cambria Math"/>
                        <a:cs typeface="Times New Roman" pitchFamily="18" charset="0"/>
                      </a:rPr>
                      <m:t>8</m:t>
                    </m:r>
                    <m:r>
                      <a:rPr lang="en-US" sz="1800" i="1">
                        <a:latin typeface="Cambria Math"/>
                        <a:ea typeface="Cambria Math"/>
                        <a:cs typeface="Times New Roman" pitchFamily="18" charset="0"/>
                      </a:rPr>
                      <m:t>𝜇</m:t>
                    </m:r>
                    <m:r>
                      <a:rPr lang="en-US" sz="1800" i="1">
                        <a:latin typeface="Cambria Math"/>
                        <a:ea typeface="Cambria Math"/>
                        <a:cs typeface="Times New Roman" pitchFamily="18" charset="0"/>
                      </a:rPr>
                      <m:t>𝑠</m:t>
                    </m:r>
                    <m:r>
                      <a:rPr lang="en-US" sz="1800" b="0" i="1" smtClean="0">
                        <a:latin typeface="Cambria Math"/>
                        <a:ea typeface="Cambria Math"/>
                        <a:cs typeface="Times New Roman" pitchFamily="18" charset="0"/>
                      </a:rPr>
                      <m:t>=72</m:t>
                    </m:r>
                    <m:r>
                      <a:rPr lang="en-US" sz="1800" b="0" i="1" smtClean="0">
                        <a:latin typeface="Cambria Math"/>
                        <a:ea typeface="Cambria Math"/>
                        <a:cs typeface="Times New Roman" pitchFamily="18" charset="0"/>
                      </a:rPr>
                      <m:t>𝜇</m:t>
                    </m:r>
                    <m:r>
                      <a:rPr lang="en-US" sz="1800" b="0" i="1" smtClean="0">
                        <a:latin typeface="Cambria Math"/>
                        <a:ea typeface="Cambria Math"/>
                        <a:cs typeface="Times New Roman" pitchFamily="18" charset="0"/>
                      </a:rPr>
                      <m:t>𝑠</m:t>
                    </m:r>
                  </m:oMath>
                </a14:m>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Also, the number of samples in the CP </a:t>
                </a:r>
                <a:r>
                  <a:rPr lang="en-US" sz="1800" dirty="0" smtClean="0">
                    <a:latin typeface="Times New Roman" pitchFamily="18" charset="0"/>
                    <a:cs typeface="Times New Roman" pitchFamily="18" charset="0"/>
                  </a:rPr>
                  <a:t>is</a:t>
                </a:r>
              </a:p>
              <a:p>
                <a:pPr marL="0" indent="0" algn="just">
                  <a:buNone/>
                </a:pPr>
                <a14:m>
                  <m:oMathPara xmlns:m="http://schemas.openxmlformats.org/officeDocument/2006/math">
                    <m:oMathParaPr>
                      <m:jc m:val="centerGroup"/>
                    </m:oMathParaPr>
                    <m:oMath xmlns:m="http://schemas.openxmlformats.org/officeDocument/2006/math">
                      <m:r>
                        <a:rPr lang="en-US" sz="1800" b="0" i="1" smtClean="0">
                          <a:latin typeface="Cambria Math"/>
                          <a:ea typeface="Cambria Math"/>
                          <a:cs typeface="Times New Roman" pitchFamily="18" charset="0"/>
                        </a:rPr>
                        <m:t>𝑆𝑎𝑚𝑝𝑙𝑒𝑠</m:t>
                      </m:r>
                      <m:r>
                        <a:rPr lang="en-US" sz="1800" b="0" i="1" smtClean="0">
                          <a:latin typeface="Cambria Math"/>
                          <a:ea typeface="Cambria Math"/>
                          <a:cs typeface="Times New Roman" pitchFamily="18" charset="0"/>
                        </a:rPr>
                        <m:t> </m:t>
                      </m:r>
                      <m:r>
                        <a:rPr lang="en-US" sz="1800" b="0" i="1" smtClean="0">
                          <a:latin typeface="Cambria Math"/>
                          <a:ea typeface="Cambria Math"/>
                          <a:cs typeface="Times New Roman" pitchFamily="18" charset="0"/>
                        </a:rPr>
                        <m:t>𝑖𝑛</m:t>
                      </m:r>
                      <m:r>
                        <a:rPr lang="en-US" sz="1800" b="0" i="1" smtClean="0">
                          <a:latin typeface="Cambria Math"/>
                          <a:ea typeface="Cambria Math"/>
                          <a:cs typeface="Times New Roman" pitchFamily="18" charset="0"/>
                        </a:rPr>
                        <m:t> </m:t>
                      </m:r>
                      <m:r>
                        <a:rPr lang="en-US" sz="1800" b="0" i="1" smtClean="0">
                          <a:latin typeface="Cambria Math"/>
                          <a:ea typeface="Cambria Math"/>
                          <a:cs typeface="Times New Roman" pitchFamily="18" charset="0"/>
                        </a:rPr>
                        <m:t>𝐶𝑃</m:t>
                      </m:r>
                      <m:r>
                        <a:rPr lang="en-US" sz="1800" b="0" i="1" smtClean="0">
                          <a:latin typeface="Cambria Math"/>
                          <a:ea typeface="Cambria Math"/>
                          <a:cs typeface="Times New Roman" pitchFamily="18" charset="0"/>
                        </a:rPr>
                        <m:t>=</m:t>
                      </m:r>
                      <m:f>
                        <m:fPr>
                          <m:ctrlPr>
                            <a:rPr lang="en-US" sz="1800" b="0" i="1" smtClean="0">
                              <a:latin typeface="Cambria Math"/>
                              <a:ea typeface="Cambria Math"/>
                              <a:cs typeface="Times New Roman" pitchFamily="18" charset="0"/>
                            </a:rPr>
                          </m:ctrlPr>
                        </m:fPr>
                        <m:num>
                          <m:r>
                            <a:rPr lang="en-US" sz="1800" b="0" i="1" smtClean="0">
                              <a:latin typeface="Cambria Math"/>
                              <a:ea typeface="Cambria Math"/>
                              <a:cs typeface="Times New Roman" pitchFamily="18" charset="0"/>
                            </a:rPr>
                            <m:t>𝐶𝑃</m:t>
                          </m:r>
                          <m:r>
                            <a:rPr lang="en-US" sz="1800" b="0" i="1" smtClean="0">
                              <a:latin typeface="Cambria Math"/>
                              <a:ea typeface="Cambria Math"/>
                              <a:cs typeface="Times New Roman" pitchFamily="18" charset="0"/>
                            </a:rPr>
                            <m:t> </m:t>
                          </m:r>
                          <m:r>
                            <a:rPr lang="en-US" sz="1800" b="0" i="1" smtClean="0">
                              <a:latin typeface="Cambria Math"/>
                              <a:ea typeface="Cambria Math"/>
                              <a:cs typeface="Times New Roman" pitchFamily="18" charset="0"/>
                            </a:rPr>
                            <m:t>𝑑𝑢𝑟𝑎𝑡𝑖𝑜𝑛</m:t>
                          </m:r>
                          <m:r>
                            <a:rPr lang="en-US" sz="1800" b="0" i="1" smtClean="0">
                              <a:latin typeface="Cambria Math"/>
                              <a:ea typeface="Cambria Math"/>
                              <a:cs typeface="Times New Roman" pitchFamily="18" charset="0"/>
                            </a:rPr>
                            <m:t> </m:t>
                          </m:r>
                        </m:num>
                        <m:den>
                          <m:r>
                            <a:rPr lang="en-US" sz="1800" b="0" i="1" smtClean="0">
                              <a:latin typeface="Cambria Math"/>
                              <a:ea typeface="Cambria Math"/>
                              <a:cs typeface="Times New Roman" pitchFamily="18" charset="0"/>
                            </a:rPr>
                            <m:t>𝑆𝑎𝑚𝑝𝑙𝑒</m:t>
                          </m:r>
                          <m:r>
                            <a:rPr lang="en-US" sz="1800" b="0" i="1" smtClean="0">
                              <a:latin typeface="Cambria Math"/>
                              <a:ea typeface="Cambria Math"/>
                              <a:cs typeface="Times New Roman" pitchFamily="18" charset="0"/>
                            </a:rPr>
                            <m:t> </m:t>
                          </m:r>
                          <m:r>
                            <a:rPr lang="en-US" sz="1800" b="0" i="1" smtClean="0">
                              <a:latin typeface="Cambria Math"/>
                              <a:ea typeface="Cambria Math"/>
                              <a:cs typeface="Times New Roman" pitchFamily="18" charset="0"/>
                            </a:rPr>
                            <m:t>𝑡𝑖𝑚𝑒</m:t>
                          </m:r>
                        </m:den>
                      </m:f>
                      <m:r>
                        <a:rPr lang="en-US" sz="1800" b="0" i="1" smtClean="0">
                          <a:latin typeface="Cambria Math"/>
                          <a:ea typeface="Cambria Math"/>
                          <a:cs typeface="Times New Roman" pitchFamily="18" charset="0"/>
                        </a:rPr>
                        <m:t>=</m:t>
                      </m:r>
                      <m:f>
                        <m:fPr>
                          <m:ctrlPr>
                            <a:rPr lang="en-US" sz="1800" b="0" i="1" smtClean="0">
                              <a:latin typeface="Cambria Math"/>
                              <a:ea typeface="Cambria Math"/>
                              <a:cs typeface="Times New Roman" pitchFamily="18" charset="0"/>
                            </a:rPr>
                          </m:ctrlPr>
                        </m:fPr>
                        <m:num>
                          <m:r>
                            <a:rPr lang="en-US" sz="1800" i="1">
                              <a:latin typeface="Cambria Math"/>
                              <a:ea typeface="Cambria Math"/>
                              <a:cs typeface="Times New Roman" pitchFamily="18" charset="0"/>
                            </a:rPr>
                            <m:t>8</m:t>
                          </m:r>
                          <m:r>
                            <a:rPr lang="en-US" sz="1800" i="1">
                              <a:latin typeface="Cambria Math"/>
                              <a:ea typeface="Cambria Math"/>
                              <a:cs typeface="Times New Roman" pitchFamily="18" charset="0"/>
                            </a:rPr>
                            <m:t>𝜇</m:t>
                          </m:r>
                          <m:r>
                            <a:rPr lang="en-US" sz="1800" i="1">
                              <a:latin typeface="Cambria Math"/>
                              <a:ea typeface="Cambria Math"/>
                              <a:cs typeface="Times New Roman" pitchFamily="18" charset="0"/>
                            </a:rPr>
                            <m:t>𝑠</m:t>
                          </m:r>
                        </m:num>
                        <m:den>
                          <m:f>
                            <m:fPr>
                              <m:type m:val="skw"/>
                              <m:ctrlPr>
                                <a:rPr lang="en-US" sz="1800" b="0" i="1" smtClean="0">
                                  <a:latin typeface="Cambria Math"/>
                                  <a:ea typeface="Cambria Math"/>
                                  <a:cs typeface="Times New Roman" pitchFamily="18" charset="0"/>
                                </a:rPr>
                              </m:ctrlPr>
                            </m:fPr>
                            <m:num>
                              <m:r>
                                <a:rPr lang="en-US" sz="1800" b="0" i="1" smtClean="0">
                                  <a:latin typeface="Cambria Math"/>
                                  <a:ea typeface="Cambria Math"/>
                                  <a:cs typeface="Times New Roman" pitchFamily="18" charset="0"/>
                                </a:rPr>
                                <m:t>1</m:t>
                              </m:r>
                            </m:num>
                            <m:den>
                              <m:r>
                                <a:rPr lang="en-US" sz="1800" b="0" i="1" smtClean="0">
                                  <a:latin typeface="Cambria Math"/>
                                  <a:ea typeface="Cambria Math"/>
                                  <a:cs typeface="Times New Roman" pitchFamily="18" charset="0"/>
                                </a:rPr>
                                <m:t>𝐵</m:t>
                              </m:r>
                            </m:den>
                          </m:f>
                        </m:den>
                      </m:f>
                      <m:r>
                        <a:rPr lang="en-US" sz="1800" b="0" i="1" smtClean="0">
                          <a:latin typeface="Cambria Math"/>
                          <a:ea typeface="Cambria Math"/>
                          <a:cs typeface="Times New Roman" pitchFamily="18" charset="0"/>
                        </a:rPr>
                        <m:t>=32</m:t>
                      </m:r>
                    </m:oMath>
                  </m:oMathPara>
                </a14:m>
                <a:endParaRPr lang="en-US" sz="1800" b="0" dirty="0" smtClean="0">
                  <a:latin typeface="Times New Roman" pitchFamily="18" charset="0"/>
                  <a:ea typeface="Cambria Math"/>
                  <a:cs typeface="Times New Roman" pitchFamily="18" charset="0"/>
                </a:endParaRPr>
              </a:p>
              <a:p>
                <a:pPr marL="0" indent="0" algn="just">
                  <a:buNone/>
                </a:pPr>
                <a:endParaRPr lang="en-US" sz="1800" dirty="0" smtClean="0">
                  <a:latin typeface="Times New Roman" pitchFamily="18" charset="0"/>
                  <a:cs typeface="Times New Roman" pitchFamily="18" charset="0"/>
                </a:endParaRPr>
              </a:p>
              <a:p>
                <a:pPr marL="0" indent="0" algn="just">
                  <a:buNone/>
                </a:pPr>
                <a:endParaRPr lang="en-IN" sz="1800" dirty="0">
                  <a:latin typeface="Times New Roman" pitchFamily="18" charset="0"/>
                  <a:cs typeface="Times New Roman" pitchFamily="18" charset="0"/>
                </a:endParaRP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164391" y="863723"/>
                <a:ext cx="11699133" cy="5311445"/>
              </a:xfrm>
              <a:blipFill rotWithShape="1">
                <a:blip r:embed="rId3"/>
                <a:stretch>
                  <a:fillRect l="-469" t="-1033" r="-417"/>
                </a:stretch>
              </a:blipFill>
            </p:spPr>
            <p:txBody>
              <a:bodyPr/>
              <a:lstStyle/>
              <a:p>
                <a:r>
                  <a:rPr lang="en-IN">
                    <a:noFill/>
                  </a:rPr>
                  <a:t> </a:t>
                </a:r>
              </a:p>
            </p:txBody>
          </p:sp>
        </mc:Fallback>
      </mc:AlternateContent>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8906" y="2834841"/>
            <a:ext cx="2867025"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638906" y="4254066"/>
            <a:ext cx="3400450" cy="923330"/>
          </a:xfrm>
          <a:prstGeom prst="rect">
            <a:avLst/>
          </a:prstGeom>
        </p:spPr>
        <p:txBody>
          <a:bodyPr wrap="square">
            <a:spAutoFit/>
          </a:bodyPr>
          <a:lstStyle/>
          <a:p>
            <a:pPr algn="ctr"/>
            <a:r>
              <a:rPr lang="en-US" b="1" dirty="0" smtClean="0">
                <a:latin typeface="Times New Roman" pitchFamily="18" charset="0"/>
                <a:cs typeface="Times New Roman" pitchFamily="18" charset="0"/>
              </a:rPr>
              <a:t>FIGURE 11: WIMAX OFDM SYMBOL WITH CYCLIC PREFIX</a:t>
            </a:r>
            <a:endParaRPr lang="en-IN" b="1"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6" name="Rectangle 5"/>
              <p:cNvSpPr/>
              <p:nvPr/>
            </p:nvSpPr>
            <p:spPr>
              <a:xfrm>
                <a:off x="186280" y="3722583"/>
                <a:ext cx="8578526" cy="1764137"/>
              </a:xfrm>
              <a:prstGeom prst="rect">
                <a:avLst/>
              </a:prstGeom>
            </p:spPr>
            <p:txBody>
              <a:bodyPr wrap="square">
                <a:spAutoFit/>
              </a:bodyPr>
              <a:lstStyle/>
              <a:p>
                <a:pPr algn="just"/>
                <a:r>
                  <a:rPr lang="en-US" dirty="0" smtClean="0">
                    <a:latin typeface="Times New Roman" pitchFamily="18" charset="0"/>
                    <a:cs typeface="Times New Roman" pitchFamily="18" charset="0"/>
                  </a:rPr>
                  <a:t>Thus, the length of the cyclic prefix </a:t>
                </a:r>
                <a14:m>
                  <m:oMath xmlns:m="http://schemas.openxmlformats.org/officeDocument/2006/math">
                    <m:sSub>
                      <m:sSubPr>
                        <m:ctrlPr>
                          <a:rPr lang="en-US" i="1" smtClean="0">
                            <a:latin typeface="Cambria Math"/>
                            <a:cs typeface="Times New Roman" pitchFamily="18" charset="0"/>
                          </a:rPr>
                        </m:ctrlPr>
                      </m:sSubPr>
                      <m:e>
                        <m:r>
                          <a:rPr lang="en-US" b="0" i="1" smtClean="0">
                            <a:latin typeface="Cambria Math"/>
                            <a:cs typeface="Times New Roman" pitchFamily="18" charset="0"/>
                          </a:rPr>
                          <m:t>𝐿</m:t>
                        </m:r>
                      </m:e>
                      <m:sub>
                        <m:r>
                          <a:rPr lang="en-US" b="0" i="1" smtClean="0">
                            <a:latin typeface="Cambria Math"/>
                            <a:cs typeface="Times New Roman" pitchFamily="18" charset="0"/>
                          </a:rPr>
                          <m:t>𝑐</m:t>
                        </m:r>
                      </m:sub>
                    </m:sSub>
                    <m:r>
                      <a:rPr lang="en-US" b="0" i="1" smtClean="0">
                        <a:latin typeface="Cambria Math"/>
                        <a:cs typeface="Times New Roman" pitchFamily="18" charset="0"/>
                      </a:rPr>
                      <m:t>=32 </m:t>
                    </m:r>
                  </m:oMath>
                </a14:m>
                <a:r>
                  <a:rPr lang="en-US" dirty="0" smtClean="0">
                    <a:latin typeface="Times New Roman" pitchFamily="18" charset="0"/>
                    <a:cs typeface="Times New Roman" pitchFamily="18" charset="0"/>
                  </a:rPr>
                  <a:t>samples </a:t>
                </a:r>
                <a:r>
                  <a:rPr lang="en-US" dirty="0">
                    <a:latin typeface="Times New Roman" pitchFamily="18" charset="0"/>
                    <a:cs typeface="Times New Roman" pitchFamily="18" charset="0"/>
                  </a:rPr>
                  <a:t>and the total number of samples is 256 + 32 = 288. This break-up of the OFDM symbol in terms of the regular samples and the cyclic prefix is shown in Figure </a:t>
                </a:r>
                <a:r>
                  <a:rPr lang="en-US" dirty="0" smtClean="0">
                    <a:latin typeface="Times New Roman" pitchFamily="18" charset="0"/>
                    <a:cs typeface="Times New Roman" pitchFamily="18" charset="0"/>
                  </a:rPr>
                  <a:t>11</a:t>
                </a:r>
                <a:r>
                  <a:rPr lang="en-US" dirty="0">
                    <a:latin typeface="Times New Roman" pitchFamily="18" charset="0"/>
                    <a:cs typeface="Times New Roman" pitchFamily="18" charset="0"/>
                  </a:rPr>
                  <a:t>. Finally, the loss in spectral efficiency </a:t>
                </a:r>
                <a:r>
                  <a:rPr lang="en-US" dirty="0" smtClean="0">
                    <a:latin typeface="Times New Roman" pitchFamily="18" charset="0"/>
                    <a:cs typeface="Times New Roman" pitchFamily="18" charset="0"/>
                  </a:rPr>
                  <a:t>is</a:t>
                </a:r>
              </a:p>
              <a:p>
                <a:pPr algn="just"/>
                <a14:m>
                  <m:oMathPara xmlns:m="http://schemas.openxmlformats.org/officeDocument/2006/math">
                    <m:oMathParaPr>
                      <m:jc m:val="centerGroup"/>
                    </m:oMathParaPr>
                    <m:oMath xmlns:m="http://schemas.openxmlformats.org/officeDocument/2006/math">
                      <m:r>
                        <a:rPr lang="en-US" b="0" i="1" smtClean="0">
                          <a:latin typeface="Cambria Math"/>
                          <a:cs typeface="Times New Roman" pitchFamily="18" charset="0"/>
                        </a:rPr>
                        <m:t>𝐿𝑜𝑠𝑠</m:t>
                      </m:r>
                      <m:r>
                        <a:rPr lang="en-US" b="0" i="1" smtClean="0">
                          <a:latin typeface="Cambria Math"/>
                          <a:cs typeface="Times New Roman" pitchFamily="18" charset="0"/>
                        </a:rPr>
                        <m:t> </m:t>
                      </m:r>
                      <m:r>
                        <a:rPr lang="en-US" b="0" i="1" smtClean="0">
                          <a:latin typeface="Cambria Math"/>
                          <a:cs typeface="Times New Roman" pitchFamily="18" charset="0"/>
                        </a:rPr>
                        <m:t>𝑖𝑛</m:t>
                      </m:r>
                      <m:r>
                        <a:rPr lang="en-US" b="0" i="1" smtClean="0">
                          <a:latin typeface="Cambria Math"/>
                          <a:cs typeface="Times New Roman" pitchFamily="18" charset="0"/>
                        </a:rPr>
                        <m:t> </m:t>
                      </m:r>
                      <m:r>
                        <a:rPr lang="en-US" b="0" i="1" smtClean="0">
                          <a:latin typeface="Cambria Math"/>
                          <a:cs typeface="Times New Roman" pitchFamily="18" charset="0"/>
                        </a:rPr>
                        <m:t>𝑠𝑝𝑒𝑐𝑡𝑟𝑎𝑙</m:t>
                      </m:r>
                      <m:r>
                        <a:rPr lang="en-US" b="0" i="1" smtClean="0">
                          <a:latin typeface="Cambria Math"/>
                          <a:cs typeface="Times New Roman" pitchFamily="18" charset="0"/>
                        </a:rPr>
                        <m:t> </m:t>
                      </m:r>
                      <m:r>
                        <a:rPr lang="en-US" b="0" i="1" smtClean="0">
                          <a:latin typeface="Cambria Math"/>
                          <a:cs typeface="Times New Roman" pitchFamily="18" charset="0"/>
                        </a:rPr>
                        <m:t>𝑑𝑒𝑛𝑠𝑖𝑡𝑦</m:t>
                      </m:r>
                      <m:r>
                        <a:rPr lang="en-US" b="0" i="1" smtClean="0">
                          <a:latin typeface="Cambria Math"/>
                          <a:cs typeface="Times New Roman" pitchFamily="18" charset="0"/>
                        </a:rPr>
                        <m:t>=</m:t>
                      </m:r>
                      <m:f>
                        <m:fPr>
                          <m:ctrlPr>
                            <a:rPr lang="en-US" b="0" i="1" smtClean="0">
                              <a:latin typeface="Cambria Math"/>
                              <a:cs typeface="Times New Roman" pitchFamily="18" charset="0"/>
                            </a:rPr>
                          </m:ctrlPr>
                        </m:fPr>
                        <m:num>
                          <m:r>
                            <a:rPr lang="en-US" b="0" i="1" smtClean="0">
                              <a:latin typeface="Cambria Math"/>
                              <a:cs typeface="Times New Roman" pitchFamily="18" charset="0"/>
                            </a:rPr>
                            <m:t>32</m:t>
                          </m:r>
                        </m:num>
                        <m:den>
                          <m:r>
                            <a:rPr lang="en-US" b="0" i="1" smtClean="0">
                              <a:latin typeface="Cambria Math"/>
                              <a:cs typeface="Times New Roman" pitchFamily="18" charset="0"/>
                            </a:rPr>
                            <m:t>288</m:t>
                          </m:r>
                        </m:den>
                      </m:f>
                      <m:r>
                        <a:rPr lang="en-US" b="0" i="0" smtClean="0">
                          <a:latin typeface="Cambria Math"/>
                          <a:cs typeface="Times New Roman" pitchFamily="18" charset="0"/>
                        </a:rPr>
                        <m:t>=</m:t>
                      </m:r>
                      <m:f>
                        <m:fPr>
                          <m:ctrlPr>
                            <a:rPr lang="en-US" b="0" i="1" smtClean="0">
                              <a:latin typeface="Cambria Math"/>
                              <a:cs typeface="Times New Roman" pitchFamily="18" charset="0"/>
                            </a:rPr>
                          </m:ctrlPr>
                        </m:fPr>
                        <m:num>
                          <m:r>
                            <a:rPr lang="en-US" i="1">
                              <a:latin typeface="Cambria Math"/>
                              <a:ea typeface="Cambria Math"/>
                              <a:cs typeface="Times New Roman" pitchFamily="18" charset="0"/>
                            </a:rPr>
                            <m:t>8</m:t>
                          </m:r>
                          <m:r>
                            <a:rPr lang="en-US" i="1">
                              <a:latin typeface="Cambria Math"/>
                              <a:ea typeface="Cambria Math"/>
                              <a:cs typeface="Times New Roman" pitchFamily="18" charset="0"/>
                            </a:rPr>
                            <m:t>𝜇</m:t>
                          </m:r>
                          <m:r>
                            <a:rPr lang="en-US" i="1">
                              <a:latin typeface="Cambria Math"/>
                              <a:ea typeface="Cambria Math"/>
                              <a:cs typeface="Times New Roman" pitchFamily="18" charset="0"/>
                            </a:rPr>
                            <m:t>𝑠</m:t>
                          </m:r>
                        </m:num>
                        <m:den>
                          <m:r>
                            <a:rPr lang="en-US" i="1">
                              <a:latin typeface="Cambria Math"/>
                              <a:ea typeface="Cambria Math"/>
                              <a:cs typeface="Times New Roman" pitchFamily="18" charset="0"/>
                            </a:rPr>
                            <m:t>72</m:t>
                          </m:r>
                          <m:r>
                            <a:rPr lang="en-US" i="1">
                              <a:latin typeface="Cambria Math"/>
                              <a:ea typeface="Cambria Math"/>
                              <a:cs typeface="Times New Roman" pitchFamily="18" charset="0"/>
                            </a:rPr>
                            <m:t>𝜇</m:t>
                          </m:r>
                          <m:r>
                            <a:rPr lang="en-US" i="1">
                              <a:latin typeface="Cambria Math"/>
                              <a:ea typeface="Cambria Math"/>
                              <a:cs typeface="Times New Roman" pitchFamily="18" charset="0"/>
                            </a:rPr>
                            <m:t>𝑠</m:t>
                          </m:r>
                        </m:den>
                      </m:f>
                      <m:r>
                        <a:rPr lang="en-US" b="0" i="1" smtClean="0">
                          <a:latin typeface="Cambria Math"/>
                          <a:cs typeface="Times New Roman" pitchFamily="18" charset="0"/>
                        </a:rPr>
                        <m:t>=11.1</m:t>
                      </m:r>
                      <m:r>
                        <a:rPr lang="en-US" b="0" i="1" smtClean="0">
                          <a:latin typeface="Cambria Math"/>
                          <a:ea typeface="Cambria Math"/>
                          <a:cs typeface="Times New Roman" pitchFamily="18" charset="0"/>
                        </a:rPr>
                        <m:t>%</m:t>
                      </m:r>
                    </m:oMath>
                  </m:oMathPara>
                </a14:m>
                <a:endParaRPr lang="en-IN" dirty="0" smtClean="0">
                  <a:latin typeface="Times New Roman" pitchFamily="18" charset="0"/>
                  <a:cs typeface="Times New Roman" pitchFamily="18" charset="0"/>
                </a:endParaRPr>
              </a:p>
              <a:p>
                <a:pPr algn="just"/>
                <a:r>
                  <a:rPr lang="en-US" dirty="0">
                    <a:latin typeface="Times New Roman" pitchFamily="18" charset="0"/>
                    <a:cs typeface="Times New Roman" pitchFamily="18" charset="0"/>
                  </a:rPr>
                  <a:t>This is the loss in spectral efficiency arising because of the addition of the cyclic prefix</a:t>
                </a:r>
                <a:endParaRPr lang="en-IN" dirty="0">
                  <a:latin typeface="Times New Roman" pitchFamily="18" charset="0"/>
                  <a:cs typeface="Times New Roman"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186280" y="3722583"/>
                <a:ext cx="8578526" cy="1764137"/>
              </a:xfrm>
              <a:prstGeom prst="rect">
                <a:avLst/>
              </a:prstGeom>
              <a:blipFill rotWithShape="1">
                <a:blip r:embed="rId5"/>
                <a:stretch>
                  <a:fillRect l="-640" t="-1730" r="-569" b="-4844"/>
                </a:stretch>
              </a:blipFill>
            </p:spPr>
            <p:txBody>
              <a:bodyPr/>
              <a:lstStyle/>
              <a:p>
                <a:r>
                  <a:rPr lang="en-IN">
                    <a:noFill/>
                  </a:rPr>
                  <a:t> </a:t>
                </a:r>
              </a:p>
            </p:txBody>
          </p:sp>
        </mc:Fallback>
      </mc:AlternateContent>
    </p:spTree>
    <p:extLst>
      <p:ext uri="{BB962C8B-B14F-4D97-AF65-F5344CB8AC3E}">
        <p14:creationId xmlns:p14="http://schemas.microsoft.com/office/powerpoint/2010/main" val="243156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67331" y="127299"/>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54872" y="6346091"/>
            <a:ext cx="1206979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22-03-2022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05/58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10" name="Picture 9">
            <a:extLst>
              <a:ext uri="{FF2B5EF4-FFF2-40B4-BE49-F238E27FC236}">
                <a16:creationId xmlns:a16="http://schemas.microsoft.com/office/drawing/2014/main" xmlns="" id="{7D8FB851-34C1-4940-8B71-83F7749A856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7" y="911225"/>
                <a:ext cx="11721529" cy="5228318"/>
              </a:xfrm>
            </p:spPr>
            <p:txBody>
              <a:bodyPr>
                <a:normAutofit/>
              </a:bodyPr>
              <a:lstStyle/>
              <a:p>
                <a:pPr algn="just">
                  <a:buFont typeface="Wingdings" pitchFamily="2" charset="2"/>
                  <a:buChar char="Ø"/>
                </a:pPr>
                <a:r>
                  <a:rPr lang="en-US" sz="2000" dirty="0" smtClean="0">
                    <a:latin typeface="Times New Roman" pitchFamily="18" charset="0"/>
                    <a:cs typeface="Times New Roman" pitchFamily="18" charset="0"/>
                  </a:rPr>
                  <a:t>Finally, for </a:t>
                </a:r>
                <a:r>
                  <a:rPr lang="en-US" sz="2000" i="1" dirty="0">
                    <a:latin typeface="Times New Roman" pitchFamily="18" charset="0"/>
                    <a:cs typeface="Times New Roman" pitchFamily="18" charset="0"/>
                  </a:rPr>
                  <a:t>r = t = 1</a:t>
                </a:r>
                <a:r>
                  <a:rPr lang="en-US" sz="2000" dirty="0">
                    <a:latin typeface="Times New Roman" pitchFamily="18" charset="0"/>
                    <a:cs typeface="Times New Roman" pitchFamily="18" charset="0"/>
                  </a:rPr>
                  <a:t>, i.e., a single receive and transmit antenna, it reduces to the single-input single-output (SISO) system, </a:t>
                </a:r>
                <a:r>
                  <a:rPr lang="en-US" sz="2000" dirty="0" smtClean="0">
                    <a:latin typeface="Times New Roman" pitchFamily="18" charset="0"/>
                    <a:cs typeface="Times New Roman" pitchFamily="18" charset="0"/>
                  </a:rPr>
                  <a:t>modeled as</a:t>
                </a: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𝑦</m:t>
                      </m:r>
                      <m:r>
                        <a:rPr lang="en-US" sz="2000" b="0" i="1" smtClean="0">
                          <a:latin typeface="Cambria Math"/>
                          <a:cs typeface="Times New Roman" pitchFamily="18" charset="0"/>
                        </a:rPr>
                        <m:t>=</m:t>
                      </m:r>
                      <m:r>
                        <a:rPr lang="en-US" sz="2000" b="0" i="1" smtClean="0">
                          <a:latin typeface="Cambria Math"/>
                          <a:cs typeface="Times New Roman" pitchFamily="18" charset="0"/>
                        </a:rPr>
                        <m:t>h𝑥</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𝑛</m:t>
                      </m:r>
                    </m:oMath>
                  </m:oMathPara>
                </a14:m>
                <a:endParaRPr lang="en-IN" sz="2000" dirty="0" smtClean="0">
                  <a:latin typeface="Times New Roman" pitchFamily="18" charset="0"/>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The covariance matrix of the noise </a:t>
                </a:r>
                <a14:m>
                  <m:oMath xmlns:m="http://schemas.openxmlformats.org/officeDocument/2006/math">
                    <m:sSub>
                      <m:sSubPr>
                        <m:ctrlPr>
                          <a:rPr lang="en-US" sz="2000" i="1" smtClean="0">
                            <a:latin typeface="Cambria Math"/>
                            <a:cs typeface="Times New Roman" pitchFamily="18" charset="0"/>
                          </a:rPr>
                        </m:ctrlPr>
                      </m:sSubPr>
                      <m:e>
                        <m:r>
                          <a:rPr lang="en-US" sz="2000" i="1" smtClean="0">
                            <a:latin typeface="Cambria Math"/>
                            <a:ea typeface="Cambria Math"/>
                            <a:cs typeface="Times New Roman" pitchFamily="18" charset="0"/>
                          </a:rPr>
                          <m:t>𝑹</m:t>
                        </m:r>
                      </m:e>
                      <m:sub>
                        <m:r>
                          <a:rPr lang="en-US" sz="2000" b="0" i="1" smtClean="0">
                            <a:latin typeface="Cambria Math"/>
                            <a:cs typeface="Times New Roman" pitchFamily="18" charset="0"/>
                          </a:rPr>
                          <m:t>𝑛</m:t>
                        </m:r>
                      </m:sub>
                    </m:sSub>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of </a:t>
                </a:r>
                <a:r>
                  <a:rPr lang="en-US" sz="2000" dirty="0">
                    <a:latin typeface="Times New Roman" pitchFamily="18" charset="0"/>
                    <a:cs typeface="Times New Roman" pitchFamily="18" charset="0"/>
                  </a:rPr>
                  <a:t>the noise vector </a:t>
                </a:r>
                <a:r>
                  <a:rPr lang="en-US" sz="2000" i="1" dirty="0">
                    <a:latin typeface="Times New Roman" pitchFamily="18" charset="0"/>
                    <a:cs typeface="Times New Roman" pitchFamily="18" charset="0"/>
                  </a:rPr>
                  <a:t>n </a:t>
                </a:r>
                <a:r>
                  <a:rPr lang="en-US" sz="2000" dirty="0">
                    <a:latin typeface="Times New Roman" pitchFamily="18" charset="0"/>
                    <a:cs typeface="Times New Roman" pitchFamily="18" charset="0"/>
                  </a:rPr>
                  <a:t>defined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IN" sz="2000" i="1" smtClean="0">
                              <a:latin typeface="Cambria Math"/>
                              <a:ea typeface="Cambria Math"/>
                              <a:cs typeface="Times New Roman" pitchFamily="18" charset="0"/>
                            </a:rPr>
                            <m:t>𝑹</m:t>
                          </m:r>
                        </m:e>
                        <m:sub>
                          <m:r>
                            <a:rPr lang="en-US" sz="2000" b="0" i="1" smtClean="0">
                              <a:latin typeface="Cambria Math"/>
                              <a:cs typeface="Times New Roman" pitchFamily="18" charset="0"/>
                            </a:rPr>
                            <m:t>𝑛</m:t>
                          </m:r>
                        </m:sub>
                      </m:sSub>
                      <m:r>
                        <a:rPr lang="en-IN"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𝐸</m:t>
                      </m:r>
                      <m:d>
                        <m:dPr>
                          <m:begChr m:val="{"/>
                          <m:endChr m:val="}"/>
                          <m:ctrlPr>
                            <a:rPr lang="en-US" sz="2000" b="0" i="1" smtClean="0">
                              <a:latin typeface="Cambria Math"/>
                              <a:ea typeface="Cambria Math"/>
                              <a:cs typeface="Times New Roman" pitchFamily="18" charset="0"/>
                            </a:rPr>
                          </m:ctrlPr>
                        </m:dPr>
                        <m:e>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𝒏𝒏</m:t>
                              </m:r>
                            </m:e>
                            <m:sup>
                              <m:r>
                                <a:rPr lang="en-US" sz="2000" b="0" i="1" smtClean="0">
                                  <a:latin typeface="Cambria Math"/>
                                  <a:ea typeface="Cambria Math"/>
                                  <a:cs typeface="Times New Roman" pitchFamily="18" charset="0"/>
                                </a:rPr>
                                <m:t>𝐻</m:t>
                              </m:r>
                            </m:sup>
                          </m:sSup>
                        </m:e>
                      </m:d>
                    </m:oMath>
                  </m:oMathPara>
                </a14:m>
                <a:endParaRPr lang="en-IN"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𝐸</m:t>
                      </m:r>
                      <m:d>
                        <m:dPr>
                          <m:begChr m:val="{"/>
                          <m:endChr m:val="}"/>
                          <m:ctrlPr>
                            <a:rPr lang="en-US" sz="2000" b="0" i="1" smtClean="0">
                              <a:latin typeface="Cambria Math"/>
                              <a:ea typeface="Cambria Math"/>
                              <a:cs typeface="Times New Roman" pitchFamily="18" charset="0"/>
                            </a:rPr>
                          </m:ctrlPr>
                        </m:dPr>
                        <m:e>
                          <m:d>
                            <m:dPr>
                              <m:begChr m:val="["/>
                              <m:endChr m:val="]"/>
                              <m:ctrlPr>
                                <a:rPr lang="en-US" sz="2000" b="0" i="1" smtClean="0">
                                  <a:latin typeface="Cambria Math"/>
                                  <a:ea typeface="Cambria Math"/>
                                  <a:cs typeface="Times New Roman" pitchFamily="18" charset="0"/>
                                </a:rPr>
                              </m:ctrlPr>
                            </m:dPr>
                            <m:e>
                              <m:m>
                                <m:mPr>
                                  <m:mcs>
                                    <m:mc>
                                      <m:mcPr>
                                        <m:count m:val="1"/>
                                        <m:mcJc m:val="center"/>
                                      </m:mcPr>
                                    </m:mc>
                                  </m:mcs>
                                  <m:ctrlPr>
                                    <a:rPr lang="en-US" sz="2000" b="0" i="1" smtClean="0">
                                      <a:latin typeface="Cambria Math"/>
                                      <a:ea typeface="Cambria Math"/>
                                      <a:cs typeface="Times New Roman" pitchFamily="18" charset="0"/>
                                    </a:rPr>
                                  </m:ctrlPr>
                                </m:mPr>
                                <m:m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𝑛</m:t>
                                        </m:r>
                                      </m:e>
                                      <m:sub>
                                        <m:r>
                                          <a:rPr lang="en-US" sz="2000" b="0" i="1" smtClean="0">
                                            <a:latin typeface="Cambria Math"/>
                                            <a:ea typeface="Cambria Math"/>
                                            <a:cs typeface="Times New Roman" pitchFamily="18" charset="0"/>
                                          </a:rPr>
                                          <m:t>1</m:t>
                                        </m:r>
                                      </m:sub>
                                    </m:sSub>
                                  </m:e>
                                </m:mr>
                                <m:mr>
                                  <m:e>
                                    <m:m>
                                      <m:mPr>
                                        <m:mcs>
                                          <m:mc>
                                            <m:mcPr>
                                              <m:count m:val="1"/>
                                              <m:mcJc m:val="center"/>
                                            </m:mcPr>
                                          </m:mc>
                                        </m:mcs>
                                        <m:ctrlPr>
                                          <a:rPr lang="en-US" sz="2000" b="0" i="1" smtClean="0">
                                            <a:latin typeface="Cambria Math"/>
                                            <a:ea typeface="Cambria Math"/>
                                            <a:cs typeface="Times New Roman" pitchFamily="18" charset="0"/>
                                          </a:rPr>
                                        </m:ctrlPr>
                                      </m:mPr>
                                      <m:m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𝑛</m:t>
                                              </m:r>
                                            </m:e>
                                            <m:sub>
                                              <m:r>
                                                <a:rPr lang="en-US" sz="2000" b="0" i="1" smtClean="0">
                                                  <a:latin typeface="Cambria Math"/>
                                                  <a:ea typeface="Cambria Math"/>
                                                  <a:cs typeface="Times New Roman" pitchFamily="18" charset="0"/>
                                                </a:rPr>
                                                <m:t>2</m:t>
                                              </m:r>
                                            </m:sub>
                                          </m:sSub>
                                        </m:e>
                                      </m:mr>
                                      <m:mr>
                                        <m:e>
                                          <m:m>
                                            <m:mPr>
                                              <m:mcs>
                                                <m:mc>
                                                  <m:mcPr>
                                                    <m:count m:val="1"/>
                                                    <m:mcJc m:val="center"/>
                                                  </m:mcPr>
                                                </m:mc>
                                              </m:mcs>
                                              <m:ctrlPr>
                                                <a:rPr lang="en-US" sz="2000" b="0" i="1" smtClean="0">
                                                  <a:latin typeface="Cambria Math"/>
                                                  <a:ea typeface="Cambria Math"/>
                                                  <a:cs typeface="Times New Roman" pitchFamily="18" charset="0"/>
                                                </a:rPr>
                                              </m:ctrlPr>
                                            </m:mPr>
                                            <m:mr>
                                              <m:e>
                                                <m:r>
                                                  <m:rPr>
                                                    <m:brk m:alnAt="7"/>
                                                  </m:rPr>
                                                  <a:rPr lang="en-US" sz="2000" b="0" i="1" smtClean="0">
                                                    <a:latin typeface="Cambria Math"/>
                                                    <a:ea typeface="Cambria Math"/>
                                                    <a:cs typeface="Times New Roman" pitchFamily="18" charset="0"/>
                                                  </a:rPr>
                                                  <m:t>⋮</m:t>
                                                </m:r>
                                              </m:e>
                                            </m:mr>
                                            <m:m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𝑛</m:t>
                                                    </m:r>
                                                  </m:e>
                                                  <m:sub>
                                                    <m:r>
                                                      <a:rPr lang="en-US" sz="2000" b="0" i="1" smtClean="0">
                                                        <a:latin typeface="Cambria Math"/>
                                                        <a:ea typeface="Cambria Math"/>
                                                        <a:cs typeface="Times New Roman" pitchFamily="18" charset="0"/>
                                                      </a:rPr>
                                                      <m:t>𝐿</m:t>
                                                    </m:r>
                                                  </m:sub>
                                                </m:sSub>
                                              </m:e>
                                            </m:mr>
                                          </m:m>
                                        </m:e>
                                      </m:mr>
                                    </m:m>
                                  </m:e>
                                </m:mr>
                              </m:m>
                            </m:e>
                          </m:d>
                          <m:d>
                            <m:dPr>
                              <m:begChr m:val="["/>
                              <m:endChr m:val="]"/>
                              <m:ctrlPr>
                                <a:rPr lang="en-US" sz="2000" b="0" i="1" smtClean="0">
                                  <a:latin typeface="Cambria Math"/>
                                  <a:ea typeface="Cambria Math"/>
                                  <a:cs typeface="Times New Roman" pitchFamily="18" charset="0"/>
                                </a:rPr>
                              </m:ctrlPr>
                            </m:dPr>
                            <m:e>
                              <m:m>
                                <m:mPr>
                                  <m:mcs>
                                    <m:mc>
                                      <m:mcPr>
                                        <m:count m:val="3"/>
                                        <m:mcJc m:val="center"/>
                                      </m:mcPr>
                                    </m:mc>
                                  </m:mcs>
                                  <m:ctrlPr>
                                    <a:rPr lang="en-US" sz="2000" b="0" i="1" smtClean="0">
                                      <a:latin typeface="Cambria Math"/>
                                      <a:ea typeface="Cambria Math"/>
                                      <a:cs typeface="Times New Roman" pitchFamily="18" charset="0"/>
                                    </a:rPr>
                                  </m:ctrlPr>
                                </m:mPr>
                                <m:mr>
                                  <m:e>
                                    <m:sSubSup>
                                      <m:sSubSupPr>
                                        <m:ctrlPr>
                                          <a:rPr lang="en-US" sz="2000" b="0" i="1" smtClean="0">
                                            <a:latin typeface="Cambria Math"/>
                                            <a:ea typeface="Cambria Math"/>
                                            <a:cs typeface="Times New Roman" pitchFamily="18" charset="0"/>
                                          </a:rPr>
                                        </m:ctrlPr>
                                      </m:sSubSupP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𝑛</m:t>
                                            </m:r>
                                          </m:e>
                                          <m:sub>
                                            <m:r>
                                              <a:rPr lang="en-US" sz="2000" b="0" i="1" smtClean="0">
                                                <a:latin typeface="Cambria Math"/>
                                                <a:ea typeface="Cambria Math"/>
                                                <a:cs typeface="Times New Roman" pitchFamily="18" charset="0"/>
                                              </a:rPr>
                                              <m:t>1</m:t>
                                            </m:r>
                                          </m:sub>
                                        </m:sSub>
                                      </m:e>
                                      <m:sub/>
                                      <m:sup>
                                        <m:r>
                                          <a:rPr lang="en-US" sz="2000" b="0" i="1" smtClean="0">
                                            <a:latin typeface="Cambria Math"/>
                                            <a:ea typeface="Cambria Math"/>
                                            <a:cs typeface="Times New Roman" pitchFamily="18" charset="0"/>
                                          </a:rPr>
                                          <m:t>∗</m:t>
                                        </m:r>
                                      </m:sup>
                                    </m:sSubSup>
                                  </m:e>
                                  <m:e>
                                    <m:sSubSup>
                                      <m:sSubSupPr>
                                        <m:ctrlPr>
                                          <a:rPr lang="en-US" sz="2000" b="0" i="1" smtClean="0">
                                            <a:latin typeface="Cambria Math"/>
                                            <a:ea typeface="Cambria Math"/>
                                            <a:cs typeface="Times New Roman" pitchFamily="18" charset="0"/>
                                          </a:rPr>
                                        </m:ctrlPr>
                                      </m:sSubSupP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𝑛</m:t>
                                            </m:r>
                                          </m:e>
                                          <m:sub>
                                            <m:r>
                                              <a:rPr lang="en-US" sz="2000" b="0" i="1" smtClean="0">
                                                <a:latin typeface="Cambria Math"/>
                                                <a:ea typeface="Cambria Math"/>
                                                <a:cs typeface="Times New Roman" pitchFamily="18" charset="0"/>
                                              </a:rPr>
                                              <m:t>2</m:t>
                                            </m:r>
                                          </m:sub>
                                        </m:sSub>
                                      </m:e>
                                      <m:sub/>
                                      <m:sup>
                                        <m:r>
                                          <a:rPr lang="en-US" sz="2000" b="0" i="1" smtClean="0">
                                            <a:latin typeface="Cambria Math"/>
                                            <a:ea typeface="Cambria Math"/>
                                            <a:cs typeface="Times New Roman" pitchFamily="18" charset="0"/>
                                          </a:rPr>
                                          <m:t>∗</m:t>
                                        </m:r>
                                      </m:sup>
                                    </m:sSubSup>
                                  </m:e>
                                  <m:e>
                                    <m:m>
                                      <m:mPr>
                                        <m:mcs>
                                          <m:mc>
                                            <m:mcPr>
                                              <m:count m:val="2"/>
                                              <m:mcJc m:val="center"/>
                                            </m:mcPr>
                                          </m:mc>
                                        </m:mcs>
                                        <m:ctrlPr>
                                          <a:rPr lang="en-US" sz="2000" b="0" i="1" smtClean="0">
                                            <a:latin typeface="Cambria Math"/>
                                            <a:ea typeface="Cambria Math"/>
                                            <a:cs typeface="Times New Roman" pitchFamily="18" charset="0"/>
                                          </a:rPr>
                                        </m:ctrlPr>
                                      </m:mPr>
                                      <m:mr>
                                        <m:e>
                                          <m:r>
                                            <m:rPr>
                                              <m:brk m:alnAt="7"/>
                                            </m:rPr>
                                            <a:rPr lang="en-US" sz="2000" b="0" i="1" smtClean="0">
                                              <a:latin typeface="Cambria Math"/>
                                              <a:ea typeface="Cambria Math"/>
                                              <a:cs typeface="Times New Roman" pitchFamily="18" charset="0"/>
                                            </a:rPr>
                                            <m:t>…</m:t>
                                          </m:r>
                                        </m:e>
                                        <m:e>
                                          <m:sSubSup>
                                            <m:sSubSupPr>
                                              <m:ctrlPr>
                                                <a:rPr lang="en-US" sz="2000" b="0" i="1" smtClean="0">
                                                  <a:latin typeface="Cambria Math"/>
                                                  <a:ea typeface="Cambria Math"/>
                                                  <a:cs typeface="Times New Roman" pitchFamily="18" charset="0"/>
                                                </a:rPr>
                                              </m:ctrlPr>
                                            </m:sSubSupP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𝑛</m:t>
                                                  </m:r>
                                                </m:e>
                                                <m:sub>
                                                  <m:r>
                                                    <a:rPr lang="en-US" sz="2000" b="0" i="1" smtClean="0">
                                                      <a:latin typeface="Cambria Math"/>
                                                      <a:ea typeface="Cambria Math"/>
                                                      <a:cs typeface="Times New Roman" pitchFamily="18" charset="0"/>
                                                    </a:rPr>
                                                    <m:t>𝐿</m:t>
                                                  </m:r>
                                                </m:sub>
                                              </m:sSub>
                                            </m:e>
                                            <m:sub/>
                                            <m:sup>
                                              <m:r>
                                                <a:rPr lang="en-US" sz="2000" b="0" i="1" smtClean="0">
                                                  <a:latin typeface="Cambria Math"/>
                                                  <a:ea typeface="Cambria Math"/>
                                                  <a:cs typeface="Times New Roman" pitchFamily="18" charset="0"/>
                                                </a:rPr>
                                                <m:t>∗</m:t>
                                              </m:r>
                                            </m:sup>
                                          </m:sSubSup>
                                        </m:e>
                                      </m:mr>
                                    </m:m>
                                  </m:e>
                                </m:mr>
                              </m:m>
                            </m:e>
                          </m:d>
                        </m:e>
                      </m:d>
                    </m:oMath>
                  </m:oMathPara>
                </a14:m>
                <a:endParaRPr lang="en-IN" sz="2000" dirty="0" smtClean="0">
                  <a:latin typeface="Times New Roman" pitchFamily="18" charset="0"/>
                  <a:cs typeface="Times New Roman" pitchFamily="18" charset="0"/>
                </a:endParaRPr>
              </a:p>
              <a:p>
                <a:pPr marL="0" indent="0" algn="just">
                  <a:buNone/>
                </a:pPr>
                <a:endParaRPr lang="en-IN"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d>
                        <m:dPr>
                          <m:begChr m:val="["/>
                          <m:endChr m:val="]"/>
                          <m:ctrlPr>
                            <a:rPr lang="en-IN" sz="2000" i="1" smtClean="0">
                              <a:latin typeface="Cambria Math"/>
                              <a:ea typeface="Cambria Math"/>
                              <a:cs typeface="Times New Roman" pitchFamily="18" charset="0"/>
                            </a:rPr>
                          </m:ctrlPr>
                        </m:dPr>
                        <m:e>
                          <m:m>
                            <m:mPr>
                              <m:mcs>
                                <m:mc>
                                  <m:mcPr>
                                    <m:count m:val="3"/>
                                    <m:mcJc m:val="center"/>
                                  </m:mcPr>
                                </m:mc>
                              </m:mcs>
                              <m:ctrlPr>
                                <a:rPr lang="en-IN" sz="2000" i="1" smtClean="0">
                                  <a:latin typeface="Cambria Math"/>
                                  <a:ea typeface="Cambria Math"/>
                                  <a:cs typeface="Times New Roman" pitchFamily="18" charset="0"/>
                                </a:rPr>
                              </m:ctrlPr>
                            </m:mPr>
                            <m:mr>
                              <m:e>
                                <m:r>
                                  <m:rPr>
                                    <m:sty m:val="p"/>
                                    <m:brk m:alnAt="7"/>
                                  </m:rPr>
                                  <a:rPr lang="en-IN" sz="2000" i="1" smtClean="0">
                                    <a:latin typeface="Cambria Math"/>
                                    <a:ea typeface="Cambria Math"/>
                                    <a:cs typeface="Times New Roman" pitchFamily="18" charset="0"/>
                                  </a:rPr>
                                  <m:t>E</m:t>
                                </m:r>
                                <m:d>
                                  <m:dPr>
                                    <m:begChr m:val="{"/>
                                    <m:endChr m:val="}"/>
                                    <m:ctrlPr>
                                      <a:rPr lang="en-IN" sz="2000" i="1" smtClean="0">
                                        <a:latin typeface="Cambria Math"/>
                                        <a:ea typeface="Cambria Math"/>
                                        <a:cs typeface="Times New Roman" pitchFamily="18" charset="0"/>
                                      </a:rPr>
                                    </m:ctrlPr>
                                  </m:dPr>
                                  <m:e>
                                    <m:sSup>
                                      <m:sSupPr>
                                        <m:ctrlPr>
                                          <a:rPr lang="en-IN" sz="2000" i="1" smtClean="0">
                                            <a:latin typeface="Cambria Math"/>
                                            <a:ea typeface="Cambria Math"/>
                                            <a:cs typeface="Times New Roman" pitchFamily="18" charset="0"/>
                                          </a:rPr>
                                        </m:ctrlPr>
                                      </m:sSupPr>
                                      <m:e>
                                        <m:d>
                                          <m:dPr>
                                            <m:begChr m:val="|"/>
                                            <m:endChr m:val="|"/>
                                            <m:ctrlPr>
                                              <a:rPr lang="en-IN" sz="2000" i="1" smtClean="0">
                                                <a:latin typeface="Cambria Math"/>
                                                <a:ea typeface="Cambria Math"/>
                                                <a:cs typeface="Times New Roman" pitchFamily="18" charset="0"/>
                                              </a:rPr>
                                            </m:ctrlPr>
                                          </m:dP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𝑛</m:t>
                                                </m:r>
                                              </m:e>
                                              <m:sub>
                                                <m:r>
                                                  <a:rPr lang="en-US" sz="2000" b="0" i="1" smtClean="0">
                                                    <a:latin typeface="Cambria Math"/>
                                                    <a:ea typeface="Cambria Math"/>
                                                    <a:cs typeface="Times New Roman" pitchFamily="18" charset="0"/>
                                                  </a:rPr>
                                                  <m:t>1</m:t>
                                                </m:r>
                                              </m:sub>
                                            </m:sSub>
                                          </m:e>
                                        </m:d>
                                      </m:e>
                                      <m:sup>
                                        <m:r>
                                          <a:rPr lang="en-US" sz="2000" b="0" i="1" smtClean="0">
                                            <a:latin typeface="Cambria Math"/>
                                            <a:ea typeface="Cambria Math"/>
                                            <a:cs typeface="Times New Roman" pitchFamily="18" charset="0"/>
                                          </a:rPr>
                                          <m:t>2</m:t>
                                        </m:r>
                                      </m:sup>
                                    </m:sSup>
                                  </m:e>
                                </m:d>
                              </m:e>
                              <m:e>
                                <m:r>
                                  <m:rPr>
                                    <m:sty m:val="p"/>
                                  </m:rPr>
                                  <a:rPr lang="en-IN" sz="2000" i="1" smtClean="0">
                                    <a:latin typeface="Cambria Math"/>
                                    <a:ea typeface="Cambria Math"/>
                                    <a:cs typeface="Times New Roman" pitchFamily="18" charset="0"/>
                                  </a:rPr>
                                  <m:t>E</m:t>
                                </m:r>
                                <m:d>
                                  <m:dPr>
                                    <m:begChr m:val="{"/>
                                    <m:endChr m:val="}"/>
                                    <m:ctrlPr>
                                      <a:rPr lang="en-IN" sz="2000" i="1" smtClean="0">
                                        <a:latin typeface="Cambria Math"/>
                                        <a:ea typeface="Cambria Math"/>
                                        <a:cs typeface="Times New Roman" pitchFamily="18" charset="0"/>
                                      </a:rPr>
                                    </m:ctrlPr>
                                  </m:dP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𝑛</m:t>
                                        </m:r>
                                      </m:e>
                                      <m:sub>
                                        <m:r>
                                          <a:rPr lang="en-US" sz="2000" b="0" i="1" smtClean="0">
                                            <a:latin typeface="Cambria Math"/>
                                            <a:ea typeface="Cambria Math"/>
                                            <a:cs typeface="Times New Roman" pitchFamily="18" charset="0"/>
                                          </a:rPr>
                                          <m:t>1</m:t>
                                        </m:r>
                                      </m:sub>
                                    </m:sSub>
                                    <m:sSubSup>
                                      <m:sSubSupPr>
                                        <m:ctrlPr>
                                          <a:rPr lang="en-IN" sz="2000" i="1" smtClean="0">
                                            <a:latin typeface="Cambria Math"/>
                                            <a:ea typeface="Cambria Math"/>
                                            <a:cs typeface="Times New Roman" pitchFamily="18" charset="0"/>
                                          </a:rPr>
                                        </m:ctrlPr>
                                      </m:sSubSupP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𝑛</m:t>
                                            </m:r>
                                          </m:e>
                                          <m:sub>
                                            <m:r>
                                              <a:rPr lang="en-US" sz="2000" b="0" i="1" smtClean="0">
                                                <a:latin typeface="Cambria Math"/>
                                                <a:ea typeface="Cambria Math"/>
                                                <a:cs typeface="Times New Roman" pitchFamily="18" charset="0"/>
                                              </a:rPr>
                                              <m:t>2</m:t>
                                            </m:r>
                                          </m:sub>
                                        </m:sSub>
                                      </m:e>
                                      <m:sub/>
                                      <m:sup>
                                        <m:r>
                                          <a:rPr lang="en-IN" sz="2000" i="1" smtClean="0">
                                            <a:latin typeface="Cambria Math"/>
                                            <a:ea typeface="Cambria Math"/>
                                            <a:cs typeface="Times New Roman" pitchFamily="18" charset="0"/>
                                          </a:rPr>
                                          <m:t>∗</m:t>
                                        </m:r>
                                      </m:sup>
                                    </m:sSubSup>
                                  </m:e>
                                </m:d>
                              </m:e>
                              <m:e>
                                <m:m>
                                  <m:mPr>
                                    <m:mcs>
                                      <m:mc>
                                        <m:mcPr>
                                          <m:count m:val="2"/>
                                          <m:mcJc m:val="center"/>
                                        </m:mcPr>
                                      </m:mc>
                                    </m:mcs>
                                    <m:ctrlPr>
                                      <a:rPr lang="en-IN" sz="2000" i="1" smtClean="0">
                                        <a:latin typeface="Cambria Math"/>
                                        <a:ea typeface="Cambria Math"/>
                                        <a:cs typeface="Times New Roman" pitchFamily="18" charset="0"/>
                                      </a:rPr>
                                    </m:ctrlPr>
                                  </m:mPr>
                                  <m:mr>
                                    <m:e>
                                      <m:r>
                                        <m:rPr>
                                          <m:brk m:alnAt="7"/>
                                        </m:rPr>
                                        <a:rPr lang="en-IN" sz="2000" i="1" smtClean="0">
                                          <a:latin typeface="Cambria Math"/>
                                          <a:ea typeface="Cambria Math"/>
                                          <a:cs typeface="Times New Roman" pitchFamily="18" charset="0"/>
                                        </a:rPr>
                                        <m:t>…</m:t>
                                      </m:r>
                                    </m:e>
                                    <m:e>
                                      <m:r>
                                        <m:rPr>
                                          <m:sty m:val="p"/>
                                        </m:rPr>
                                        <a:rPr lang="en-IN" sz="2000" i="1" smtClean="0">
                                          <a:latin typeface="Cambria Math"/>
                                          <a:ea typeface="Cambria Math"/>
                                          <a:cs typeface="Times New Roman" pitchFamily="18" charset="0"/>
                                        </a:rPr>
                                        <m:t>E</m:t>
                                      </m:r>
                                    </m:e>
                                  </m:mr>
                                </m:m>
                                <m:d>
                                  <m:dPr>
                                    <m:begChr m:val="{"/>
                                    <m:endChr m:val="}"/>
                                    <m:ctrlPr>
                                      <a:rPr lang="en-IN" sz="2000" i="1" smtClean="0">
                                        <a:latin typeface="Cambria Math"/>
                                        <a:ea typeface="Cambria Math"/>
                                        <a:cs typeface="Times New Roman" pitchFamily="18" charset="0"/>
                                      </a:rPr>
                                    </m:ctrlPr>
                                  </m:dP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𝑛</m:t>
                                        </m:r>
                                      </m:e>
                                      <m:sub>
                                        <m:r>
                                          <a:rPr lang="en-US" sz="2000" b="0" i="1" smtClean="0">
                                            <a:latin typeface="Cambria Math"/>
                                            <a:ea typeface="Cambria Math"/>
                                            <a:cs typeface="Times New Roman" pitchFamily="18" charset="0"/>
                                          </a:rPr>
                                          <m:t>1</m:t>
                                        </m:r>
                                      </m:sub>
                                    </m:sSub>
                                    <m:sSubSup>
                                      <m:sSubSupPr>
                                        <m:ctrlPr>
                                          <a:rPr lang="en-IN" sz="2000" i="1" smtClean="0">
                                            <a:latin typeface="Cambria Math"/>
                                            <a:ea typeface="Cambria Math"/>
                                            <a:cs typeface="Times New Roman" pitchFamily="18" charset="0"/>
                                          </a:rPr>
                                        </m:ctrlPr>
                                      </m:sSubSupP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𝑛</m:t>
                                            </m:r>
                                          </m:e>
                                          <m:sub>
                                            <m:r>
                                              <a:rPr lang="en-US" sz="2000" b="0" i="1" smtClean="0">
                                                <a:latin typeface="Cambria Math"/>
                                                <a:ea typeface="Cambria Math"/>
                                                <a:cs typeface="Times New Roman" pitchFamily="18" charset="0"/>
                                              </a:rPr>
                                              <m:t>𝑟</m:t>
                                            </m:r>
                                          </m:sub>
                                        </m:sSub>
                                      </m:e>
                                      <m:sub/>
                                      <m:sup>
                                        <m:r>
                                          <a:rPr lang="en-IN" sz="2000" i="1" smtClean="0">
                                            <a:latin typeface="Cambria Math"/>
                                            <a:ea typeface="Cambria Math"/>
                                            <a:cs typeface="Times New Roman" pitchFamily="18" charset="0"/>
                                          </a:rPr>
                                          <m:t>∗</m:t>
                                        </m:r>
                                      </m:sup>
                                    </m:sSubSup>
                                  </m:e>
                                </m:d>
                              </m:e>
                            </m:mr>
                            <m:mr>
                              <m:e>
                                <m:r>
                                  <a:rPr lang="en-US" sz="2000" b="0" i="1" smtClean="0">
                                    <a:latin typeface="Cambria Math"/>
                                    <a:ea typeface="Cambria Math"/>
                                    <a:cs typeface="Times New Roman" pitchFamily="18" charset="0"/>
                                  </a:rPr>
                                  <m:t>𝐸</m:t>
                                </m:r>
                                <m:d>
                                  <m:dPr>
                                    <m:begChr m:val="{"/>
                                    <m:endChr m:val="}"/>
                                    <m:ctrlPr>
                                      <a:rPr lang="en-US" sz="2000" b="0" i="1" smtClean="0">
                                        <a:latin typeface="Cambria Math"/>
                                        <a:ea typeface="Cambria Math"/>
                                        <a:cs typeface="Times New Roman" pitchFamily="18" charset="0"/>
                                      </a:rPr>
                                    </m:ctrlPr>
                                  </m:dP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𝑛</m:t>
                                        </m:r>
                                      </m:e>
                                      <m:sub>
                                        <m:r>
                                          <a:rPr lang="en-US" sz="2000" b="0" i="1" smtClean="0">
                                            <a:latin typeface="Cambria Math"/>
                                            <a:ea typeface="Cambria Math"/>
                                            <a:cs typeface="Times New Roman" pitchFamily="18" charset="0"/>
                                          </a:rPr>
                                          <m:t>2</m:t>
                                        </m:r>
                                      </m:sub>
                                    </m:sSub>
                                    <m:sSubSup>
                                      <m:sSubSupPr>
                                        <m:ctrlPr>
                                          <a:rPr lang="en-US" sz="2000" b="0" i="1" smtClean="0">
                                            <a:latin typeface="Cambria Math"/>
                                            <a:ea typeface="Cambria Math"/>
                                            <a:cs typeface="Times New Roman" pitchFamily="18" charset="0"/>
                                          </a:rPr>
                                        </m:ctrlPr>
                                      </m:sSubSupP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𝑛</m:t>
                                            </m:r>
                                          </m:e>
                                          <m:sub>
                                            <m:r>
                                              <a:rPr lang="en-US" sz="2000" b="0" i="1" smtClean="0">
                                                <a:latin typeface="Cambria Math"/>
                                                <a:ea typeface="Cambria Math"/>
                                                <a:cs typeface="Times New Roman" pitchFamily="18" charset="0"/>
                                              </a:rPr>
                                              <m:t>1</m:t>
                                            </m:r>
                                          </m:sub>
                                        </m:sSub>
                                      </m:e>
                                      <m:sub/>
                                      <m:sup>
                                        <m:r>
                                          <a:rPr lang="en-US" sz="2000" b="0" i="1" smtClean="0">
                                            <a:latin typeface="Cambria Math"/>
                                            <a:ea typeface="Cambria Math"/>
                                            <a:cs typeface="Times New Roman" pitchFamily="18" charset="0"/>
                                          </a:rPr>
                                          <m:t>∗</m:t>
                                        </m:r>
                                      </m:sup>
                                    </m:sSubSup>
                                  </m:e>
                                </m:d>
                              </m:e>
                              <m:e>
                                <m:r>
                                  <a:rPr lang="en-US" sz="2000" b="0" i="1" smtClean="0">
                                    <a:latin typeface="Cambria Math"/>
                                    <a:ea typeface="Cambria Math"/>
                                    <a:cs typeface="Times New Roman" pitchFamily="18" charset="0"/>
                                  </a:rPr>
                                  <m:t>𝐸</m:t>
                                </m:r>
                                <m:d>
                                  <m:dPr>
                                    <m:begChr m:val="{"/>
                                    <m:endChr m:val="}"/>
                                    <m:ctrlPr>
                                      <a:rPr lang="en-US" sz="2000" b="0" i="1" smtClean="0">
                                        <a:latin typeface="Cambria Math"/>
                                        <a:ea typeface="Cambria Math"/>
                                        <a:cs typeface="Times New Roman" pitchFamily="18" charset="0"/>
                                      </a:rPr>
                                    </m:ctrlPr>
                                  </m:dPr>
                                  <m:e>
                                    <m:sSup>
                                      <m:sSupPr>
                                        <m:ctrlPr>
                                          <a:rPr lang="en-US" sz="2000" b="0" i="1" smtClean="0">
                                            <a:latin typeface="Cambria Math"/>
                                            <a:ea typeface="Cambria Math"/>
                                            <a:cs typeface="Times New Roman" pitchFamily="18" charset="0"/>
                                          </a:rPr>
                                        </m:ctrlPr>
                                      </m:sSupPr>
                                      <m:e>
                                        <m:d>
                                          <m:dPr>
                                            <m:begChr m:val="|"/>
                                            <m:endChr m:val="|"/>
                                            <m:ctrlPr>
                                              <a:rPr lang="en-US" sz="2000" b="0" i="1" smtClean="0">
                                                <a:latin typeface="Cambria Math"/>
                                                <a:ea typeface="Cambria Math"/>
                                                <a:cs typeface="Times New Roman" pitchFamily="18" charset="0"/>
                                              </a:rPr>
                                            </m:ctrlPr>
                                          </m:dP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𝑛</m:t>
                                                </m:r>
                                              </m:e>
                                              <m:sub>
                                                <m:r>
                                                  <a:rPr lang="en-US" sz="2000" b="0" i="1" smtClean="0">
                                                    <a:latin typeface="Cambria Math"/>
                                                    <a:ea typeface="Cambria Math"/>
                                                    <a:cs typeface="Times New Roman" pitchFamily="18" charset="0"/>
                                                  </a:rPr>
                                                  <m:t>2</m:t>
                                                </m:r>
                                              </m:sub>
                                            </m:sSub>
                                          </m:e>
                                        </m:d>
                                      </m:e>
                                      <m:sup>
                                        <m:r>
                                          <a:rPr lang="en-US" sz="2000" b="0" i="1" smtClean="0">
                                            <a:latin typeface="Cambria Math"/>
                                            <a:ea typeface="Cambria Math"/>
                                            <a:cs typeface="Times New Roman" pitchFamily="18" charset="0"/>
                                          </a:rPr>
                                          <m:t>2</m:t>
                                        </m:r>
                                      </m:sup>
                                    </m:sSup>
                                  </m:e>
                                </m:d>
                              </m:e>
                              <m:e>
                                <m:m>
                                  <m:mPr>
                                    <m:mcs>
                                      <m:mc>
                                        <m:mcPr>
                                          <m:count m:val="2"/>
                                          <m:mcJc m:val="center"/>
                                        </m:mcPr>
                                      </m:mc>
                                    </m:mcs>
                                    <m:ctrlPr>
                                      <a:rPr lang="en-IN" sz="2000" i="1" smtClean="0">
                                        <a:latin typeface="Cambria Math"/>
                                        <a:ea typeface="Cambria Math"/>
                                        <a:cs typeface="Times New Roman" pitchFamily="18" charset="0"/>
                                      </a:rPr>
                                    </m:ctrlPr>
                                  </m:mPr>
                                  <m:mr>
                                    <m:e>
                                      <m:r>
                                        <m:rPr>
                                          <m:brk m:alnAt="7"/>
                                        </m:rPr>
                                        <a:rPr lang="en-IN" sz="2000" i="1" smtClean="0">
                                          <a:latin typeface="Cambria Math"/>
                                          <a:ea typeface="Cambria Math"/>
                                          <a:cs typeface="Times New Roman" pitchFamily="18" charset="0"/>
                                        </a:rPr>
                                        <m:t>…</m:t>
                                      </m:r>
                                    </m:e>
                                    <m:e>
                                      <m:r>
                                        <a:rPr lang="en-US" sz="2000" b="0" i="1" smtClean="0">
                                          <a:latin typeface="Cambria Math"/>
                                          <a:ea typeface="Cambria Math"/>
                                          <a:cs typeface="Times New Roman" pitchFamily="18" charset="0"/>
                                        </a:rPr>
                                        <m:t>𝐸</m:t>
                                      </m:r>
                                      <m:d>
                                        <m:dPr>
                                          <m:begChr m:val="{"/>
                                          <m:endChr m:val="}"/>
                                          <m:ctrlPr>
                                            <a:rPr lang="en-US" sz="2000" b="0" i="1" smtClean="0">
                                              <a:latin typeface="Cambria Math"/>
                                              <a:ea typeface="Cambria Math"/>
                                              <a:cs typeface="Times New Roman" pitchFamily="18" charset="0"/>
                                            </a:rPr>
                                          </m:ctrlPr>
                                        </m:dP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𝑛</m:t>
                                              </m:r>
                                            </m:e>
                                            <m:sub>
                                              <m:r>
                                                <a:rPr lang="en-US" sz="2000" b="0" i="1" smtClean="0">
                                                  <a:latin typeface="Cambria Math"/>
                                                  <a:ea typeface="Cambria Math"/>
                                                  <a:cs typeface="Times New Roman" pitchFamily="18" charset="0"/>
                                                </a:rPr>
                                                <m:t>2</m:t>
                                              </m:r>
                                            </m:sub>
                                          </m:sSub>
                                          <m:sSubSup>
                                            <m:sSubSupPr>
                                              <m:ctrlPr>
                                                <a:rPr lang="en-US" sz="2000" b="0" i="1" smtClean="0">
                                                  <a:latin typeface="Cambria Math"/>
                                                  <a:ea typeface="Cambria Math"/>
                                                  <a:cs typeface="Times New Roman" pitchFamily="18" charset="0"/>
                                                </a:rPr>
                                              </m:ctrlPr>
                                            </m:sSubSupP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𝑛</m:t>
                                                  </m:r>
                                                </m:e>
                                                <m:sub>
                                                  <m:r>
                                                    <a:rPr lang="en-US" sz="2000" b="0" i="1" smtClean="0">
                                                      <a:latin typeface="Cambria Math"/>
                                                      <a:ea typeface="Cambria Math"/>
                                                      <a:cs typeface="Times New Roman" pitchFamily="18" charset="0"/>
                                                    </a:rPr>
                                                    <m:t>𝑟</m:t>
                                                  </m:r>
                                                </m:sub>
                                              </m:sSub>
                                            </m:e>
                                            <m:sub/>
                                            <m:sup>
                                              <m:r>
                                                <a:rPr lang="en-US" sz="2000" b="0" i="1" smtClean="0">
                                                  <a:latin typeface="Cambria Math"/>
                                                  <a:ea typeface="Cambria Math"/>
                                                  <a:cs typeface="Times New Roman" pitchFamily="18" charset="0"/>
                                                </a:rPr>
                                                <m:t>∗</m:t>
                                              </m:r>
                                            </m:sup>
                                          </m:sSubSup>
                                        </m:e>
                                      </m:d>
                                    </m:e>
                                  </m:mr>
                                </m:m>
                              </m:e>
                            </m:mr>
                            <m:mr>
                              <m:e>
                                <m:m>
                                  <m:mPr>
                                    <m:mcs>
                                      <m:mc>
                                        <m:mcPr>
                                          <m:count m:val="1"/>
                                          <m:mcJc m:val="center"/>
                                        </m:mcPr>
                                      </m:mc>
                                    </m:mcs>
                                    <m:ctrlPr>
                                      <a:rPr lang="en-IN" sz="2000" i="1" smtClean="0">
                                        <a:latin typeface="Cambria Math"/>
                                        <a:ea typeface="Cambria Math"/>
                                        <a:cs typeface="Times New Roman" pitchFamily="18" charset="0"/>
                                      </a:rPr>
                                    </m:ctrlPr>
                                  </m:mPr>
                                  <m:mr>
                                    <m:e>
                                      <m:r>
                                        <m:rPr>
                                          <m:brk m:alnAt="7"/>
                                        </m:rPr>
                                        <a:rPr lang="en-IN" sz="2000" i="1" smtClean="0">
                                          <a:latin typeface="Cambria Math"/>
                                          <a:ea typeface="Cambria Math"/>
                                          <a:cs typeface="Times New Roman" pitchFamily="18" charset="0"/>
                                        </a:rPr>
                                        <m:t>⋮</m:t>
                                      </m:r>
                                    </m:e>
                                  </m:mr>
                                  <m:mr>
                                    <m:e>
                                      <m:r>
                                        <a:rPr lang="en-US" sz="2000" b="0" i="1" smtClean="0">
                                          <a:latin typeface="Cambria Math"/>
                                          <a:ea typeface="Cambria Math"/>
                                          <a:cs typeface="Times New Roman" pitchFamily="18" charset="0"/>
                                        </a:rPr>
                                        <m:t>𝐸</m:t>
                                      </m:r>
                                      <m:d>
                                        <m:dPr>
                                          <m:begChr m:val="{"/>
                                          <m:endChr m:val="}"/>
                                          <m:ctrlPr>
                                            <a:rPr lang="en-US" sz="2000" b="0" i="1" smtClean="0">
                                              <a:latin typeface="Cambria Math"/>
                                              <a:ea typeface="Cambria Math"/>
                                              <a:cs typeface="Times New Roman" pitchFamily="18" charset="0"/>
                                            </a:rPr>
                                          </m:ctrlPr>
                                        </m:dP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𝑛</m:t>
                                              </m:r>
                                            </m:e>
                                            <m:sub>
                                              <m:r>
                                                <a:rPr lang="en-US" sz="2000" b="0" i="1" smtClean="0">
                                                  <a:latin typeface="Cambria Math"/>
                                                  <a:ea typeface="Cambria Math"/>
                                                  <a:cs typeface="Times New Roman" pitchFamily="18" charset="0"/>
                                                </a:rPr>
                                                <m:t>𝑟</m:t>
                                              </m:r>
                                            </m:sub>
                                          </m:sSub>
                                          <m:sSubSup>
                                            <m:sSubSupPr>
                                              <m:ctrlPr>
                                                <a:rPr lang="en-US" sz="2000" b="0" i="1" smtClean="0">
                                                  <a:latin typeface="Cambria Math"/>
                                                  <a:ea typeface="Cambria Math"/>
                                                  <a:cs typeface="Times New Roman" pitchFamily="18" charset="0"/>
                                                </a:rPr>
                                              </m:ctrlPr>
                                            </m:sSubSupP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𝑛</m:t>
                                                  </m:r>
                                                </m:e>
                                                <m:sub>
                                                  <m:r>
                                                    <a:rPr lang="en-US" sz="2000" b="0" i="1" smtClean="0">
                                                      <a:latin typeface="Cambria Math"/>
                                                      <a:ea typeface="Cambria Math"/>
                                                      <a:cs typeface="Times New Roman" pitchFamily="18" charset="0"/>
                                                    </a:rPr>
                                                    <m:t>1</m:t>
                                                  </m:r>
                                                </m:sub>
                                              </m:sSub>
                                            </m:e>
                                            <m:sub/>
                                            <m:sup>
                                              <m:r>
                                                <a:rPr lang="en-US" sz="2000" b="0" i="1" smtClean="0">
                                                  <a:latin typeface="Cambria Math"/>
                                                  <a:ea typeface="Cambria Math"/>
                                                  <a:cs typeface="Times New Roman" pitchFamily="18" charset="0"/>
                                                </a:rPr>
                                                <m:t>∗</m:t>
                                              </m:r>
                                            </m:sup>
                                          </m:sSubSup>
                                        </m:e>
                                      </m:d>
                                    </m:e>
                                  </m:mr>
                                </m:m>
                              </m:e>
                              <m:e>
                                <m:m>
                                  <m:mPr>
                                    <m:mcs>
                                      <m:mc>
                                        <m:mcPr>
                                          <m:count m:val="1"/>
                                          <m:mcJc m:val="center"/>
                                        </m:mcPr>
                                      </m:mc>
                                    </m:mcs>
                                    <m:ctrlPr>
                                      <a:rPr lang="en-IN" sz="2000" i="1" smtClean="0">
                                        <a:latin typeface="Cambria Math"/>
                                        <a:ea typeface="Cambria Math"/>
                                        <a:cs typeface="Times New Roman" pitchFamily="18" charset="0"/>
                                      </a:rPr>
                                    </m:ctrlPr>
                                  </m:mPr>
                                  <m:mr>
                                    <m:e>
                                      <m:r>
                                        <m:rPr>
                                          <m:brk m:alnAt="7"/>
                                        </m:rPr>
                                        <a:rPr lang="en-IN" sz="2000" i="1" smtClean="0">
                                          <a:latin typeface="Cambria Math"/>
                                          <a:ea typeface="Cambria Math"/>
                                          <a:cs typeface="Times New Roman" pitchFamily="18" charset="0"/>
                                        </a:rPr>
                                        <m:t>⋮</m:t>
                                      </m:r>
                                    </m:e>
                                  </m:mr>
                                  <m:mr>
                                    <m:e>
                                      <m:r>
                                        <a:rPr lang="en-US" sz="2000" b="0" i="1" smtClean="0">
                                          <a:latin typeface="Cambria Math"/>
                                          <a:ea typeface="Cambria Math"/>
                                          <a:cs typeface="Times New Roman" pitchFamily="18" charset="0"/>
                                        </a:rPr>
                                        <m:t>𝐸</m:t>
                                      </m:r>
                                      <m:d>
                                        <m:dPr>
                                          <m:begChr m:val="{"/>
                                          <m:endChr m:val="}"/>
                                          <m:ctrlPr>
                                            <a:rPr lang="en-US" sz="2000" b="0" i="1" smtClean="0">
                                              <a:latin typeface="Cambria Math"/>
                                              <a:ea typeface="Cambria Math"/>
                                              <a:cs typeface="Times New Roman" pitchFamily="18" charset="0"/>
                                            </a:rPr>
                                          </m:ctrlPr>
                                        </m:dP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𝑛</m:t>
                                              </m:r>
                                            </m:e>
                                            <m:sub>
                                              <m:r>
                                                <a:rPr lang="en-US" sz="2000" b="0" i="1" smtClean="0">
                                                  <a:latin typeface="Cambria Math"/>
                                                  <a:ea typeface="Cambria Math"/>
                                                  <a:cs typeface="Times New Roman" pitchFamily="18" charset="0"/>
                                                </a:rPr>
                                                <m:t>𝑟</m:t>
                                              </m:r>
                                            </m:sub>
                                          </m:sSub>
                                          <m:sSubSup>
                                            <m:sSubSupPr>
                                              <m:ctrlPr>
                                                <a:rPr lang="en-US" sz="2000" b="0" i="1" smtClean="0">
                                                  <a:latin typeface="Cambria Math"/>
                                                  <a:ea typeface="Cambria Math"/>
                                                  <a:cs typeface="Times New Roman" pitchFamily="18" charset="0"/>
                                                </a:rPr>
                                              </m:ctrlPr>
                                            </m:sSubSupP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𝑛</m:t>
                                                  </m:r>
                                                </m:e>
                                                <m:sub>
                                                  <m:r>
                                                    <a:rPr lang="en-US" sz="2000" b="0" i="1" smtClean="0">
                                                      <a:latin typeface="Cambria Math"/>
                                                      <a:ea typeface="Cambria Math"/>
                                                      <a:cs typeface="Times New Roman" pitchFamily="18" charset="0"/>
                                                    </a:rPr>
                                                    <m:t>2</m:t>
                                                  </m:r>
                                                </m:sub>
                                              </m:sSub>
                                            </m:e>
                                            <m:sub/>
                                            <m:sup>
                                              <m:r>
                                                <a:rPr lang="en-US" sz="2000" b="0" i="1" smtClean="0">
                                                  <a:latin typeface="Cambria Math"/>
                                                  <a:ea typeface="Cambria Math"/>
                                                  <a:cs typeface="Times New Roman" pitchFamily="18" charset="0"/>
                                                </a:rPr>
                                                <m:t>∗</m:t>
                                              </m:r>
                                            </m:sup>
                                          </m:sSubSup>
                                        </m:e>
                                      </m:d>
                                    </m:e>
                                  </m:mr>
                                </m:m>
                              </m:e>
                              <m:e>
                                <m:m>
                                  <m:mPr>
                                    <m:mcs>
                                      <m:mc>
                                        <m:mcPr>
                                          <m:count m:val="2"/>
                                          <m:mcJc m:val="center"/>
                                        </m:mcPr>
                                      </m:mc>
                                    </m:mcs>
                                    <m:ctrlPr>
                                      <a:rPr lang="en-IN" sz="2000" i="1" smtClean="0">
                                        <a:latin typeface="Cambria Math"/>
                                        <a:ea typeface="Cambria Math"/>
                                        <a:cs typeface="Times New Roman" pitchFamily="18" charset="0"/>
                                      </a:rPr>
                                    </m:ctrlPr>
                                  </m:mPr>
                                  <m:mr>
                                    <m:e>
                                      <m:m>
                                        <m:mPr>
                                          <m:mcs>
                                            <m:mc>
                                              <m:mcPr>
                                                <m:count m:val="1"/>
                                                <m:mcJc m:val="center"/>
                                              </m:mcPr>
                                            </m:mc>
                                          </m:mcs>
                                          <m:ctrlPr>
                                            <a:rPr lang="en-IN" sz="2000" i="1" smtClean="0">
                                              <a:latin typeface="Cambria Math"/>
                                              <a:ea typeface="Cambria Math"/>
                                              <a:cs typeface="Times New Roman" pitchFamily="18" charset="0"/>
                                            </a:rPr>
                                          </m:ctrlPr>
                                        </m:mPr>
                                        <m:mr>
                                          <m:e>
                                            <m:r>
                                              <m:rPr>
                                                <m:brk m:alnAt="7"/>
                                              </m:rPr>
                                              <a:rPr lang="en-IN" sz="2000" i="1" smtClean="0">
                                                <a:latin typeface="Cambria Math"/>
                                                <a:ea typeface="Cambria Math"/>
                                                <a:cs typeface="Times New Roman" pitchFamily="18" charset="0"/>
                                              </a:rPr>
                                              <m:t>⋱</m:t>
                                            </m:r>
                                          </m:e>
                                        </m:mr>
                                        <m:mr>
                                          <m:e>
                                            <m:r>
                                              <a:rPr lang="en-IN" sz="2000" i="1" smtClean="0">
                                                <a:latin typeface="Cambria Math"/>
                                                <a:ea typeface="Cambria Math"/>
                                                <a:cs typeface="Times New Roman" pitchFamily="18" charset="0"/>
                                              </a:rPr>
                                              <m:t>…</m:t>
                                            </m:r>
                                          </m:e>
                                        </m:mr>
                                      </m:m>
                                    </m:e>
                                    <m:e>
                                      <m:m>
                                        <m:mPr>
                                          <m:mcs>
                                            <m:mc>
                                              <m:mcPr>
                                                <m:count m:val="1"/>
                                                <m:mcJc m:val="center"/>
                                              </m:mcPr>
                                            </m:mc>
                                          </m:mcs>
                                          <m:ctrlPr>
                                            <a:rPr lang="en-IN" sz="2000" i="1" smtClean="0">
                                              <a:latin typeface="Cambria Math"/>
                                              <a:ea typeface="Cambria Math"/>
                                              <a:cs typeface="Times New Roman" pitchFamily="18" charset="0"/>
                                            </a:rPr>
                                          </m:ctrlPr>
                                        </m:mPr>
                                        <m:mr>
                                          <m:e>
                                            <m:r>
                                              <m:rPr>
                                                <m:brk m:alnAt="7"/>
                                              </m:rPr>
                                              <a:rPr lang="en-IN" sz="2000" i="1" smtClean="0">
                                                <a:latin typeface="Cambria Math"/>
                                                <a:ea typeface="Cambria Math"/>
                                                <a:cs typeface="Times New Roman" pitchFamily="18" charset="0"/>
                                              </a:rPr>
                                              <m:t>⋮</m:t>
                                            </m:r>
                                          </m:e>
                                        </m:mr>
                                        <m:mr>
                                          <m:e>
                                            <m:r>
                                              <a:rPr lang="en-US" sz="2000" b="0" i="1" smtClean="0">
                                                <a:latin typeface="Cambria Math"/>
                                                <a:ea typeface="Cambria Math"/>
                                                <a:cs typeface="Times New Roman" pitchFamily="18" charset="0"/>
                                              </a:rPr>
                                              <m:t>𝐸</m:t>
                                            </m:r>
                                            <m:d>
                                              <m:dPr>
                                                <m:begChr m:val="{"/>
                                                <m:endChr m:val="}"/>
                                                <m:ctrlPr>
                                                  <a:rPr lang="en-US" sz="2000" b="0" i="1" smtClean="0">
                                                    <a:latin typeface="Cambria Math"/>
                                                    <a:ea typeface="Cambria Math"/>
                                                    <a:cs typeface="Times New Roman" pitchFamily="18" charset="0"/>
                                                  </a:rPr>
                                                </m:ctrlPr>
                                              </m:dPr>
                                              <m:e>
                                                <m:sSup>
                                                  <m:sSupPr>
                                                    <m:ctrlPr>
                                                      <a:rPr lang="en-US" sz="2000" b="0" i="1" smtClean="0">
                                                        <a:latin typeface="Cambria Math"/>
                                                        <a:ea typeface="Cambria Math"/>
                                                        <a:cs typeface="Times New Roman" pitchFamily="18" charset="0"/>
                                                      </a:rPr>
                                                    </m:ctrlPr>
                                                  </m:sSupPr>
                                                  <m:e>
                                                    <m:d>
                                                      <m:dPr>
                                                        <m:begChr m:val="|"/>
                                                        <m:endChr m:val="|"/>
                                                        <m:ctrlPr>
                                                          <a:rPr lang="en-US" sz="2000" b="0" i="1" smtClean="0">
                                                            <a:latin typeface="Cambria Math"/>
                                                            <a:ea typeface="Cambria Math"/>
                                                            <a:cs typeface="Times New Roman" pitchFamily="18" charset="0"/>
                                                          </a:rPr>
                                                        </m:ctrlPr>
                                                      </m:dP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𝑛</m:t>
                                                            </m:r>
                                                          </m:e>
                                                          <m:sub>
                                                            <m:r>
                                                              <a:rPr lang="en-US" sz="2000" b="0" i="1" smtClean="0">
                                                                <a:latin typeface="Cambria Math"/>
                                                                <a:ea typeface="Cambria Math"/>
                                                                <a:cs typeface="Times New Roman" pitchFamily="18" charset="0"/>
                                                              </a:rPr>
                                                              <m:t>𝑟</m:t>
                                                            </m:r>
                                                          </m:sub>
                                                        </m:sSub>
                                                      </m:e>
                                                    </m:d>
                                                  </m:e>
                                                  <m:sup>
                                                    <m:r>
                                                      <a:rPr lang="en-US" sz="2000" b="0" i="1" smtClean="0">
                                                        <a:latin typeface="Cambria Math"/>
                                                        <a:ea typeface="Cambria Math"/>
                                                        <a:cs typeface="Times New Roman" pitchFamily="18" charset="0"/>
                                                      </a:rPr>
                                                      <m:t>2</m:t>
                                                    </m:r>
                                                  </m:sup>
                                                </m:sSup>
                                              </m:e>
                                            </m:d>
                                          </m:e>
                                        </m:mr>
                                      </m:m>
                                    </m:e>
                                  </m:mr>
                                </m:m>
                              </m:e>
                            </m:mr>
                          </m:m>
                        </m:e>
                      </m:d>
                      <m:r>
                        <a:rPr lang="en-IN" sz="2000" i="1" smtClean="0">
                          <a:latin typeface="Cambria Math"/>
                          <a:ea typeface="Cambria Math"/>
                          <a:cs typeface="Times New Roman" pitchFamily="18" charset="0"/>
                        </a:rPr>
                        <m:t>=</m:t>
                      </m:r>
                      <m:d>
                        <m:dPr>
                          <m:begChr m:val="["/>
                          <m:endChr m:val="]"/>
                          <m:ctrlPr>
                            <a:rPr lang="en-IN" sz="2000" i="1" smtClean="0">
                              <a:latin typeface="Cambria Math"/>
                              <a:ea typeface="Cambria Math"/>
                              <a:cs typeface="Times New Roman" pitchFamily="18" charset="0"/>
                            </a:rPr>
                          </m:ctrlPr>
                        </m:dPr>
                        <m:e>
                          <m:m>
                            <m:mPr>
                              <m:mcs>
                                <m:mc>
                                  <m:mcPr>
                                    <m:count m:val="3"/>
                                    <m:mcJc m:val="center"/>
                                  </m:mcPr>
                                </m:mc>
                              </m:mcs>
                              <m:ctrlPr>
                                <a:rPr lang="en-IN" sz="2000" i="1" smtClean="0">
                                  <a:latin typeface="Cambria Math"/>
                                  <a:ea typeface="Cambria Math"/>
                                  <a:cs typeface="Times New Roman" pitchFamily="18" charset="0"/>
                                </a:rPr>
                              </m:ctrlPr>
                            </m:mPr>
                            <m:mr>
                              <m:e>
                                <m:sSubSup>
                                  <m:sSubSupPr>
                                    <m:ctrlPr>
                                      <a:rPr lang="en-IN" sz="2000" i="1" smtClean="0">
                                        <a:latin typeface="Cambria Math"/>
                                        <a:ea typeface="Cambria Math"/>
                                        <a:cs typeface="Times New Roman" pitchFamily="18" charset="0"/>
                                      </a:rPr>
                                    </m:ctrlPr>
                                  </m:sSubSupPr>
                                  <m:e>
                                    <m:sSub>
                                      <m:sSubPr>
                                        <m:ctrlPr>
                                          <a:rPr lang="en-IN" sz="2000" i="1" smtClean="0">
                                            <a:latin typeface="Cambria Math"/>
                                            <a:ea typeface="Cambria Math"/>
                                            <a:cs typeface="Times New Roman" pitchFamily="18" charset="0"/>
                                          </a:rPr>
                                        </m:ctrlPr>
                                      </m:sSubPr>
                                      <m:e>
                                        <m:r>
                                          <a:rPr lang="en-IN" sz="2000" i="1" smtClean="0">
                                            <a:latin typeface="Cambria Math"/>
                                            <a:ea typeface="Cambria Math"/>
                                            <a:cs typeface="Times New Roman" pitchFamily="18" charset="0"/>
                                          </a:rPr>
                                          <m:t>𝜎</m:t>
                                        </m:r>
                                      </m:e>
                                      <m:sub>
                                        <m:r>
                                          <a:rPr lang="en-US" sz="2000" b="0" i="1" smtClean="0">
                                            <a:latin typeface="Cambria Math"/>
                                            <a:ea typeface="Cambria Math"/>
                                            <a:cs typeface="Times New Roman" pitchFamily="18" charset="0"/>
                                          </a:rPr>
                                          <m:t>𝑛</m:t>
                                        </m:r>
                                      </m:sub>
                                    </m:sSub>
                                  </m:e>
                                  <m:sub/>
                                  <m:sup>
                                    <m:r>
                                      <a:rPr lang="en-US" sz="2000" b="0" i="1" smtClean="0">
                                        <a:latin typeface="Cambria Math"/>
                                        <a:ea typeface="Cambria Math"/>
                                        <a:cs typeface="Times New Roman" pitchFamily="18" charset="0"/>
                                      </a:rPr>
                                      <m:t>2</m:t>
                                    </m:r>
                                  </m:sup>
                                </m:sSubSup>
                              </m:e>
                              <m:e>
                                <m:r>
                                  <a:rPr lang="en-US" sz="2000" b="0" i="1" smtClean="0">
                                    <a:latin typeface="Cambria Math"/>
                                    <a:ea typeface="Cambria Math"/>
                                    <a:cs typeface="Times New Roman" pitchFamily="18" charset="0"/>
                                  </a:rPr>
                                  <m:t>0</m:t>
                                </m:r>
                              </m:e>
                              <m:e>
                                <m:m>
                                  <m:mPr>
                                    <m:mcs>
                                      <m:mc>
                                        <m:mcPr>
                                          <m:count m:val="2"/>
                                          <m:mcJc m:val="center"/>
                                        </m:mcPr>
                                      </m:mc>
                                    </m:mcs>
                                    <m:ctrlPr>
                                      <a:rPr lang="en-IN" sz="2000" i="1" smtClean="0">
                                        <a:latin typeface="Cambria Math"/>
                                        <a:ea typeface="Cambria Math"/>
                                        <a:cs typeface="Times New Roman" pitchFamily="18" charset="0"/>
                                      </a:rPr>
                                    </m:ctrlPr>
                                  </m:mPr>
                                  <m:mr>
                                    <m:e>
                                      <m:r>
                                        <m:rPr>
                                          <m:brk m:alnAt="7"/>
                                        </m:rPr>
                                        <a:rPr lang="en-IN" sz="2000" i="1" smtClean="0">
                                          <a:latin typeface="Cambria Math"/>
                                          <a:ea typeface="Cambria Math"/>
                                          <a:cs typeface="Times New Roman" pitchFamily="18" charset="0"/>
                                        </a:rPr>
                                        <m:t>…</m:t>
                                      </m:r>
                                    </m:e>
                                    <m:e>
                                      <m:r>
                                        <a:rPr lang="en-US" sz="2000" b="0" i="1" smtClean="0">
                                          <a:latin typeface="Cambria Math"/>
                                          <a:ea typeface="Cambria Math"/>
                                          <a:cs typeface="Times New Roman" pitchFamily="18" charset="0"/>
                                        </a:rPr>
                                        <m:t>0</m:t>
                                      </m:r>
                                    </m:e>
                                  </m:mr>
                                </m:m>
                              </m:e>
                            </m:mr>
                            <m:mr>
                              <m:e>
                                <m:r>
                                  <a:rPr lang="en-US" sz="2000" b="0" i="1" smtClean="0">
                                    <a:latin typeface="Cambria Math"/>
                                    <a:ea typeface="Cambria Math"/>
                                    <a:cs typeface="Times New Roman" pitchFamily="18" charset="0"/>
                                  </a:rPr>
                                  <m:t>0</m:t>
                                </m:r>
                              </m:e>
                              <m:e>
                                <m:sSubSup>
                                  <m:sSubSupPr>
                                    <m:ctrlPr>
                                      <a:rPr lang="en-IN" sz="2000" i="1" smtClean="0">
                                        <a:latin typeface="Cambria Math"/>
                                        <a:ea typeface="Cambria Math"/>
                                        <a:cs typeface="Times New Roman" pitchFamily="18" charset="0"/>
                                      </a:rPr>
                                    </m:ctrlPr>
                                  </m:sSubSupPr>
                                  <m:e>
                                    <m:sSub>
                                      <m:sSubPr>
                                        <m:ctrlPr>
                                          <a:rPr lang="en-IN" sz="2000" i="1" smtClean="0">
                                            <a:latin typeface="Cambria Math"/>
                                            <a:ea typeface="Cambria Math"/>
                                            <a:cs typeface="Times New Roman" pitchFamily="18" charset="0"/>
                                          </a:rPr>
                                        </m:ctrlPr>
                                      </m:sSubPr>
                                      <m:e>
                                        <m:r>
                                          <a:rPr lang="en-IN" sz="2000" i="1" smtClean="0">
                                            <a:latin typeface="Cambria Math"/>
                                            <a:ea typeface="Cambria Math"/>
                                            <a:cs typeface="Times New Roman" pitchFamily="18" charset="0"/>
                                          </a:rPr>
                                          <m:t>𝜎</m:t>
                                        </m:r>
                                      </m:e>
                                      <m:sub>
                                        <m:r>
                                          <a:rPr lang="en-US" sz="2000" b="0" i="1" smtClean="0">
                                            <a:latin typeface="Cambria Math"/>
                                            <a:ea typeface="Cambria Math"/>
                                            <a:cs typeface="Times New Roman" pitchFamily="18" charset="0"/>
                                          </a:rPr>
                                          <m:t>𝑛</m:t>
                                        </m:r>
                                      </m:sub>
                                    </m:sSub>
                                  </m:e>
                                  <m:sub/>
                                  <m:sup>
                                    <m:r>
                                      <a:rPr lang="en-US" sz="2000" b="0" i="1" smtClean="0">
                                        <a:latin typeface="Cambria Math"/>
                                        <a:ea typeface="Cambria Math"/>
                                        <a:cs typeface="Times New Roman" pitchFamily="18" charset="0"/>
                                      </a:rPr>
                                      <m:t>2</m:t>
                                    </m:r>
                                  </m:sup>
                                </m:sSubSup>
                              </m:e>
                              <m:e>
                                <m:m>
                                  <m:mPr>
                                    <m:mcs>
                                      <m:mc>
                                        <m:mcPr>
                                          <m:count m:val="2"/>
                                          <m:mcJc m:val="center"/>
                                        </m:mcPr>
                                      </m:mc>
                                    </m:mcs>
                                    <m:ctrlPr>
                                      <a:rPr lang="en-IN" sz="2000" i="1" smtClean="0">
                                        <a:latin typeface="Cambria Math"/>
                                        <a:ea typeface="Cambria Math"/>
                                        <a:cs typeface="Times New Roman" pitchFamily="18" charset="0"/>
                                      </a:rPr>
                                    </m:ctrlPr>
                                  </m:mPr>
                                  <m:mr>
                                    <m:e>
                                      <m:r>
                                        <m:rPr>
                                          <m:brk m:alnAt="7"/>
                                        </m:rPr>
                                        <a:rPr lang="en-IN" sz="2000" i="1" smtClean="0">
                                          <a:latin typeface="Cambria Math"/>
                                          <a:ea typeface="Cambria Math"/>
                                          <a:cs typeface="Times New Roman" pitchFamily="18" charset="0"/>
                                        </a:rPr>
                                        <m:t>…</m:t>
                                      </m:r>
                                    </m:e>
                                    <m:e>
                                      <m:r>
                                        <a:rPr lang="en-US" sz="2000" b="0" i="1" smtClean="0">
                                          <a:latin typeface="Cambria Math"/>
                                          <a:ea typeface="Cambria Math"/>
                                          <a:cs typeface="Times New Roman" pitchFamily="18" charset="0"/>
                                        </a:rPr>
                                        <m:t>0</m:t>
                                      </m:r>
                                    </m:e>
                                  </m:mr>
                                </m:m>
                              </m:e>
                            </m:mr>
                            <m:mr>
                              <m:e>
                                <m:m>
                                  <m:mPr>
                                    <m:mcs>
                                      <m:mc>
                                        <m:mcPr>
                                          <m:count m:val="1"/>
                                          <m:mcJc m:val="center"/>
                                        </m:mcPr>
                                      </m:mc>
                                    </m:mcs>
                                    <m:ctrlPr>
                                      <a:rPr lang="en-IN" sz="2000" i="1" smtClean="0">
                                        <a:latin typeface="Cambria Math"/>
                                        <a:ea typeface="Cambria Math"/>
                                        <a:cs typeface="Times New Roman" pitchFamily="18" charset="0"/>
                                      </a:rPr>
                                    </m:ctrlPr>
                                  </m:mPr>
                                  <m:mr>
                                    <m:e>
                                      <m:r>
                                        <m:rPr>
                                          <m:brk m:alnAt="7"/>
                                        </m:rPr>
                                        <a:rPr lang="en-IN" sz="2000" i="1" smtClean="0">
                                          <a:latin typeface="Cambria Math"/>
                                          <a:ea typeface="Cambria Math"/>
                                          <a:cs typeface="Times New Roman" pitchFamily="18" charset="0"/>
                                        </a:rPr>
                                        <m:t>⋮</m:t>
                                      </m:r>
                                    </m:e>
                                  </m:mr>
                                  <m:mr>
                                    <m:e>
                                      <m:r>
                                        <a:rPr lang="en-US" sz="2000" b="0" i="1" smtClean="0">
                                          <a:latin typeface="Cambria Math"/>
                                          <a:ea typeface="Cambria Math"/>
                                          <a:cs typeface="Times New Roman" pitchFamily="18" charset="0"/>
                                        </a:rPr>
                                        <m:t>0</m:t>
                                      </m:r>
                                    </m:e>
                                  </m:mr>
                                </m:m>
                              </m:e>
                              <m:e>
                                <m:m>
                                  <m:mPr>
                                    <m:mcs>
                                      <m:mc>
                                        <m:mcPr>
                                          <m:count m:val="1"/>
                                          <m:mcJc m:val="center"/>
                                        </m:mcPr>
                                      </m:mc>
                                    </m:mcs>
                                    <m:ctrlPr>
                                      <a:rPr lang="en-IN" sz="2000" i="1" smtClean="0">
                                        <a:latin typeface="Cambria Math"/>
                                        <a:ea typeface="Cambria Math"/>
                                        <a:cs typeface="Times New Roman" pitchFamily="18" charset="0"/>
                                      </a:rPr>
                                    </m:ctrlPr>
                                  </m:mPr>
                                  <m:mr>
                                    <m:e>
                                      <m:r>
                                        <m:rPr>
                                          <m:brk m:alnAt="7"/>
                                        </m:rPr>
                                        <a:rPr lang="en-IN" sz="2000" i="1" smtClean="0">
                                          <a:latin typeface="Cambria Math"/>
                                          <a:ea typeface="Cambria Math"/>
                                          <a:cs typeface="Times New Roman" pitchFamily="18" charset="0"/>
                                        </a:rPr>
                                        <m:t>⋮</m:t>
                                      </m:r>
                                    </m:e>
                                  </m:mr>
                                  <m:mr>
                                    <m:e>
                                      <m:r>
                                        <a:rPr lang="en-US" sz="2000" b="0" i="1" smtClean="0">
                                          <a:latin typeface="Cambria Math"/>
                                          <a:ea typeface="Cambria Math"/>
                                          <a:cs typeface="Times New Roman" pitchFamily="18" charset="0"/>
                                        </a:rPr>
                                        <m:t>0</m:t>
                                      </m:r>
                                    </m:e>
                                  </m:mr>
                                </m:m>
                              </m:e>
                              <m:e>
                                <m:m>
                                  <m:mPr>
                                    <m:mcs>
                                      <m:mc>
                                        <m:mcPr>
                                          <m:count m:val="2"/>
                                          <m:mcJc m:val="center"/>
                                        </m:mcPr>
                                      </m:mc>
                                    </m:mcs>
                                    <m:ctrlPr>
                                      <a:rPr lang="en-IN" sz="2000" i="1" smtClean="0">
                                        <a:latin typeface="Cambria Math"/>
                                        <a:ea typeface="Cambria Math"/>
                                        <a:cs typeface="Times New Roman" pitchFamily="18" charset="0"/>
                                      </a:rPr>
                                    </m:ctrlPr>
                                  </m:mPr>
                                  <m:mr>
                                    <m:e>
                                      <m:m>
                                        <m:mPr>
                                          <m:mcs>
                                            <m:mc>
                                              <m:mcPr>
                                                <m:count m:val="1"/>
                                                <m:mcJc m:val="center"/>
                                              </m:mcPr>
                                            </m:mc>
                                          </m:mcs>
                                          <m:ctrlPr>
                                            <a:rPr lang="en-IN" sz="2000" i="1" smtClean="0">
                                              <a:latin typeface="Cambria Math"/>
                                              <a:ea typeface="Cambria Math"/>
                                              <a:cs typeface="Times New Roman" pitchFamily="18" charset="0"/>
                                            </a:rPr>
                                          </m:ctrlPr>
                                        </m:mPr>
                                        <m:mr>
                                          <m:e>
                                            <m:r>
                                              <m:rPr>
                                                <m:brk m:alnAt="7"/>
                                              </m:rPr>
                                              <a:rPr lang="en-IN" sz="2000" i="1" smtClean="0">
                                                <a:latin typeface="Cambria Math"/>
                                                <a:ea typeface="Cambria Math"/>
                                                <a:cs typeface="Times New Roman" pitchFamily="18" charset="0"/>
                                              </a:rPr>
                                              <m:t>⋱</m:t>
                                            </m:r>
                                          </m:e>
                                        </m:mr>
                                        <m:mr>
                                          <m:e>
                                            <m:r>
                                              <a:rPr lang="en-IN" sz="2000" i="1" smtClean="0">
                                                <a:latin typeface="Cambria Math"/>
                                                <a:ea typeface="Cambria Math"/>
                                                <a:cs typeface="Times New Roman" pitchFamily="18" charset="0"/>
                                              </a:rPr>
                                              <m:t>…</m:t>
                                            </m:r>
                                          </m:e>
                                        </m:mr>
                                      </m:m>
                                    </m:e>
                                    <m:e>
                                      <m:m>
                                        <m:mPr>
                                          <m:mcs>
                                            <m:mc>
                                              <m:mcPr>
                                                <m:count m:val="1"/>
                                                <m:mcJc m:val="center"/>
                                              </m:mcPr>
                                            </m:mc>
                                          </m:mcs>
                                          <m:ctrlPr>
                                            <a:rPr lang="en-IN" sz="2000" i="1" smtClean="0">
                                              <a:latin typeface="Cambria Math"/>
                                              <a:ea typeface="Cambria Math"/>
                                              <a:cs typeface="Times New Roman" pitchFamily="18" charset="0"/>
                                            </a:rPr>
                                          </m:ctrlPr>
                                        </m:mPr>
                                        <m:mr>
                                          <m:e>
                                            <m:r>
                                              <m:rPr>
                                                <m:brk m:alnAt="7"/>
                                              </m:rPr>
                                              <a:rPr lang="en-IN" sz="2000" i="1" smtClean="0">
                                                <a:latin typeface="Cambria Math"/>
                                                <a:ea typeface="Cambria Math"/>
                                                <a:cs typeface="Times New Roman" pitchFamily="18" charset="0"/>
                                              </a:rPr>
                                              <m:t>⋮</m:t>
                                            </m:r>
                                          </m:e>
                                        </m:mr>
                                        <m:mr>
                                          <m:e>
                                            <m:sSubSup>
                                              <m:sSubSupPr>
                                                <m:ctrlPr>
                                                  <a:rPr lang="en-IN" sz="2000" i="1" smtClean="0">
                                                    <a:latin typeface="Cambria Math"/>
                                                    <a:ea typeface="Cambria Math"/>
                                                    <a:cs typeface="Times New Roman" pitchFamily="18" charset="0"/>
                                                  </a:rPr>
                                                </m:ctrlPr>
                                              </m:sSubSupPr>
                                              <m:e>
                                                <m:sSub>
                                                  <m:sSubPr>
                                                    <m:ctrlPr>
                                                      <a:rPr lang="en-IN" sz="2000" i="1" smtClean="0">
                                                        <a:latin typeface="Cambria Math"/>
                                                        <a:ea typeface="Cambria Math"/>
                                                        <a:cs typeface="Times New Roman" pitchFamily="18" charset="0"/>
                                                      </a:rPr>
                                                    </m:ctrlPr>
                                                  </m:sSubPr>
                                                  <m:e>
                                                    <m:r>
                                                      <a:rPr lang="en-IN" sz="2000" i="1" smtClean="0">
                                                        <a:latin typeface="Cambria Math"/>
                                                        <a:ea typeface="Cambria Math"/>
                                                        <a:cs typeface="Times New Roman" pitchFamily="18" charset="0"/>
                                                      </a:rPr>
                                                      <m:t>𝜎</m:t>
                                                    </m:r>
                                                  </m:e>
                                                  <m:sub>
                                                    <m:r>
                                                      <a:rPr lang="en-US" sz="2000" b="0" i="1" smtClean="0">
                                                        <a:latin typeface="Cambria Math"/>
                                                        <a:ea typeface="Cambria Math"/>
                                                        <a:cs typeface="Times New Roman" pitchFamily="18" charset="0"/>
                                                      </a:rPr>
                                                      <m:t>𝑛</m:t>
                                                    </m:r>
                                                  </m:sub>
                                                </m:sSub>
                                              </m:e>
                                              <m:sub/>
                                              <m:sup>
                                                <m:r>
                                                  <a:rPr lang="en-US" sz="2000" b="0" i="1" smtClean="0">
                                                    <a:latin typeface="Cambria Math"/>
                                                    <a:ea typeface="Cambria Math"/>
                                                    <a:cs typeface="Times New Roman" pitchFamily="18" charset="0"/>
                                                  </a:rPr>
                                                  <m:t>2</m:t>
                                                </m:r>
                                              </m:sup>
                                            </m:sSubSup>
                                          </m:e>
                                        </m:mr>
                                      </m:m>
                                    </m:e>
                                  </m:mr>
                                </m:m>
                              </m:e>
                            </m:mr>
                          </m:m>
                        </m:e>
                      </m:d>
                      <m:r>
                        <a:rPr lang="en-IN" sz="2000" i="1" smtClean="0">
                          <a:latin typeface="Cambria Math"/>
                          <a:ea typeface="Cambria Math"/>
                          <a:cs typeface="Times New Roman" pitchFamily="18" charset="0"/>
                        </a:rPr>
                        <m:t>=</m:t>
                      </m:r>
                      <m:sSubSup>
                        <m:sSubSupPr>
                          <m:ctrlPr>
                            <a:rPr lang="en-IN" sz="2000" i="1" smtClean="0">
                              <a:latin typeface="Cambria Math"/>
                              <a:ea typeface="Cambria Math"/>
                              <a:cs typeface="Times New Roman" pitchFamily="18" charset="0"/>
                            </a:rPr>
                          </m:ctrlPr>
                        </m:sSubSupPr>
                        <m:e>
                          <m:sSub>
                            <m:sSubPr>
                              <m:ctrlPr>
                                <a:rPr lang="en-IN" sz="2000" i="1" smtClean="0">
                                  <a:latin typeface="Cambria Math"/>
                                  <a:ea typeface="Cambria Math"/>
                                  <a:cs typeface="Times New Roman" pitchFamily="18" charset="0"/>
                                </a:rPr>
                              </m:ctrlPr>
                            </m:sSubPr>
                            <m:e>
                              <m:r>
                                <a:rPr lang="en-IN" sz="2000" i="1" smtClean="0">
                                  <a:latin typeface="Cambria Math"/>
                                  <a:ea typeface="Cambria Math"/>
                                  <a:cs typeface="Times New Roman" pitchFamily="18" charset="0"/>
                                </a:rPr>
                                <m:t>𝜎</m:t>
                              </m:r>
                            </m:e>
                            <m:sub>
                              <m:r>
                                <a:rPr lang="en-US" sz="2000" b="0" i="1" smtClean="0">
                                  <a:latin typeface="Cambria Math"/>
                                  <a:ea typeface="Cambria Math"/>
                                  <a:cs typeface="Times New Roman" pitchFamily="18" charset="0"/>
                                </a:rPr>
                                <m:t>𝑛</m:t>
                              </m:r>
                            </m:sub>
                          </m:sSub>
                        </m:e>
                        <m:sub/>
                        <m:sup>
                          <m:r>
                            <a:rPr lang="en-US" sz="2000" b="0" i="1" smtClean="0">
                              <a:latin typeface="Cambria Math"/>
                              <a:ea typeface="Cambria Math"/>
                              <a:cs typeface="Times New Roman" pitchFamily="18" charset="0"/>
                            </a:rPr>
                            <m:t>2</m:t>
                          </m:r>
                        </m:sup>
                      </m:sSubSup>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𝐼</m:t>
                          </m:r>
                        </m:e>
                        <m:sub>
                          <m:r>
                            <a:rPr lang="en-US" sz="2000" b="0" i="1" smtClean="0">
                              <a:latin typeface="Cambria Math"/>
                              <a:ea typeface="Cambria Math"/>
                              <a:cs typeface="Times New Roman" pitchFamily="18" charset="0"/>
                            </a:rPr>
                            <m:t>𝑟</m:t>
                          </m:r>
                        </m:sub>
                      </m:sSub>
                    </m:oMath>
                  </m:oMathPara>
                </a14:m>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7" y="911225"/>
                <a:ext cx="11721529" cy="5228318"/>
              </a:xfrm>
              <a:blipFill rotWithShape="1">
                <a:blip r:embed="rId4"/>
                <a:stretch>
                  <a:fillRect l="-468" t="-1166" r="-520"/>
                </a:stretch>
              </a:blipFill>
            </p:spPr>
            <p:txBody>
              <a:bodyPr/>
              <a:lstStyle/>
              <a:p>
                <a:r>
                  <a:rPr lang="en-IN">
                    <a:noFill/>
                  </a:rPr>
                  <a:t> </a:t>
                </a:r>
              </a:p>
            </p:txBody>
          </p:sp>
        </mc:Fallback>
      </mc:AlternateContent>
    </p:spTree>
    <p:extLst>
      <p:ext uri="{BB962C8B-B14F-4D97-AF65-F5344CB8AC3E}">
        <p14:creationId xmlns:p14="http://schemas.microsoft.com/office/powerpoint/2010/main" val="992768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33623" y="6323987"/>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67331" y="127299"/>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66747"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06/58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10" name="Picture 9">
            <a:extLst>
              <a:ext uri="{FF2B5EF4-FFF2-40B4-BE49-F238E27FC236}">
                <a16:creationId xmlns:a16="http://schemas.microsoft.com/office/drawing/2014/main" xmlns="" id="{7D8FB851-34C1-4940-8B71-83F7749A856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7" y="1029978"/>
                <a:ext cx="11614727" cy="5121440"/>
              </a:xfrm>
            </p:spPr>
            <p:txBody>
              <a:bodyPr>
                <a:normAutofit/>
              </a:bodyPr>
              <a:lstStyle/>
              <a:p>
                <a:pPr algn="just">
                  <a:buFont typeface="Wingdings" pitchFamily="2" charset="2"/>
                  <a:buChar char="Ø"/>
                </a:pPr>
                <a:r>
                  <a:rPr lang="en-US" sz="2000" dirty="0" smtClean="0">
                    <a:latin typeface="Times New Roman" pitchFamily="18" charset="0"/>
                    <a:cs typeface="Times New Roman" pitchFamily="18" charset="0"/>
                  </a:rPr>
                  <a:t>Finally, to denote the transmission and reception across different time instants, one can add the time index </a:t>
                </a:r>
                <a:r>
                  <a:rPr lang="en-US" sz="2000" i="1" dirty="0">
                    <a:latin typeface="Times New Roman" pitchFamily="18" charset="0"/>
                    <a:cs typeface="Times New Roman" pitchFamily="18" charset="0"/>
                  </a:rPr>
                  <a:t>k</a:t>
                </a:r>
                <a:r>
                  <a:rPr lang="en-US" sz="2000" dirty="0">
                    <a:latin typeface="Times New Roman" pitchFamily="18" charset="0"/>
                    <a:cs typeface="Times New Roman" pitchFamily="18" charset="0"/>
                  </a:rPr>
                  <a:t> to the MIMO system model to frame the net model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d>
                        <m:dPr>
                          <m:begChr m:val="["/>
                          <m:endChr m:val="]"/>
                          <m:ctrlPr>
                            <a:rPr lang="en-IN" sz="2000" i="1" smtClean="0">
                              <a:latin typeface="Cambria Math"/>
                              <a:cs typeface="Times New Roman" pitchFamily="18" charset="0"/>
                            </a:rPr>
                          </m:ctrlPr>
                        </m:dPr>
                        <m:e>
                          <m:m>
                            <m:mPr>
                              <m:mcs>
                                <m:mc>
                                  <m:mcPr>
                                    <m:count m:val="1"/>
                                    <m:mcJc m:val="center"/>
                                  </m:mcPr>
                                </m:mc>
                              </m:mcs>
                              <m:ctrlPr>
                                <a:rPr lang="en-IN" sz="2000" i="1" smtClean="0">
                                  <a:latin typeface="Cambria Math"/>
                                  <a:cs typeface="Times New Roman" pitchFamily="18" charset="0"/>
                                </a:rPr>
                              </m:ctrlPr>
                            </m:mPr>
                            <m:mr>
                              <m:e>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𝑦</m:t>
                                    </m:r>
                                  </m:e>
                                  <m:sub>
                                    <m:r>
                                      <a:rPr lang="en-US" sz="2000" b="0" i="1" smtClean="0">
                                        <a:latin typeface="Cambria Math"/>
                                        <a:cs typeface="Times New Roman" pitchFamily="18" charset="0"/>
                                      </a:rPr>
                                      <m:t>1</m:t>
                                    </m:r>
                                  </m:sub>
                                </m:sSub>
                                <m:d>
                                  <m:dPr>
                                    <m:ctrlPr>
                                      <a:rPr lang="en-IN" sz="2000" i="1" smtClean="0">
                                        <a:latin typeface="Cambria Math"/>
                                        <a:cs typeface="Times New Roman" pitchFamily="18" charset="0"/>
                                      </a:rPr>
                                    </m:ctrlPr>
                                  </m:dPr>
                                  <m:e>
                                    <m:r>
                                      <a:rPr lang="en-US" sz="2000" b="0" i="1" smtClean="0">
                                        <a:latin typeface="Cambria Math"/>
                                        <a:cs typeface="Times New Roman" pitchFamily="18" charset="0"/>
                                      </a:rPr>
                                      <m:t>𝑘</m:t>
                                    </m:r>
                                  </m:e>
                                </m:d>
                              </m:e>
                            </m:mr>
                            <m:mr>
                              <m:e>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𝑦</m:t>
                                    </m:r>
                                  </m:e>
                                  <m:sub>
                                    <m:r>
                                      <a:rPr lang="en-US" sz="2000" b="0" i="1" smtClean="0">
                                        <a:latin typeface="Cambria Math"/>
                                        <a:cs typeface="Times New Roman" pitchFamily="18" charset="0"/>
                                      </a:rPr>
                                      <m:t>2</m:t>
                                    </m:r>
                                  </m:sub>
                                </m:sSub>
                                <m:d>
                                  <m:dPr>
                                    <m:ctrlPr>
                                      <a:rPr lang="en-IN" sz="2000" i="1" smtClean="0">
                                        <a:latin typeface="Cambria Math"/>
                                        <a:cs typeface="Times New Roman" pitchFamily="18" charset="0"/>
                                      </a:rPr>
                                    </m:ctrlPr>
                                  </m:dPr>
                                  <m:e>
                                    <m:r>
                                      <a:rPr lang="en-US" sz="2000" b="0" i="1" smtClean="0">
                                        <a:latin typeface="Cambria Math"/>
                                        <a:cs typeface="Times New Roman" pitchFamily="18" charset="0"/>
                                      </a:rPr>
                                      <m:t>𝑘</m:t>
                                    </m:r>
                                  </m:e>
                                </m:d>
                              </m:e>
                            </m:mr>
                            <m:mr>
                              <m:e>
                                <m:m>
                                  <m:mPr>
                                    <m:mcs>
                                      <m:mc>
                                        <m:mcPr>
                                          <m:count m:val="1"/>
                                          <m:mcJc m:val="center"/>
                                        </m:mcPr>
                                      </m:mc>
                                    </m:mcs>
                                    <m:ctrlPr>
                                      <a:rPr lang="en-IN" sz="2000" i="1" smtClean="0">
                                        <a:latin typeface="Cambria Math"/>
                                        <a:cs typeface="Times New Roman" pitchFamily="18" charset="0"/>
                                      </a:rPr>
                                    </m:ctrlPr>
                                  </m:mPr>
                                  <m:mr>
                                    <m:e>
                                      <m:r>
                                        <m:rPr>
                                          <m:brk m:alnAt="7"/>
                                        </m:rPr>
                                        <a:rPr lang="en-IN" sz="2000" i="1" smtClean="0">
                                          <a:latin typeface="Cambria Math"/>
                                          <a:cs typeface="Times New Roman" pitchFamily="18" charset="0"/>
                                        </a:rPr>
                                        <m:t>⋮</m:t>
                                      </m:r>
                                    </m:e>
                                  </m:mr>
                                  <m:mr>
                                    <m:e>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𝑦</m:t>
                                          </m:r>
                                        </m:e>
                                        <m:sub>
                                          <m:r>
                                            <a:rPr lang="en-US" sz="2000" b="0" i="1" smtClean="0">
                                              <a:latin typeface="Cambria Math"/>
                                              <a:cs typeface="Times New Roman" pitchFamily="18" charset="0"/>
                                            </a:rPr>
                                            <m:t>𝑟</m:t>
                                          </m:r>
                                        </m:sub>
                                      </m:sSub>
                                      <m:d>
                                        <m:dPr>
                                          <m:ctrlPr>
                                            <a:rPr lang="en-IN" sz="2000" i="1" smtClean="0">
                                              <a:latin typeface="Cambria Math"/>
                                              <a:cs typeface="Times New Roman" pitchFamily="18" charset="0"/>
                                            </a:rPr>
                                          </m:ctrlPr>
                                        </m:dPr>
                                        <m:e>
                                          <m:r>
                                            <a:rPr lang="en-US" sz="2000" b="0" i="1" smtClean="0">
                                              <a:latin typeface="Cambria Math"/>
                                              <a:cs typeface="Times New Roman" pitchFamily="18" charset="0"/>
                                            </a:rPr>
                                            <m:t>𝑘</m:t>
                                          </m:r>
                                        </m:e>
                                      </m:d>
                                    </m:e>
                                  </m:mr>
                                </m:m>
                              </m:e>
                            </m:mr>
                          </m:m>
                        </m:e>
                      </m:d>
                      <m:r>
                        <a:rPr lang="en-IN" sz="2000" i="1" smtClean="0">
                          <a:latin typeface="Cambria Math"/>
                          <a:ea typeface="Cambria Math"/>
                          <a:cs typeface="Times New Roman" pitchFamily="18" charset="0"/>
                        </a:rPr>
                        <m:t>=</m:t>
                      </m:r>
                      <m:d>
                        <m:dPr>
                          <m:begChr m:val="["/>
                          <m:endChr m:val="]"/>
                          <m:ctrlPr>
                            <a:rPr lang="en-IN" sz="2000" i="1" smtClean="0">
                              <a:latin typeface="Cambria Math"/>
                              <a:ea typeface="Cambria Math"/>
                              <a:cs typeface="Times New Roman" pitchFamily="18" charset="0"/>
                            </a:rPr>
                          </m:ctrlPr>
                        </m:dPr>
                        <m:e>
                          <m:m>
                            <m:mPr>
                              <m:mcs>
                                <m:mc>
                                  <m:mcPr>
                                    <m:count m:val="3"/>
                                    <m:mcJc m:val="center"/>
                                  </m:mcPr>
                                </m:mc>
                              </m:mcs>
                              <m:ctrlPr>
                                <a:rPr lang="en-IN" sz="2000" i="1" smtClean="0">
                                  <a:latin typeface="Cambria Math"/>
                                  <a:ea typeface="Cambria Math"/>
                                  <a:cs typeface="Times New Roman" pitchFamily="18" charset="0"/>
                                </a:rPr>
                              </m:ctrlPr>
                            </m:mPr>
                            <m:m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11</m:t>
                                    </m:r>
                                  </m:sub>
                                </m:sSub>
                              </m:e>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12</m:t>
                                    </m:r>
                                  </m:sub>
                                </m:sSub>
                              </m:e>
                              <m:e>
                                <m:m>
                                  <m:mPr>
                                    <m:mcs>
                                      <m:mc>
                                        <m:mcPr>
                                          <m:count m:val="2"/>
                                          <m:mcJc m:val="center"/>
                                        </m:mcPr>
                                      </m:mc>
                                    </m:mcs>
                                    <m:ctrlPr>
                                      <a:rPr lang="en-IN" sz="2000" i="1" smtClean="0">
                                        <a:latin typeface="Cambria Math"/>
                                        <a:ea typeface="Cambria Math"/>
                                        <a:cs typeface="Times New Roman" pitchFamily="18" charset="0"/>
                                      </a:rPr>
                                    </m:ctrlPr>
                                  </m:mPr>
                                  <m:mr>
                                    <m:e>
                                      <m:r>
                                        <m:rPr>
                                          <m:brk m:alnAt="7"/>
                                        </m:rPr>
                                        <a:rPr lang="en-IN" sz="2000" i="1" smtClean="0">
                                          <a:latin typeface="Cambria Math"/>
                                          <a:ea typeface="Cambria Math"/>
                                          <a:cs typeface="Times New Roman" pitchFamily="18" charset="0"/>
                                        </a:rPr>
                                        <m:t>…</m:t>
                                      </m:r>
                                    </m:e>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1</m:t>
                                          </m:r>
                                          <m:r>
                                            <a:rPr lang="en-US" sz="2000" b="0" i="1" smtClean="0">
                                              <a:latin typeface="Cambria Math"/>
                                              <a:ea typeface="Cambria Math"/>
                                              <a:cs typeface="Times New Roman" pitchFamily="18" charset="0"/>
                                            </a:rPr>
                                            <m:t>𝑡</m:t>
                                          </m:r>
                                        </m:sub>
                                      </m:sSub>
                                    </m:e>
                                  </m:mr>
                                </m:m>
                              </m:e>
                            </m:mr>
                            <m:m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21</m:t>
                                    </m:r>
                                  </m:sub>
                                </m:sSub>
                              </m:e>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22</m:t>
                                    </m:r>
                                  </m:sub>
                                </m:sSub>
                              </m:e>
                              <m:e>
                                <m:m>
                                  <m:mPr>
                                    <m:mcs>
                                      <m:mc>
                                        <m:mcPr>
                                          <m:count m:val="2"/>
                                          <m:mcJc m:val="center"/>
                                        </m:mcPr>
                                      </m:mc>
                                    </m:mcs>
                                    <m:ctrlPr>
                                      <a:rPr lang="en-IN" sz="2000" i="1" smtClean="0">
                                        <a:latin typeface="Cambria Math"/>
                                        <a:ea typeface="Cambria Math"/>
                                        <a:cs typeface="Times New Roman" pitchFamily="18" charset="0"/>
                                      </a:rPr>
                                    </m:ctrlPr>
                                  </m:mPr>
                                  <m:mr>
                                    <m:e>
                                      <m:r>
                                        <m:rPr>
                                          <m:brk m:alnAt="7"/>
                                        </m:rPr>
                                        <a:rPr lang="en-IN" sz="2000" i="1" smtClean="0">
                                          <a:latin typeface="Cambria Math"/>
                                          <a:ea typeface="Cambria Math"/>
                                          <a:cs typeface="Times New Roman" pitchFamily="18" charset="0"/>
                                        </a:rPr>
                                        <m:t>…</m:t>
                                      </m:r>
                                    </m:e>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2</m:t>
                                          </m:r>
                                          <m:r>
                                            <a:rPr lang="en-US" sz="2000" b="0" i="1" smtClean="0">
                                              <a:latin typeface="Cambria Math"/>
                                              <a:ea typeface="Cambria Math"/>
                                              <a:cs typeface="Times New Roman" pitchFamily="18" charset="0"/>
                                            </a:rPr>
                                            <m:t>𝑡</m:t>
                                          </m:r>
                                        </m:sub>
                                      </m:sSub>
                                    </m:e>
                                  </m:mr>
                                </m:m>
                              </m:e>
                            </m:mr>
                            <m:mr>
                              <m:e>
                                <m:m>
                                  <m:mPr>
                                    <m:mcs>
                                      <m:mc>
                                        <m:mcPr>
                                          <m:count m:val="1"/>
                                          <m:mcJc m:val="center"/>
                                        </m:mcPr>
                                      </m:mc>
                                    </m:mcs>
                                    <m:ctrlPr>
                                      <a:rPr lang="en-IN" sz="2000" i="1" smtClean="0">
                                        <a:latin typeface="Cambria Math"/>
                                        <a:ea typeface="Cambria Math"/>
                                        <a:cs typeface="Times New Roman" pitchFamily="18" charset="0"/>
                                      </a:rPr>
                                    </m:ctrlPr>
                                  </m:mPr>
                                  <m:mr>
                                    <m:e>
                                      <m:r>
                                        <m:rPr>
                                          <m:brk m:alnAt="7"/>
                                        </m:rPr>
                                        <a:rPr lang="en-IN" sz="2000" i="1" smtClean="0">
                                          <a:latin typeface="Cambria Math"/>
                                          <a:ea typeface="Cambria Math"/>
                                          <a:cs typeface="Times New Roman" pitchFamily="18" charset="0"/>
                                        </a:rPr>
                                        <m:t>⋮</m:t>
                                      </m:r>
                                    </m:e>
                                  </m:mr>
                                  <m:m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𝑟</m:t>
                                          </m:r>
                                          <m:r>
                                            <a:rPr lang="en-US" sz="2000" b="0" i="1" smtClean="0">
                                              <a:latin typeface="Cambria Math"/>
                                              <a:ea typeface="Cambria Math"/>
                                              <a:cs typeface="Times New Roman" pitchFamily="18" charset="0"/>
                                            </a:rPr>
                                            <m:t>1</m:t>
                                          </m:r>
                                        </m:sub>
                                      </m:sSub>
                                    </m:e>
                                  </m:mr>
                                </m:m>
                              </m:e>
                              <m:e>
                                <m:m>
                                  <m:mPr>
                                    <m:mcs>
                                      <m:mc>
                                        <m:mcPr>
                                          <m:count m:val="1"/>
                                          <m:mcJc m:val="center"/>
                                        </m:mcPr>
                                      </m:mc>
                                    </m:mcs>
                                    <m:ctrlPr>
                                      <a:rPr lang="en-IN" sz="2000" i="1" smtClean="0">
                                        <a:latin typeface="Cambria Math"/>
                                        <a:ea typeface="Cambria Math"/>
                                        <a:cs typeface="Times New Roman" pitchFamily="18" charset="0"/>
                                      </a:rPr>
                                    </m:ctrlPr>
                                  </m:mPr>
                                  <m:mr>
                                    <m:e>
                                      <m:r>
                                        <m:rPr>
                                          <m:brk m:alnAt="7"/>
                                        </m:rPr>
                                        <a:rPr lang="en-IN" sz="2000" i="1" smtClean="0">
                                          <a:latin typeface="Cambria Math"/>
                                          <a:ea typeface="Cambria Math"/>
                                          <a:cs typeface="Times New Roman" pitchFamily="18" charset="0"/>
                                        </a:rPr>
                                        <m:t>⋮</m:t>
                                      </m:r>
                                    </m:e>
                                  </m:mr>
                                  <m:m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𝑟</m:t>
                                          </m:r>
                                          <m:r>
                                            <a:rPr lang="en-US" sz="2000" b="0" i="1" smtClean="0">
                                              <a:latin typeface="Cambria Math"/>
                                              <a:ea typeface="Cambria Math"/>
                                              <a:cs typeface="Times New Roman" pitchFamily="18" charset="0"/>
                                            </a:rPr>
                                            <m:t>2</m:t>
                                          </m:r>
                                        </m:sub>
                                      </m:sSub>
                                    </m:e>
                                  </m:mr>
                                </m:m>
                              </m:e>
                              <m:e>
                                <m:m>
                                  <m:mPr>
                                    <m:mcs>
                                      <m:mc>
                                        <m:mcPr>
                                          <m:count m:val="2"/>
                                          <m:mcJc m:val="center"/>
                                        </m:mcPr>
                                      </m:mc>
                                    </m:mcs>
                                    <m:ctrlPr>
                                      <a:rPr lang="en-IN" sz="2000" i="1" smtClean="0">
                                        <a:latin typeface="Cambria Math"/>
                                        <a:ea typeface="Cambria Math"/>
                                        <a:cs typeface="Times New Roman" pitchFamily="18" charset="0"/>
                                      </a:rPr>
                                    </m:ctrlPr>
                                  </m:mPr>
                                  <m:mr>
                                    <m:e>
                                      <m:m>
                                        <m:mPr>
                                          <m:mcs>
                                            <m:mc>
                                              <m:mcPr>
                                                <m:count m:val="1"/>
                                                <m:mcJc m:val="center"/>
                                              </m:mcPr>
                                            </m:mc>
                                          </m:mcs>
                                          <m:ctrlPr>
                                            <a:rPr lang="en-IN" sz="2000" i="1" smtClean="0">
                                              <a:latin typeface="Cambria Math"/>
                                              <a:ea typeface="Cambria Math"/>
                                              <a:cs typeface="Times New Roman" pitchFamily="18" charset="0"/>
                                            </a:rPr>
                                          </m:ctrlPr>
                                        </m:mPr>
                                        <m:mr>
                                          <m:e>
                                            <m:r>
                                              <m:rPr>
                                                <m:brk m:alnAt="7"/>
                                              </m:rPr>
                                              <a:rPr lang="en-IN" sz="2000" i="1" smtClean="0">
                                                <a:latin typeface="Cambria Math"/>
                                                <a:ea typeface="Cambria Math"/>
                                                <a:cs typeface="Times New Roman" pitchFamily="18" charset="0"/>
                                              </a:rPr>
                                              <m:t>⋱</m:t>
                                            </m:r>
                                          </m:e>
                                        </m:mr>
                                        <m:mr>
                                          <m:e>
                                            <m:r>
                                              <a:rPr lang="en-IN" sz="2000" i="1" smtClean="0">
                                                <a:latin typeface="Cambria Math"/>
                                                <a:ea typeface="Cambria Math"/>
                                                <a:cs typeface="Times New Roman" pitchFamily="18" charset="0"/>
                                              </a:rPr>
                                              <m:t>…</m:t>
                                            </m:r>
                                          </m:e>
                                        </m:mr>
                                      </m:m>
                                    </m:e>
                                    <m:e>
                                      <m:m>
                                        <m:mPr>
                                          <m:mcs>
                                            <m:mc>
                                              <m:mcPr>
                                                <m:count m:val="1"/>
                                                <m:mcJc m:val="center"/>
                                              </m:mcPr>
                                            </m:mc>
                                          </m:mcs>
                                          <m:ctrlPr>
                                            <a:rPr lang="en-IN" sz="2000" i="1" smtClean="0">
                                              <a:latin typeface="Cambria Math"/>
                                              <a:ea typeface="Cambria Math"/>
                                              <a:cs typeface="Times New Roman" pitchFamily="18" charset="0"/>
                                            </a:rPr>
                                          </m:ctrlPr>
                                        </m:mPr>
                                        <m:mr>
                                          <m:e>
                                            <m:r>
                                              <m:rPr>
                                                <m:brk m:alnAt="7"/>
                                              </m:rPr>
                                              <a:rPr lang="en-IN" sz="2000" i="1" smtClean="0">
                                                <a:latin typeface="Cambria Math"/>
                                                <a:ea typeface="Cambria Math"/>
                                                <a:cs typeface="Times New Roman" pitchFamily="18" charset="0"/>
                                              </a:rPr>
                                              <m:t>⋮</m:t>
                                            </m:r>
                                          </m:e>
                                        </m:mr>
                                        <m:m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𝑟𝑡</m:t>
                                                </m:r>
                                              </m:sub>
                                            </m:sSub>
                                          </m:e>
                                        </m:mr>
                                      </m:m>
                                    </m:e>
                                  </m:mr>
                                </m:m>
                              </m:e>
                            </m:mr>
                          </m:m>
                        </m:e>
                      </m:d>
                      <m:d>
                        <m:dPr>
                          <m:begChr m:val="["/>
                          <m:endChr m:val="]"/>
                          <m:ctrlPr>
                            <a:rPr lang="en-IN" sz="2000" i="1" smtClean="0">
                              <a:latin typeface="Cambria Math"/>
                              <a:ea typeface="Cambria Math"/>
                              <a:cs typeface="Times New Roman" pitchFamily="18" charset="0"/>
                            </a:rPr>
                          </m:ctrlPr>
                        </m:dPr>
                        <m:e>
                          <m:m>
                            <m:mPr>
                              <m:mcs>
                                <m:mc>
                                  <m:mcPr>
                                    <m:count m:val="1"/>
                                    <m:mcJc m:val="center"/>
                                  </m:mcPr>
                                </m:mc>
                              </m:mcs>
                              <m:ctrlPr>
                                <a:rPr lang="en-IN" sz="2000" i="1" smtClean="0">
                                  <a:latin typeface="Cambria Math"/>
                                  <a:ea typeface="Cambria Math"/>
                                  <a:cs typeface="Times New Roman" pitchFamily="18" charset="0"/>
                                </a:rPr>
                              </m:ctrlPr>
                            </m:mPr>
                            <m:m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𝑥</m:t>
                                    </m:r>
                                  </m:e>
                                  <m:sub>
                                    <m:r>
                                      <a:rPr lang="en-US" sz="2000" b="0" i="1" smtClean="0">
                                        <a:latin typeface="Cambria Math"/>
                                        <a:ea typeface="Cambria Math"/>
                                        <a:cs typeface="Times New Roman" pitchFamily="18" charset="0"/>
                                      </a:rPr>
                                      <m:t>1</m:t>
                                    </m:r>
                                  </m:sub>
                                </m:sSub>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𝑘</m:t>
                                    </m:r>
                                  </m:e>
                                </m:d>
                              </m:e>
                            </m:mr>
                            <m:m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𝑥</m:t>
                                    </m:r>
                                  </m:e>
                                  <m:sub>
                                    <m:r>
                                      <a:rPr lang="en-US" sz="2000" b="0" i="1" smtClean="0">
                                        <a:latin typeface="Cambria Math"/>
                                        <a:ea typeface="Cambria Math"/>
                                        <a:cs typeface="Times New Roman" pitchFamily="18" charset="0"/>
                                      </a:rPr>
                                      <m:t>2</m:t>
                                    </m:r>
                                  </m:sub>
                                </m:sSub>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𝑘</m:t>
                                    </m:r>
                                  </m:e>
                                </m:d>
                              </m:e>
                            </m:mr>
                            <m:mr>
                              <m:e>
                                <m:m>
                                  <m:mPr>
                                    <m:mcs>
                                      <m:mc>
                                        <m:mcPr>
                                          <m:count m:val="1"/>
                                          <m:mcJc m:val="center"/>
                                        </m:mcPr>
                                      </m:mc>
                                    </m:mcs>
                                    <m:ctrlPr>
                                      <a:rPr lang="en-IN" sz="2000" i="1" smtClean="0">
                                        <a:latin typeface="Cambria Math"/>
                                        <a:ea typeface="Cambria Math"/>
                                        <a:cs typeface="Times New Roman" pitchFamily="18" charset="0"/>
                                      </a:rPr>
                                    </m:ctrlPr>
                                  </m:mPr>
                                  <m:mr>
                                    <m:e>
                                      <m:r>
                                        <m:rPr>
                                          <m:brk m:alnAt="7"/>
                                        </m:rPr>
                                        <a:rPr lang="en-IN" sz="2000" i="1" smtClean="0">
                                          <a:latin typeface="Cambria Math"/>
                                          <a:ea typeface="Cambria Math"/>
                                          <a:cs typeface="Times New Roman" pitchFamily="18" charset="0"/>
                                        </a:rPr>
                                        <m:t>⋮</m:t>
                                      </m:r>
                                    </m:e>
                                  </m:mr>
                                  <m:m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𝑥</m:t>
                                          </m:r>
                                        </m:e>
                                        <m:sub>
                                          <m:r>
                                            <a:rPr lang="en-US" sz="2000" b="0" i="1" smtClean="0">
                                              <a:latin typeface="Cambria Math"/>
                                              <a:ea typeface="Cambria Math"/>
                                              <a:cs typeface="Times New Roman" pitchFamily="18" charset="0"/>
                                            </a:rPr>
                                            <m:t>𝑡</m:t>
                                          </m:r>
                                        </m:sub>
                                      </m:sSub>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𝑘</m:t>
                                          </m:r>
                                        </m:e>
                                      </m:d>
                                    </m:e>
                                  </m:mr>
                                </m:m>
                              </m:e>
                            </m:mr>
                          </m:m>
                        </m:e>
                      </m:d>
                      <m:r>
                        <a:rPr lang="en-IN" sz="2000" i="1" smtClean="0">
                          <a:latin typeface="Cambria Math"/>
                          <a:ea typeface="Cambria Math"/>
                          <a:cs typeface="Times New Roman" pitchFamily="18" charset="0"/>
                        </a:rPr>
                        <m:t>+</m:t>
                      </m:r>
                      <m:d>
                        <m:dPr>
                          <m:begChr m:val="["/>
                          <m:endChr m:val="]"/>
                          <m:ctrlPr>
                            <a:rPr lang="en-IN" sz="2000" i="1" smtClean="0">
                              <a:latin typeface="Cambria Math"/>
                              <a:ea typeface="Cambria Math"/>
                              <a:cs typeface="Times New Roman" pitchFamily="18" charset="0"/>
                            </a:rPr>
                          </m:ctrlPr>
                        </m:dPr>
                        <m:e>
                          <m:m>
                            <m:mPr>
                              <m:mcs>
                                <m:mc>
                                  <m:mcPr>
                                    <m:count m:val="1"/>
                                    <m:mcJc m:val="center"/>
                                  </m:mcPr>
                                </m:mc>
                              </m:mcs>
                              <m:ctrlPr>
                                <a:rPr lang="en-IN" sz="2000" i="1" smtClean="0">
                                  <a:latin typeface="Cambria Math"/>
                                  <a:ea typeface="Cambria Math"/>
                                  <a:cs typeface="Times New Roman" pitchFamily="18" charset="0"/>
                                </a:rPr>
                              </m:ctrlPr>
                            </m:mPr>
                            <m:m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𝑛</m:t>
                                    </m:r>
                                  </m:e>
                                  <m:sub>
                                    <m:r>
                                      <a:rPr lang="en-US" sz="2000" b="0" i="1" smtClean="0">
                                        <a:latin typeface="Cambria Math"/>
                                        <a:ea typeface="Cambria Math"/>
                                        <a:cs typeface="Times New Roman" pitchFamily="18" charset="0"/>
                                      </a:rPr>
                                      <m:t>1</m:t>
                                    </m:r>
                                  </m:sub>
                                </m:sSub>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𝑘</m:t>
                                    </m:r>
                                  </m:e>
                                </m:d>
                              </m:e>
                            </m:mr>
                            <m:m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𝑛</m:t>
                                    </m:r>
                                  </m:e>
                                  <m:sub>
                                    <m:r>
                                      <a:rPr lang="en-US" sz="2000" b="0" i="1" smtClean="0">
                                        <a:latin typeface="Cambria Math"/>
                                        <a:ea typeface="Cambria Math"/>
                                        <a:cs typeface="Times New Roman" pitchFamily="18" charset="0"/>
                                      </a:rPr>
                                      <m:t>2</m:t>
                                    </m:r>
                                  </m:sub>
                                </m:sSub>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𝑘</m:t>
                                    </m:r>
                                  </m:e>
                                </m:d>
                              </m:e>
                            </m:mr>
                            <m:mr>
                              <m:e>
                                <m:m>
                                  <m:mPr>
                                    <m:mcs>
                                      <m:mc>
                                        <m:mcPr>
                                          <m:count m:val="1"/>
                                          <m:mcJc m:val="center"/>
                                        </m:mcPr>
                                      </m:mc>
                                    </m:mcs>
                                    <m:ctrlPr>
                                      <a:rPr lang="en-IN" sz="2000" i="1" smtClean="0">
                                        <a:latin typeface="Cambria Math"/>
                                        <a:ea typeface="Cambria Math"/>
                                        <a:cs typeface="Times New Roman" pitchFamily="18" charset="0"/>
                                      </a:rPr>
                                    </m:ctrlPr>
                                  </m:mPr>
                                  <m:mr>
                                    <m:e>
                                      <m:r>
                                        <m:rPr>
                                          <m:brk m:alnAt="7"/>
                                        </m:rPr>
                                        <a:rPr lang="en-IN" sz="2000" i="1" smtClean="0">
                                          <a:latin typeface="Cambria Math"/>
                                          <a:ea typeface="Cambria Math"/>
                                          <a:cs typeface="Times New Roman" pitchFamily="18" charset="0"/>
                                        </a:rPr>
                                        <m:t>⋮</m:t>
                                      </m:r>
                                    </m:e>
                                  </m:mr>
                                  <m:m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𝑛</m:t>
                                          </m:r>
                                        </m:e>
                                        <m:sub>
                                          <m:r>
                                            <a:rPr lang="en-US" sz="2000" b="0" i="1" smtClean="0">
                                              <a:latin typeface="Cambria Math"/>
                                              <a:ea typeface="Cambria Math"/>
                                              <a:cs typeface="Times New Roman" pitchFamily="18" charset="0"/>
                                            </a:rPr>
                                            <m:t>𝑟</m:t>
                                          </m:r>
                                        </m:sub>
                                      </m:sSub>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𝑘</m:t>
                                          </m:r>
                                        </m:e>
                                      </m:d>
                                    </m:e>
                                  </m:mr>
                                </m:m>
                              </m:e>
                            </m:mr>
                          </m:m>
                        </m:e>
                      </m:d>
                    </m:oMath>
                  </m:oMathPara>
                </a14:m>
                <a:endParaRPr lang="en-IN" sz="2000" dirty="0" smtClean="0">
                  <a:latin typeface="Times New Roman" pitchFamily="18" charset="0"/>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Thus, the vectors </a:t>
                </a:r>
                <a14:m>
                  <m:oMath xmlns:m="http://schemas.openxmlformats.org/officeDocument/2006/math">
                    <m:r>
                      <a:rPr lang="en-US" sz="2000" i="1" smtClean="0">
                        <a:latin typeface="Cambria Math"/>
                        <a:cs typeface="Times New Roman" pitchFamily="18" charset="0"/>
                      </a:rPr>
                      <m:t>𝒚</m:t>
                    </m:r>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𝑘</m:t>
                        </m:r>
                      </m:e>
                    </m:d>
                    <m:r>
                      <a:rPr lang="en-US" sz="2000" b="0" i="1" smtClean="0">
                        <a:latin typeface="Cambria Math"/>
                        <a:cs typeface="Times New Roman" pitchFamily="18" charset="0"/>
                      </a:rPr>
                      <m:t>,</m:t>
                    </m:r>
                    <m:r>
                      <a:rPr lang="en-US" sz="2000" b="0" i="1" smtClean="0">
                        <a:latin typeface="Cambria Math"/>
                        <a:cs typeface="Times New Roman" pitchFamily="18" charset="0"/>
                      </a:rPr>
                      <m:t>𝑥</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𝑘</m:t>
                        </m:r>
                      </m:e>
                    </m:d>
                    <m:r>
                      <a:rPr lang="en-US" sz="2000" b="0" i="1" smtClean="0">
                        <a:latin typeface="Cambria Math"/>
                        <a:cs typeface="Times New Roman" pitchFamily="18" charset="0"/>
                      </a:rPr>
                      <m:t>,</m:t>
                    </m:r>
                    <m:r>
                      <a:rPr lang="en-US" sz="2000" b="0" i="1" smtClean="0">
                        <a:latin typeface="Cambria Math"/>
                        <a:ea typeface="Cambria Math"/>
                        <a:cs typeface="Times New Roman" pitchFamily="18" charset="0"/>
                      </a:rPr>
                      <m:t>𝒏</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𝑘</m:t>
                        </m:r>
                      </m:e>
                    </m:d>
                    <m:r>
                      <a:rPr lang="en-US" sz="2000" b="0" i="1" smtClean="0">
                        <a:latin typeface="Cambria Math"/>
                        <a:ea typeface="Cambria Math"/>
                        <a:cs typeface="Times New Roman" pitchFamily="18" charset="0"/>
                      </a:rPr>
                      <m:t> </m:t>
                    </m:r>
                  </m:oMath>
                </a14:m>
                <a:r>
                  <a:rPr lang="en-US" sz="2000" dirty="0" smtClean="0">
                    <a:latin typeface="Times New Roman" pitchFamily="18" charset="0"/>
                    <a:cs typeface="Times New Roman" pitchFamily="18" charset="0"/>
                  </a:rPr>
                  <a:t>define </a:t>
                </a:r>
                <a:r>
                  <a:rPr lang="en-US" sz="2000" dirty="0">
                    <a:latin typeface="Times New Roman" pitchFamily="18" charset="0"/>
                    <a:cs typeface="Times New Roman" pitchFamily="18" charset="0"/>
                  </a:rPr>
                  <a:t>the receive, transmit, and noise vectors of the MIMO wireless communication system at the time instant </a:t>
                </a:r>
                <a:r>
                  <a:rPr lang="en-US" sz="2000" i="1" dirty="0">
                    <a:latin typeface="Times New Roman" pitchFamily="18" charset="0"/>
                    <a:cs typeface="Times New Roman" pitchFamily="18" charset="0"/>
                  </a:rPr>
                  <a:t>k</a:t>
                </a:r>
                <a:r>
                  <a:rPr lang="en-US" sz="2000" dirty="0">
                    <a:latin typeface="Times New Roman" pitchFamily="18" charset="0"/>
                    <a:cs typeface="Times New Roman" pitchFamily="18" charset="0"/>
                  </a:rPr>
                  <a:t>. Notice that above we have assumed the channel matrix </a:t>
                </a:r>
                <a:r>
                  <a:rPr lang="en-US" sz="2000" i="1" dirty="0">
                    <a:latin typeface="Times New Roman" pitchFamily="18" charset="0"/>
                    <a:cs typeface="Times New Roman" pitchFamily="18" charset="0"/>
                  </a:rPr>
                  <a:t>H</a:t>
                </a:r>
                <a:r>
                  <a:rPr lang="en-US" sz="2000" dirty="0">
                    <a:latin typeface="Times New Roman" pitchFamily="18" charset="0"/>
                    <a:cs typeface="Times New Roman" pitchFamily="18" charset="0"/>
                  </a:rPr>
                  <a:t> to be constant or, in other words, not dependent on the time instant </a:t>
                </a:r>
                <a:r>
                  <a:rPr lang="en-US" sz="2000" i="1" dirty="0" smtClean="0">
                    <a:latin typeface="Times New Roman" pitchFamily="18" charset="0"/>
                    <a:cs typeface="Times New Roman" pitchFamily="18" charset="0"/>
                  </a:rPr>
                  <a:t>k</a:t>
                </a:r>
                <a:r>
                  <a:rPr lang="en-US" sz="2000" dirty="0">
                    <a:latin typeface="Times New Roman" pitchFamily="18" charset="0"/>
                    <a:cs typeface="Times New Roman" pitchFamily="18" charset="0"/>
                  </a:rPr>
                  <a:t>,</a:t>
                </a:r>
                <a:r>
                  <a:rPr lang="en-US" sz="2000" dirty="0" smtClean="0"/>
                  <a:t> </a:t>
                </a:r>
                <a:r>
                  <a:rPr lang="en-US" sz="2000" dirty="0">
                    <a:latin typeface="Times New Roman" pitchFamily="18" charset="0"/>
                    <a:cs typeface="Times New Roman" pitchFamily="18" charset="0"/>
                  </a:rPr>
                  <a:t>is also termed a </a:t>
                </a:r>
                <a:r>
                  <a:rPr lang="en-US" sz="2000" b="1" i="1" dirty="0">
                    <a:latin typeface="Times New Roman" pitchFamily="18" charset="0"/>
                    <a:cs typeface="Times New Roman" pitchFamily="18" charset="0"/>
                  </a:rPr>
                  <a:t>slow fading or quasi-static channel matrix</a:t>
                </a:r>
                <a:r>
                  <a:rPr lang="en-US" sz="2000" dirty="0">
                    <a:latin typeface="Times New Roman" pitchFamily="18" charset="0"/>
                    <a:cs typeface="Times New Roman" pitchFamily="18" charset="0"/>
                  </a:rPr>
                  <a:t>, indicating that the channel coefficients are constant over the block of MIMO vectors that are transmitted</a:t>
                </a:r>
                <a:r>
                  <a:rPr lang="en-US" sz="2000" dirty="0" smtClean="0">
                    <a:latin typeface="Times New Roman" pitchFamily="18" charset="0"/>
                    <a:cs typeface="Times New Roman" pitchFamily="18" charset="0"/>
                  </a:rPr>
                  <a:t>.</a:t>
                </a: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𝐸</m:t>
                      </m:r>
                      <m:d>
                        <m:dPr>
                          <m:begChr m:val="{"/>
                          <m:endChr m:val="}"/>
                          <m:ctrlPr>
                            <a:rPr lang="en-US" sz="2000" b="0" i="1" smtClean="0">
                              <a:latin typeface="Cambria Math"/>
                              <a:cs typeface="Times New Roman" pitchFamily="18" charset="0"/>
                            </a:rPr>
                          </m:ctrlPr>
                        </m:dPr>
                        <m:e>
                          <m:r>
                            <a:rPr lang="en-US" sz="2000" b="0" i="1" smtClean="0">
                              <a:latin typeface="Cambria Math"/>
                              <a:ea typeface="Cambria Math"/>
                              <a:cs typeface="Times New Roman" pitchFamily="18" charset="0"/>
                            </a:rPr>
                            <m:t>𝒏</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𝑘</m:t>
                              </m:r>
                            </m:e>
                          </m:d>
                          <m:r>
                            <a:rPr lang="en-US" sz="2000" b="0" i="1" smtClean="0">
                              <a:latin typeface="Cambria Math"/>
                              <a:ea typeface="Cambria Math"/>
                              <a:cs typeface="Times New Roman" pitchFamily="18" charset="0"/>
                            </a:rPr>
                            <m:t>𝒏</m:t>
                          </m:r>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𝑙</m:t>
                              </m:r>
                            </m:e>
                            <m:sup>
                              <m:r>
                                <a:rPr lang="en-US" sz="2000" b="0" i="1" smtClean="0">
                                  <a:latin typeface="Cambria Math"/>
                                  <a:ea typeface="Cambria Math"/>
                                  <a:cs typeface="Times New Roman" pitchFamily="18" charset="0"/>
                                </a:rPr>
                                <m:t>𝐻</m:t>
                              </m:r>
                            </m:sup>
                          </m:sSup>
                        </m:e>
                      </m:d>
                      <m:r>
                        <a:rPr lang="en-US" sz="2000" b="0" i="1" smtClean="0">
                          <a:latin typeface="Cambria Math"/>
                          <a:cs typeface="Times New Roman" pitchFamily="18" charset="0"/>
                        </a:rPr>
                        <m:t>=</m:t>
                      </m:r>
                      <m:sSup>
                        <m:sSupPr>
                          <m:ctrlPr>
                            <a:rPr lang="en-US" sz="2000" b="0" i="1" smtClean="0">
                              <a:latin typeface="Cambria Math"/>
                              <a:cs typeface="Times New Roman" pitchFamily="18" charset="0"/>
                            </a:rPr>
                          </m:ctrlPr>
                        </m:sSupPr>
                        <m:e>
                          <m:r>
                            <a:rPr lang="en-US" sz="2000" b="0" i="1" smtClean="0">
                              <a:latin typeface="Cambria Math"/>
                              <a:cs typeface="Times New Roman" pitchFamily="18" charset="0"/>
                            </a:rPr>
                            <m:t>𝝈</m:t>
                          </m:r>
                        </m:e>
                        <m:sup>
                          <m:r>
                            <a:rPr lang="en-US" sz="2000" b="0" i="1" smtClean="0">
                              <a:latin typeface="Cambria Math"/>
                              <a:cs typeface="Times New Roman" pitchFamily="18" charset="0"/>
                            </a:rPr>
                            <m:t>2</m:t>
                          </m:r>
                        </m:sup>
                      </m:sSup>
                      <m:r>
                        <a:rPr lang="en-US" sz="2000" b="0" i="1" smtClean="0">
                          <a:latin typeface="Cambria Math"/>
                          <a:ea typeface="Cambria Math"/>
                          <a:cs typeface="Times New Roman" pitchFamily="18" charset="0"/>
                        </a:rPr>
                        <m:t>𝛿</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𝑘</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𝑙</m:t>
                          </m:r>
                        </m:e>
                      </m:d>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𝑰</m:t>
                          </m:r>
                        </m:e>
                        <m:sub>
                          <m:r>
                            <a:rPr lang="en-US" sz="2000" b="0" i="1" smtClean="0">
                              <a:latin typeface="Cambria Math"/>
                              <a:ea typeface="Cambria Math"/>
                              <a:cs typeface="Times New Roman" pitchFamily="18" charset="0"/>
                            </a:rPr>
                            <m:t>𝑟</m:t>
                          </m:r>
                        </m:sub>
                      </m:sSub>
                    </m:oMath>
                  </m:oMathPara>
                </a14:m>
                <a:endParaRPr lang="en-US" sz="2000"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where the delta function </a:t>
                </a:r>
                <a:r>
                  <a:rPr lang="en-US" sz="2000" i="1" dirty="0">
                    <a:latin typeface="Times New Roman" pitchFamily="18" charset="0"/>
                    <a:cs typeface="Times New Roman" pitchFamily="18" charset="0"/>
                  </a:rPr>
                  <a:t>δ (k − l) = 1 if k = l </a:t>
                </a:r>
                <a:r>
                  <a:rPr lang="en-US" sz="2000" dirty="0">
                    <a:latin typeface="Times New Roman" pitchFamily="18" charset="0"/>
                    <a:cs typeface="Times New Roman" pitchFamily="18" charset="0"/>
                  </a:rPr>
                  <a:t>and </a:t>
                </a:r>
                <a:r>
                  <a:rPr lang="en-US" sz="2000" i="1" dirty="0">
                    <a:latin typeface="Times New Roman" pitchFamily="18" charset="0"/>
                    <a:cs typeface="Times New Roman" pitchFamily="18" charset="0"/>
                  </a:rPr>
                  <a:t>0</a:t>
                </a:r>
                <a:r>
                  <a:rPr lang="en-US" sz="2000" dirty="0">
                    <a:latin typeface="Times New Roman" pitchFamily="18" charset="0"/>
                    <a:cs typeface="Times New Roman" pitchFamily="18" charset="0"/>
                  </a:rPr>
                  <a:t> otherwise</a:t>
                </a:r>
                <a:r>
                  <a:rPr lang="en-US" sz="2000" dirty="0"/>
                  <a:t>. </a:t>
                </a:r>
                <a:r>
                  <a:rPr lang="en-US" sz="2000" dirty="0">
                    <a:latin typeface="Times New Roman" pitchFamily="18" charset="0"/>
                    <a:cs typeface="Times New Roman" pitchFamily="18" charset="0"/>
                  </a:rPr>
                  <a:t>This noise process, which is uncorrelated across different antennas and time instants is termed </a:t>
                </a:r>
                <a:r>
                  <a:rPr lang="en-US" sz="2000" b="1" i="1" dirty="0" err="1">
                    <a:latin typeface="Times New Roman" pitchFamily="18" charset="0"/>
                    <a:cs typeface="Times New Roman" pitchFamily="18" charset="0"/>
                  </a:rPr>
                  <a:t>spatio</a:t>
                </a:r>
                <a:r>
                  <a:rPr lang="en-US" sz="2000" b="1" i="1" dirty="0">
                    <a:latin typeface="Times New Roman" pitchFamily="18" charset="0"/>
                    <a:cs typeface="Times New Roman" pitchFamily="18" charset="0"/>
                  </a:rPr>
                  <a:t>-temporally</a:t>
                </a:r>
                <a:r>
                  <a:rPr lang="en-US" sz="2000" dirty="0">
                    <a:latin typeface="Times New Roman" pitchFamily="18" charset="0"/>
                    <a:cs typeface="Times New Roman" pitchFamily="18" charset="0"/>
                  </a:rPr>
                  <a:t> uncorrelated noise.</a:t>
                </a:r>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7" y="1029978"/>
                <a:ext cx="11614727" cy="5121440"/>
              </a:xfrm>
              <a:blipFill rotWithShape="1">
                <a:blip r:embed="rId3"/>
                <a:stretch>
                  <a:fillRect l="-577" t="-1190" r="-525"/>
                </a:stretch>
              </a:blipFill>
            </p:spPr>
            <p:txBody>
              <a:bodyPr/>
              <a:lstStyle/>
              <a:p>
                <a:r>
                  <a:rPr lang="en-IN">
                    <a:noFill/>
                  </a:rPr>
                  <a:t> </a:t>
                </a:r>
              </a:p>
            </p:txBody>
          </p:sp>
        </mc:Fallback>
      </mc:AlternateContent>
    </p:spTree>
    <p:extLst>
      <p:ext uri="{BB962C8B-B14F-4D97-AF65-F5344CB8AC3E}">
        <p14:creationId xmlns:p14="http://schemas.microsoft.com/office/powerpoint/2010/main" val="3088854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99780"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111072" y="6396335"/>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Multiple Input Multiple Output Systems</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22-03-2022 </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07/58</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9" name="Picture 8">
            <a:extLst>
              <a:ext uri="{FF2B5EF4-FFF2-40B4-BE49-F238E27FC236}">
                <a16:creationId xmlns:a16="http://schemas.microsoft.com/office/drawing/2014/main" xmlns="" id="{AEAC6565-5252-473C-A4D7-D580B5CAC4E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3" name="AutoShape 2" descr="https://documents.lucid.app/documents/c82ccefa-b980-4b01-b88f-410e60ec3b2f/pages/JrxllL8Q2JSC?a=15033&amp;x=-185&amp;y=102&amp;w=1870&amp;h=396&amp;store=1&amp;accept=image%2F*&amp;auth=LCA%205ef498e966f0508a6536a703ba58bba507d4f8c8-ts%3D1654065015"/>
          <p:cNvSpPr>
            <a:spLocks noChangeAspect="1" noChangeArrowheads="1"/>
          </p:cNvSpPr>
          <p:nvPr/>
        </p:nvSpPr>
        <p:spPr bwMode="auto">
          <a:xfrm>
            <a:off x="155575" y="-1355725"/>
            <a:ext cx="13363575" cy="2828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 name="AutoShape 4" descr="https://documents.lucid.app/documents/c82ccefa-b980-4b01-b88f-410e60ec3b2f/pages/JrxllL8Q2JSC?a=15033&amp;x=-185&amp;y=102&amp;w=1870&amp;h=396&amp;store=1&amp;accept=image%2F*&amp;auth=LCA%205ef498e966f0508a6536a703ba58bba507d4f8c8-ts%3D1654065015"/>
          <p:cNvSpPr>
            <a:spLocks noChangeAspect="1" noChangeArrowheads="1"/>
          </p:cNvSpPr>
          <p:nvPr/>
        </p:nvSpPr>
        <p:spPr bwMode="auto">
          <a:xfrm>
            <a:off x="307975" y="-1203325"/>
            <a:ext cx="13363575" cy="2828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 name="AutoShape 6" descr="https://documents.lucid.app/documents/c82ccefa-b980-4b01-b88f-410e60ec3b2f/pages/JrxllL8Q2JSC?a=15033&amp;x=-185&amp;y=102&amp;w=1870&amp;h=396&amp;store=1&amp;accept=image%2F*&amp;auth=LCA%205ef498e966f0508a6536a703ba58bba507d4f8c8-ts%3D1654065015"/>
          <p:cNvSpPr>
            <a:spLocks noChangeAspect="1" noChangeArrowheads="1"/>
          </p:cNvSpPr>
          <p:nvPr/>
        </p:nvSpPr>
        <p:spPr bwMode="auto">
          <a:xfrm>
            <a:off x="460375" y="-1050925"/>
            <a:ext cx="13363575" cy="2828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 name="AutoShape 8" descr="https://documents.lucid.app/documents/c82ccefa-b980-4b01-b88f-410e60ec3b2f/pages/JrxllL8Q2JSC?a=15033&amp;x=-185&amp;y=102&amp;w=1870&amp;h=396&amp;store=1&amp;accept=image%2F*&amp;auth=LCA%205ef498e966f0508a6536a703ba58bba507d4f8c8-ts%3D1654065015"/>
          <p:cNvSpPr>
            <a:spLocks noChangeAspect="1" noChangeArrowheads="1"/>
          </p:cNvSpPr>
          <p:nvPr/>
        </p:nvSpPr>
        <p:spPr bwMode="auto">
          <a:xfrm>
            <a:off x="612775" y="-898525"/>
            <a:ext cx="13363575" cy="2828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 name="AutoShape 10" descr="https://documents.lucid.app/documents/c82ccefa-b980-4b01-b88f-410e60ec3b2f/pages/JrxllL8Q2JSC?a=15033&amp;x=-185&amp;y=102&amp;w=1870&amp;h=396&amp;store=1&amp;accept=image%2F*&amp;auth=LCA%205ef498e966f0508a6536a703ba58bba507d4f8c8-ts%3D1654065015"/>
          <p:cNvSpPr>
            <a:spLocks noChangeAspect="1" noChangeArrowheads="1"/>
          </p:cNvSpPr>
          <p:nvPr/>
        </p:nvSpPr>
        <p:spPr bwMode="auto">
          <a:xfrm>
            <a:off x="765175" y="-746125"/>
            <a:ext cx="13363575" cy="2828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mc:AlternateContent xmlns:mc="http://schemas.openxmlformats.org/markup-compatibility/2006" xmlns:a14="http://schemas.microsoft.com/office/drawing/2010/main">
        <mc:Choice Requires="a14">
          <p:sp>
            <p:nvSpPr>
              <p:cNvPr id="8" name="Content Placeholder 7"/>
              <p:cNvSpPr>
                <a:spLocks noGrp="1"/>
              </p:cNvSpPr>
              <p:nvPr>
                <p:ph idx="1"/>
              </p:nvPr>
            </p:nvSpPr>
            <p:spPr>
              <a:xfrm>
                <a:off x="206451" y="863724"/>
                <a:ext cx="11657074" cy="5287694"/>
              </a:xfrm>
            </p:spPr>
            <p:txBody>
              <a:bodyPr/>
              <a:lstStyle/>
              <a:p>
                <a:pPr marL="0" indent="0">
                  <a:buNone/>
                </a:pPr>
                <a:r>
                  <a:rPr lang="en-IN" sz="2000" b="1" u="sng" dirty="0" smtClean="0">
                    <a:latin typeface="Times New Roman" pitchFamily="18" charset="0"/>
                    <a:cs typeface="Times New Roman" pitchFamily="18" charset="0"/>
                  </a:rPr>
                  <a:t>MIMO ZERO-FORCING (ZF) RECEIVER </a:t>
                </a:r>
                <a:r>
                  <a:rPr lang="en-IN" dirty="0" smtClean="0">
                    <a:latin typeface="Times New Roman" pitchFamily="18" charset="0"/>
                    <a:cs typeface="Times New Roman" pitchFamily="18" charset="0"/>
                  </a:rPr>
                  <a:t>:</a:t>
                </a:r>
              </a:p>
              <a:p>
                <a:pPr algn="just">
                  <a:buFont typeface="Wingdings" pitchFamily="2" charset="2"/>
                  <a:buChar char="Ø"/>
                </a:pPr>
                <a:r>
                  <a:rPr lang="en-US" sz="2000" dirty="0" smtClean="0">
                    <a:latin typeface="Times New Roman" pitchFamily="18" charset="0"/>
                    <a:cs typeface="Times New Roman" pitchFamily="18" charset="0"/>
                  </a:rPr>
                  <a:t>The process to recover the transmitted signal vector x from the received vector y at the MIMO receiver. This can be considered as solving the system of linear equations, </a:t>
                </a:r>
              </a:p>
              <a:p>
                <a:pPr marL="0" indent="0" algn="just">
                  <a:buNone/>
                </a:pPr>
                <a14:m>
                  <m:oMathPara xmlns:m="http://schemas.openxmlformats.org/officeDocument/2006/math">
                    <m:oMathParaPr>
                      <m:jc m:val="centerGroup"/>
                    </m:oMathParaPr>
                    <m:oMath xmlns:m="http://schemas.openxmlformats.org/officeDocument/2006/math">
                      <m:r>
                        <a:rPr lang="en-IN" sz="2000" i="1" smtClean="0">
                          <a:latin typeface="Cambria Math"/>
                          <a:cs typeface="Times New Roman" pitchFamily="18" charset="0"/>
                        </a:rPr>
                        <m:t>𝒚</m:t>
                      </m:r>
                      <m:r>
                        <a:rPr lang="en-US" sz="2000" b="0" i="1" smtClean="0">
                          <a:latin typeface="Cambria Math"/>
                          <a:cs typeface="Times New Roman" pitchFamily="18" charset="0"/>
                        </a:rPr>
                        <m:t>=</m:t>
                      </m:r>
                      <m:r>
                        <a:rPr lang="en-US" sz="2000" b="0" i="1" smtClean="0">
                          <a:latin typeface="Cambria Math"/>
                          <a:ea typeface="Cambria Math"/>
                          <a:cs typeface="Times New Roman" pitchFamily="18" charset="0"/>
                        </a:rPr>
                        <m:t>𝑯</m:t>
                      </m:r>
                      <m:r>
                        <a:rPr lang="en-US" sz="2000" b="0" i="1" smtClean="0">
                          <a:latin typeface="Cambria Math"/>
                          <a:ea typeface="Cambria Math"/>
                          <a:cs typeface="Times New Roman" pitchFamily="18" charset="0"/>
                        </a:rPr>
                        <m:t>𝑥</m:t>
                      </m:r>
                    </m:oMath>
                  </m:oMathPara>
                </a14:m>
                <a:endParaRPr lang="en-IN" sz="2000"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where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𝑥</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𝑥</m:t>
                        </m:r>
                      </m:e>
                      <m:sub>
                        <m:r>
                          <a:rPr lang="en-US" sz="2000" b="0" i="1" smtClean="0">
                            <a:latin typeface="Cambria Math"/>
                            <a:cs typeface="Times New Roman" pitchFamily="18" charset="0"/>
                          </a:rPr>
                          <m:t>2</m:t>
                        </m:r>
                      </m:sub>
                    </m:sSub>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𝑥</m:t>
                        </m:r>
                      </m:e>
                      <m:sub>
                        <m:r>
                          <a:rPr lang="en-US" sz="2000" b="0" i="1" smtClean="0">
                            <a:latin typeface="Cambria Math"/>
                            <a:cs typeface="Times New Roman" pitchFamily="18" charset="0"/>
                          </a:rPr>
                          <m:t>𝑡</m:t>
                        </m:r>
                      </m:sub>
                    </m:sSub>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are </a:t>
                </a:r>
                <a:r>
                  <a:rPr lang="en-US" sz="2000" dirty="0">
                    <a:latin typeface="Times New Roman" pitchFamily="18" charset="0"/>
                    <a:cs typeface="Times New Roman" pitchFamily="18" charset="0"/>
                  </a:rPr>
                  <a:t>the t unknowns and there are </a:t>
                </a:r>
                <a:r>
                  <a:rPr lang="en-US" sz="2000" i="1" dirty="0">
                    <a:latin typeface="Times New Roman" pitchFamily="18" charset="0"/>
                    <a:cs typeface="Times New Roman" pitchFamily="18" charset="0"/>
                  </a:rPr>
                  <a:t>r</a:t>
                </a:r>
                <a:r>
                  <a:rPr lang="en-US" sz="2000" dirty="0">
                    <a:latin typeface="Times New Roman" pitchFamily="18" charset="0"/>
                    <a:cs typeface="Times New Roman" pitchFamily="18" charset="0"/>
                  </a:rPr>
                  <a:t> equations corresponding to the </a:t>
                </a:r>
                <a:r>
                  <a:rPr lang="en-US" sz="2000" i="1" dirty="0">
                    <a:latin typeface="Times New Roman" pitchFamily="18" charset="0"/>
                    <a:cs typeface="Times New Roman" pitchFamily="18" charset="0"/>
                  </a:rPr>
                  <a:t>r</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observations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𝑦</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𝑦</m:t>
                        </m:r>
                      </m:e>
                      <m:sub>
                        <m:r>
                          <a:rPr lang="en-US" sz="2000" b="0" i="1" smtClean="0">
                            <a:latin typeface="Cambria Math"/>
                            <a:cs typeface="Times New Roman" pitchFamily="18" charset="0"/>
                          </a:rPr>
                          <m:t>2</m:t>
                        </m:r>
                      </m:sub>
                    </m:sSub>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𝑦</m:t>
                        </m:r>
                      </m:e>
                      <m:sub>
                        <m:r>
                          <a:rPr lang="en-US" sz="2000" b="0" i="1" smtClean="0">
                            <a:latin typeface="Cambria Math"/>
                            <a:cs typeface="Times New Roman" pitchFamily="18" charset="0"/>
                          </a:rPr>
                          <m:t>𝑟</m:t>
                        </m:r>
                      </m:sub>
                    </m:sSub>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Consider a simplistic scenario, where </a:t>
                </a:r>
                <a:r>
                  <a:rPr lang="en-US" sz="2000" i="1" dirty="0">
                    <a:latin typeface="Times New Roman" pitchFamily="18" charset="0"/>
                    <a:cs typeface="Times New Roman" pitchFamily="18" charset="0"/>
                  </a:rPr>
                  <a:t>r = t</a:t>
                </a:r>
                <a:r>
                  <a:rPr lang="en-US" sz="2000" dirty="0">
                    <a:latin typeface="Times New Roman" pitchFamily="18" charset="0"/>
                    <a:cs typeface="Times New Roman" pitchFamily="18" charset="0"/>
                  </a:rPr>
                  <a:t>, i.e., the number of receive antennas is equal to the number of transmit antennas. In this case, the matrix </a:t>
                </a:r>
                <a:r>
                  <a:rPr lang="en-US" sz="2000" b="1" dirty="0">
                    <a:latin typeface="Times New Roman" pitchFamily="18" charset="0"/>
                    <a:cs typeface="Times New Roman" pitchFamily="18" charset="0"/>
                  </a:rPr>
                  <a:t>H</a:t>
                </a:r>
                <a:r>
                  <a:rPr lang="en-US" sz="2000" dirty="0">
                    <a:latin typeface="Times New Roman" pitchFamily="18" charset="0"/>
                    <a:cs typeface="Times New Roman" pitchFamily="18" charset="0"/>
                  </a:rPr>
                  <a:t> is square. Further, if the matrix </a:t>
                </a:r>
                <a:r>
                  <a:rPr lang="en-US" sz="2000" b="1" dirty="0">
                    <a:latin typeface="Times New Roman" pitchFamily="18" charset="0"/>
                    <a:cs typeface="Times New Roman" pitchFamily="18" charset="0"/>
                  </a:rPr>
                  <a:t>H</a:t>
                </a:r>
                <a:r>
                  <a:rPr lang="en-US" sz="2000" dirty="0">
                    <a:latin typeface="Times New Roman" pitchFamily="18" charset="0"/>
                    <a:cs typeface="Times New Roman" pitchFamily="18" charset="0"/>
                  </a:rPr>
                  <a:t> is now invertible, the estimate </a:t>
                </a:r>
                <a14:m>
                  <m:oMath xmlns:m="http://schemas.openxmlformats.org/officeDocument/2006/math">
                    <m:acc>
                      <m:accPr>
                        <m:chr m:val="̃"/>
                        <m:ctrlPr>
                          <a:rPr lang="en-US" sz="2000" i="1" smtClean="0">
                            <a:latin typeface="Cambria Math"/>
                            <a:cs typeface="Times New Roman" pitchFamily="18" charset="0"/>
                          </a:rPr>
                        </m:ctrlPr>
                      </m:accPr>
                      <m:e>
                        <m:r>
                          <a:rPr lang="en-US" sz="2000" b="0" i="1" smtClean="0">
                            <a:latin typeface="Cambria Math"/>
                            <a:cs typeface="Times New Roman" pitchFamily="18" charset="0"/>
                          </a:rPr>
                          <m:t>𝑥</m:t>
                        </m:r>
                      </m:e>
                    </m:acc>
                  </m:oMath>
                </a14:m>
                <a:r>
                  <a:rPr lang="en-US" sz="2000" dirty="0" smtClean="0">
                    <a:latin typeface="Times New Roman" pitchFamily="18" charset="0"/>
                    <a:cs typeface="Times New Roman" pitchFamily="18" charset="0"/>
                  </a:rPr>
                  <a:t>of </a:t>
                </a:r>
                <a:r>
                  <a:rPr lang="en-US" sz="2000" dirty="0">
                    <a:latin typeface="Times New Roman" pitchFamily="18" charset="0"/>
                    <a:cs typeface="Times New Roman" pitchFamily="18" charset="0"/>
                  </a:rPr>
                  <a:t>the transmit vector </a:t>
                </a:r>
                <a:r>
                  <a:rPr lang="en-US" sz="2000" b="1" dirty="0">
                    <a:latin typeface="Times New Roman" pitchFamily="18" charset="0"/>
                    <a:cs typeface="Times New Roman" pitchFamily="18" charset="0"/>
                  </a:rPr>
                  <a:t>x</a:t>
                </a:r>
                <a:r>
                  <a:rPr lang="en-US" sz="2000" dirty="0">
                    <a:latin typeface="Times New Roman" pitchFamily="18" charset="0"/>
                    <a:cs typeface="Times New Roman" pitchFamily="18" charset="0"/>
                  </a:rPr>
                  <a:t> is still given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acc>
                        <m:accPr>
                          <m:chr m:val="̃"/>
                          <m:ctrlPr>
                            <a:rPr lang="en-IN" sz="2000" i="1" smtClean="0">
                              <a:latin typeface="Cambria Math"/>
                              <a:cs typeface="Times New Roman" pitchFamily="18" charset="0"/>
                            </a:rPr>
                          </m:ctrlPr>
                        </m:accPr>
                        <m:e>
                          <m:r>
                            <a:rPr lang="en-US" sz="2000" b="0" i="1" smtClean="0">
                              <a:latin typeface="Cambria Math"/>
                              <a:cs typeface="Times New Roman" pitchFamily="18" charset="0"/>
                            </a:rPr>
                            <m:t>𝑥</m:t>
                          </m:r>
                        </m:e>
                      </m:acc>
                      <m:r>
                        <a:rPr lang="en-IN" sz="2000" i="1" smtClean="0">
                          <a:latin typeface="Cambria Math"/>
                          <a:ea typeface="Cambria Math"/>
                          <a:cs typeface="Times New Roman" pitchFamily="18" charset="0"/>
                        </a:rPr>
                        <m:t>=</m:t>
                      </m:r>
                      <m:sSup>
                        <m:sSupPr>
                          <m:ctrlPr>
                            <a:rPr lang="en-IN" sz="2000" i="1" smtClean="0">
                              <a:latin typeface="Cambria Math"/>
                              <a:ea typeface="Cambria Math"/>
                              <a:cs typeface="Times New Roman" pitchFamily="18" charset="0"/>
                            </a:rPr>
                          </m:ctrlPr>
                        </m:sSupPr>
                        <m:e>
                          <m:r>
                            <a:rPr lang="en-IN" sz="2000" i="1" smtClean="0">
                              <a:latin typeface="Cambria Math"/>
                              <a:ea typeface="Cambria Math"/>
                              <a:cs typeface="Times New Roman" pitchFamily="18" charset="0"/>
                            </a:rPr>
                            <m:t>𝑯</m:t>
                          </m:r>
                        </m:e>
                        <m:sup>
                          <m:r>
                            <a:rPr lang="en-US" sz="2000" b="0" i="1" smtClean="0">
                              <a:latin typeface="Cambria Math"/>
                              <a:ea typeface="Cambria Math"/>
                              <a:cs typeface="Times New Roman" pitchFamily="18" charset="0"/>
                            </a:rPr>
                            <m:t>−1</m:t>
                          </m:r>
                        </m:sup>
                      </m:sSup>
                      <m:acc>
                        <m:accPr>
                          <m:chr m:val="̃"/>
                          <m:ctrlPr>
                            <a:rPr lang="en-IN" sz="2000" i="1" smtClean="0">
                              <a:latin typeface="Cambria Math"/>
                              <a:ea typeface="Cambria Math"/>
                              <a:cs typeface="Times New Roman" pitchFamily="18" charset="0"/>
                            </a:rPr>
                          </m:ctrlPr>
                        </m:accPr>
                        <m:e>
                          <m:r>
                            <a:rPr lang="en-IN" sz="2000" i="1" smtClean="0">
                              <a:latin typeface="Cambria Math"/>
                              <a:ea typeface="Cambria Math"/>
                              <a:cs typeface="Times New Roman" pitchFamily="18" charset="0"/>
                            </a:rPr>
                            <m:t>𝒚</m:t>
                          </m:r>
                        </m:e>
                      </m:acc>
                    </m:oMath>
                  </m:oMathPara>
                </a14:m>
                <a:endParaRPr lang="en-IN" sz="2000"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However, frequently, one has more receive antennas than transmit antennas, i.e., </a:t>
                </a:r>
                <a:r>
                  <a:rPr lang="en-US" sz="2000" i="1" dirty="0">
                    <a:latin typeface="Times New Roman" pitchFamily="18" charset="0"/>
                    <a:cs typeface="Times New Roman" pitchFamily="18" charset="0"/>
                  </a:rPr>
                  <a:t>r &gt; t</a:t>
                </a:r>
                <a:r>
                  <a:rPr lang="en-US" sz="2000" dirty="0">
                    <a:latin typeface="Times New Roman" pitchFamily="18" charset="0"/>
                    <a:cs typeface="Times New Roman" pitchFamily="18" charset="0"/>
                  </a:rPr>
                  <a:t>. In this scenario, the system </a:t>
                </a:r>
                <a14:m>
                  <m:oMath xmlns:m="http://schemas.openxmlformats.org/officeDocument/2006/math">
                    <m:r>
                      <a:rPr lang="en-US" sz="2000" b="0" i="1" smtClean="0">
                        <a:latin typeface="Cambria Math"/>
                        <a:cs typeface="Times New Roman" pitchFamily="18" charset="0"/>
                      </a:rPr>
                      <m:t>𝑦</m:t>
                    </m:r>
                    <m:r>
                      <a:rPr lang="en-US" sz="2000" b="0" i="1" smtClean="0">
                        <a:latin typeface="Cambria Math"/>
                        <a:cs typeface="Times New Roman" pitchFamily="18" charset="0"/>
                      </a:rPr>
                      <m:t>=</m:t>
                    </m:r>
                    <m:r>
                      <a:rPr lang="en-US" sz="2000" b="0" i="1" smtClean="0">
                        <a:latin typeface="Cambria Math"/>
                        <a:ea typeface="Cambria Math"/>
                        <a:cs typeface="Times New Roman" pitchFamily="18" charset="0"/>
                      </a:rPr>
                      <m:t>𝑯</m:t>
                    </m:r>
                    <m:r>
                      <a:rPr lang="en-US" sz="2000" b="0" i="1" smtClean="0">
                        <a:latin typeface="Cambria Math"/>
                        <a:ea typeface="Cambria Math"/>
                        <a:cs typeface="Times New Roman" pitchFamily="18" charset="0"/>
                      </a:rPr>
                      <m:t>𝑥</m:t>
                    </m:r>
                    <m:r>
                      <a:rPr lang="en-US" sz="2000" b="0" i="1" smtClean="0">
                        <a:latin typeface="Cambria Math"/>
                        <a:ea typeface="Cambria Math"/>
                        <a:cs typeface="Times New Roman" pitchFamily="18" charset="0"/>
                      </a:rPr>
                      <m:t> </m:t>
                    </m:r>
                  </m:oMath>
                </a14:m>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given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d>
                        <m:dPr>
                          <m:begChr m:val="["/>
                          <m:endChr m:val="]"/>
                          <m:ctrlPr>
                            <a:rPr lang="en-IN" sz="2000" i="1" smtClean="0">
                              <a:latin typeface="Cambria Math"/>
                              <a:cs typeface="Times New Roman" pitchFamily="18" charset="0"/>
                            </a:rPr>
                          </m:ctrlPr>
                        </m:dPr>
                        <m:e>
                          <m:m>
                            <m:mPr>
                              <m:mcs>
                                <m:mc>
                                  <m:mcPr>
                                    <m:count m:val="1"/>
                                    <m:mcJc m:val="center"/>
                                  </m:mcPr>
                                </m:mc>
                              </m:mcs>
                              <m:ctrlPr>
                                <a:rPr lang="en-IN" sz="2000" i="1" smtClean="0">
                                  <a:latin typeface="Cambria Math"/>
                                  <a:cs typeface="Times New Roman" pitchFamily="18" charset="0"/>
                                </a:rPr>
                              </m:ctrlPr>
                            </m:mPr>
                            <m:mr>
                              <m:e>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𝑦</m:t>
                                    </m:r>
                                  </m:e>
                                  <m:sub>
                                    <m:r>
                                      <a:rPr lang="en-US" sz="2000" b="0" i="1" smtClean="0">
                                        <a:latin typeface="Cambria Math"/>
                                        <a:cs typeface="Times New Roman" pitchFamily="18" charset="0"/>
                                      </a:rPr>
                                      <m:t>1</m:t>
                                    </m:r>
                                  </m:sub>
                                </m:sSub>
                                <m:d>
                                  <m:dPr>
                                    <m:ctrlPr>
                                      <a:rPr lang="en-IN" sz="2000" i="1" smtClean="0">
                                        <a:latin typeface="Cambria Math"/>
                                        <a:cs typeface="Times New Roman" pitchFamily="18" charset="0"/>
                                      </a:rPr>
                                    </m:ctrlPr>
                                  </m:dPr>
                                  <m:e>
                                    <m:r>
                                      <a:rPr lang="en-US" sz="2000" b="0" i="1" smtClean="0">
                                        <a:latin typeface="Cambria Math"/>
                                        <a:cs typeface="Times New Roman" pitchFamily="18" charset="0"/>
                                      </a:rPr>
                                      <m:t>𝑘</m:t>
                                    </m:r>
                                  </m:e>
                                </m:d>
                              </m:e>
                            </m:mr>
                            <m:mr>
                              <m:e>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𝑦</m:t>
                                    </m:r>
                                  </m:e>
                                  <m:sub>
                                    <m:r>
                                      <a:rPr lang="en-US" sz="2000" b="0" i="1" smtClean="0">
                                        <a:latin typeface="Cambria Math"/>
                                        <a:cs typeface="Times New Roman" pitchFamily="18" charset="0"/>
                                      </a:rPr>
                                      <m:t>2</m:t>
                                    </m:r>
                                  </m:sub>
                                </m:sSub>
                                <m:d>
                                  <m:dPr>
                                    <m:ctrlPr>
                                      <a:rPr lang="en-IN" sz="2000" i="1" smtClean="0">
                                        <a:latin typeface="Cambria Math"/>
                                        <a:cs typeface="Times New Roman" pitchFamily="18" charset="0"/>
                                      </a:rPr>
                                    </m:ctrlPr>
                                  </m:dPr>
                                  <m:e>
                                    <m:r>
                                      <a:rPr lang="en-US" sz="2000" b="0" i="1" smtClean="0">
                                        <a:latin typeface="Cambria Math"/>
                                        <a:cs typeface="Times New Roman" pitchFamily="18" charset="0"/>
                                      </a:rPr>
                                      <m:t>𝑘</m:t>
                                    </m:r>
                                  </m:e>
                                </m:d>
                              </m:e>
                            </m:mr>
                            <m:mr>
                              <m:e>
                                <m:m>
                                  <m:mPr>
                                    <m:mcs>
                                      <m:mc>
                                        <m:mcPr>
                                          <m:count m:val="1"/>
                                          <m:mcJc m:val="center"/>
                                        </m:mcPr>
                                      </m:mc>
                                    </m:mcs>
                                    <m:ctrlPr>
                                      <a:rPr lang="en-IN" sz="2000" i="1" smtClean="0">
                                        <a:latin typeface="Cambria Math"/>
                                        <a:cs typeface="Times New Roman" pitchFamily="18" charset="0"/>
                                      </a:rPr>
                                    </m:ctrlPr>
                                  </m:mPr>
                                  <m:mr>
                                    <m:e>
                                      <m:r>
                                        <m:rPr>
                                          <m:brk m:alnAt="7"/>
                                        </m:rPr>
                                        <a:rPr lang="en-IN" sz="2000" i="1" smtClean="0">
                                          <a:latin typeface="Cambria Math"/>
                                          <a:cs typeface="Times New Roman" pitchFamily="18" charset="0"/>
                                        </a:rPr>
                                        <m:t>⋮</m:t>
                                      </m:r>
                                    </m:e>
                                  </m:mr>
                                  <m:mr>
                                    <m:e>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𝑦</m:t>
                                          </m:r>
                                        </m:e>
                                        <m:sub>
                                          <m:r>
                                            <a:rPr lang="en-US" sz="2000" b="0" i="1" smtClean="0">
                                              <a:latin typeface="Cambria Math"/>
                                              <a:cs typeface="Times New Roman" pitchFamily="18" charset="0"/>
                                            </a:rPr>
                                            <m:t>𝑟</m:t>
                                          </m:r>
                                        </m:sub>
                                      </m:sSub>
                                      <m:d>
                                        <m:dPr>
                                          <m:ctrlPr>
                                            <a:rPr lang="en-IN" sz="2000" i="1" smtClean="0">
                                              <a:latin typeface="Cambria Math"/>
                                              <a:cs typeface="Times New Roman" pitchFamily="18" charset="0"/>
                                            </a:rPr>
                                          </m:ctrlPr>
                                        </m:dPr>
                                        <m:e>
                                          <m:r>
                                            <a:rPr lang="en-US" sz="2000" b="0" i="1" smtClean="0">
                                              <a:latin typeface="Cambria Math"/>
                                              <a:cs typeface="Times New Roman" pitchFamily="18" charset="0"/>
                                            </a:rPr>
                                            <m:t>𝑘</m:t>
                                          </m:r>
                                        </m:e>
                                      </m:d>
                                    </m:e>
                                  </m:mr>
                                </m:m>
                              </m:e>
                            </m:mr>
                          </m:m>
                        </m:e>
                      </m:d>
                      <m:r>
                        <a:rPr lang="en-IN" sz="2000" i="1" smtClean="0">
                          <a:latin typeface="Cambria Math"/>
                          <a:ea typeface="Cambria Math"/>
                          <a:cs typeface="Times New Roman" pitchFamily="18" charset="0"/>
                        </a:rPr>
                        <m:t>=</m:t>
                      </m:r>
                      <m:d>
                        <m:dPr>
                          <m:begChr m:val="["/>
                          <m:endChr m:val="]"/>
                          <m:ctrlPr>
                            <a:rPr lang="en-IN" sz="2000" i="1" smtClean="0">
                              <a:latin typeface="Cambria Math"/>
                              <a:ea typeface="Cambria Math"/>
                              <a:cs typeface="Times New Roman" pitchFamily="18" charset="0"/>
                            </a:rPr>
                          </m:ctrlPr>
                        </m:dPr>
                        <m:e>
                          <m:m>
                            <m:mPr>
                              <m:mcs>
                                <m:mc>
                                  <m:mcPr>
                                    <m:count m:val="3"/>
                                    <m:mcJc m:val="center"/>
                                  </m:mcPr>
                                </m:mc>
                              </m:mcs>
                              <m:ctrlPr>
                                <a:rPr lang="en-IN" sz="2000" i="1" smtClean="0">
                                  <a:latin typeface="Cambria Math"/>
                                  <a:ea typeface="Cambria Math"/>
                                  <a:cs typeface="Times New Roman" pitchFamily="18" charset="0"/>
                                </a:rPr>
                              </m:ctrlPr>
                            </m:mPr>
                            <m:m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11</m:t>
                                    </m:r>
                                  </m:sub>
                                </m:sSub>
                              </m:e>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12</m:t>
                                    </m:r>
                                  </m:sub>
                                </m:sSub>
                              </m:e>
                              <m:e>
                                <m:m>
                                  <m:mPr>
                                    <m:mcs>
                                      <m:mc>
                                        <m:mcPr>
                                          <m:count m:val="2"/>
                                          <m:mcJc m:val="center"/>
                                        </m:mcPr>
                                      </m:mc>
                                    </m:mcs>
                                    <m:ctrlPr>
                                      <a:rPr lang="en-IN" sz="2000" i="1" smtClean="0">
                                        <a:latin typeface="Cambria Math"/>
                                        <a:ea typeface="Cambria Math"/>
                                        <a:cs typeface="Times New Roman" pitchFamily="18" charset="0"/>
                                      </a:rPr>
                                    </m:ctrlPr>
                                  </m:mPr>
                                  <m:mr>
                                    <m:e>
                                      <m:r>
                                        <m:rPr>
                                          <m:brk m:alnAt="7"/>
                                        </m:rPr>
                                        <a:rPr lang="en-IN" sz="2000" i="1" smtClean="0">
                                          <a:latin typeface="Cambria Math"/>
                                          <a:ea typeface="Cambria Math"/>
                                          <a:cs typeface="Times New Roman" pitchFamily="18" charset="0"/>
                                        </a:rPr>
                                        <m:t>…</m:t>
                                      </m:r>
                                    </m:e>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1</m:t>
                                          </m:r>
                                          <m:r>
                                            <a:rPr lang="en-US" sz="2000" b="0" i="1" smtClean="0">
                                              <a:latin typeface="Cambria Math"/>
                                              <a:ea typeface="Cambria Math"/>
                                              <a:cs typeface="Times New Roman" pitchFamily="18" charset="0"/>
                                            </a:rPr>
                                            <m:t>𝑡</m:t>
                                          </m:r>
                                        </m:sub>
                                      </m:sSub>
                                    </m:e>
                                  </m:mr>
                                </m:m>
                              </m:e>
                            </m:mr>
                            <m:m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21</m:t>
                                    </m:r>
                                  </m:sub>
                                </m:sSub>
                              </m:e>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22</m:t>
                                    </m:r>
                                  </m:sub>
                                </m:sSub>
                              </m:e>
                              <m:e>
                                <m:m>
                                  <m:mPr>
                                    <m:mcs>
                                      <m:mc>
                                        <m:mcPr>
                                          <m:count m:val="2"/>
                                          <m:mcJc m:val="center"/>
                                        </m:mcPr>
                                      </m:mc>
                                    </m:mcs>
                                    <m:ctrlPr>
                                      <a:rPr lang="en-IN" sz="2000" i="1" smtClean="0">
                                        <a:latin typeface="Cambria Math"/>
                                        <a:ea typeface="Cambria Math"/>
                                        <a:cs typeface="Times New Roman" pitchFamily="18" charset="0"/>
                                      </a:rPr>
                                    </m:ctrlPr>
                                  </m:mPr>
                                  <m:mr>
                                    <m:e>
                                      <m:r>
                                        <m:rPr>
                                          <m:brk m:alnAt="7"/>
                                        </m:rPr>
                                        <a:rPr lang="en-IN" sz="2000" i="1" smtClean="0">
                                          <a:latin typeface="Cambria Math"/>
                                          <a:ea typeface="Cambria Math"/>
                                          <a:cs typeface="Times New Roman" pitchFamily="18" charset="0"/>
                                        </a:rPr>
                                        <m:t>…</m:t>
                                      </m:r>
                                    </m:e>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2</m:t>
                                          </m:r>
                                          <m:r>
                                            <a:rPr lang="en-US" sz="2000" b="0" i="1" smtClean="0">
                                              <a:latin typeface="Cambria Math"/>
                                              <a:ea typeface="Cambria Math"/>
                                              <a:cs typeface="Times New Roman" pitchFamily="18" charset="0"/>
                                            </a:rPr>
                                            <m:t>𝑡</m:t>
                                          </m:r>
                                        </m:sub>
                                      </m:sSub>
                                    </m:e>
                                  </m:mr>
                                </m:m>
                              </m:e>
                            </m:mr>
                            <m:mr>
                              <m:e>
                                <m:m>
                                  <m:mPr>
                                    <m:mcs>
                                      <m:mc>
                                        <m:mcPr>
                                          <m:count m:val="1"/>
                                          <m:mcJc m:val="center"/>
                                        </m:mcPr>
                                      </m:mc>
                                    </m:mcs>
                                    <m:ctrlPr>
                                      <a:rPr lang="en-IN" sz="2000" i="1" smtClean="0">
                                        <a:latin typeface="Cambria Math"/>
                                        <a:ea typeface="Cambria Math"/>
                                        <a:cs typeface="Times New Roman" pitchFamily="18" charset="0"/>
                                      </a:rPr>
                                    </m:ctrlPr>
                                  </m:mPr>
                                  <m:mr>
                                    <m:e>
                                      <m:r>
                                        <m:rPr>
                                          <m:brk m:alnAt="7"/>
                                        </m:rPr>
                                        <a:rPr lang="en-IN" sz="2000" i="1" smtClean="0">
                                          <a:latin typeface="Cambria Math"/>
                                          <a:ea typeface="Cambria Math"/>
                                          <a:cs typeface="Times New Roman" pitchFamily="18" charset="0"/>
                                        </a:rPr>
                                        <m:t>⋮</m:t>
                                      </m:r>
                                    </m:e>
                                  </m:mr>
                                  <m:m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𝑟</m:t>
                                          </m:r>
                                          <m:r>
                                            <a:rPr lang="en-US" sz="2000" b="0" i="1" smtClean="0">
                                              <a:latin typeface="Cambria Math"/>
                                              <a:ea typeface="Cambria Math"/>
                                              <a:cs typeface="Times New Roman" pitchFamily="18" charset="0"/>
                                            </a:rPr>
                                            <m:t>1</m:t>
                                          </m:r>
                                        </m:sub>
                                      </m:sSub>
                                    </m:e>
                                  </m:mr>
                                </m:m>
                              </m:e>
                              <m:e>
                                <m:m>
                                  <m:mPr>
                                    <m:mcs>
                                      <m:mc>
                                        <m:mcPr>
                                          <m:count m:val="1"/>
                                          <m:mcJc m:val="center"/>
                                        </m:mcPr>
                                      </m:mc>
                                    </m:mcs>
                                    <m:ctrlPr>
                                      <a:rPr lang="en-IN" sz="2000" i="1" smtClean="0">
                                        <a:latin typeface="Cambria Math"/>
                                        <a:ea typeface="Cambria Math"/>
                                        <a:cs typeface="Times New Roman" pitchFamily="18" charset="0"/>
                                      </a:rPr>
                                    </m:ctrlPr>
                                  </m:mPr>
                                  <m:mr>
                                    <m:e>
                                      <m:r>
                                        <m:rPr>
                                          <m:brk m:alnAt="7"/>
                                        </m:rPr>
                                        <a:rPr lang="en-IN" sz="2000" i="1" smtClean="0">
                                          <a:latin typeface="Cambria Math"/>
                                          <a:ea typeface="Cambria Math"/>
                                          <a:cs typeface="Times New Roman" pitchFamily="18" charset="0"/>
                                        </a:rPr>
                                        <m:t>⋮</m:t>
                                      </m:r>
                                    </m:e>
                                  </m:mr>
                                  <m:m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𝑟</m:t>
                                          </m:r>
                                          <m:r>
                                            <a:rPr lang="en-US" sz="2000" b="0" i="1" smtClean="0">
                                              <a:latin typeface="Cambria Math"/>
                                              <a:ea typeface="Cambria Math"/>
                                              <a:cs typeface="Times New Roman" pitchFamily="18" charset="0"/>
                                            </a:rPr>
                                            <m:t>2</m:t>
                                          </m:r>
                                        </m:sub>
                                      </m:sSub>
                                    </m:e>
                                  </m:mr>
                                </m:m>
                              </m:e>
                              <m:e>
                                <m:m>
                                  <m:mPr>
                                    <m:mcs>
                                      <m:mc>
                                        <m:mcPr>
                                          <m:count m:val="1"/>
                                          <m:mcJc m:val="center"/>
                                        </m:mcPr>
                                      </m:mc>
                                    </m:mcs>
                                    <m:ctrlPr>
                                      <a:rPr lang="en-IN" sz="2000" i="1" smtClean="0">
                                        <a:latin typeface="Cambria Math"/>
                                        <a:ea typeface="Cambria Math"/>
                                        <a:cs typeface="Times New Roman" pitchFamily="18" charset="0"/>
                                      </a:rPr>
                                    </m:ctrlPr>
                                  </m:mPr>
                                  <m:mr>
                                    <m:e>
                                      <m:m>
                                        <m:mPr>
                                          <m:mcs>
                                            <m:mc>
                                              <m:mcPr>
                                                <m:count m:val="2"/>
                                                <m:mcJc m:val="center"/>
                                              </m:mcPr>
                                            </m:mc>
                                          </m:mcs>
                                          <m:ctrlPr>
                                            <a:rPr lang="en-IN" sz="2000" i="1" smtClean="0">
                                              <a:latin typeface="Cambria Math"/>
                                              <a:ea typeface="Cambria Math"/>
                                              <a:cs typeface="Times New Roman" pitchFamily="18" charset="0"/>
                                            </a:rPr>
                                          </m:ctrlPr>
                                        </m:mPr>
                                        <m:mr>
                                          <m:e>
                                            <m:r>
                                              <m:rPr>
                                                <m:brk m:alnAt="7"/>
                                              </m:rPr>
                                              <a:rPr lang="en-IN" sz="2000" i="1" smtClean="0">
                                                <a:latin typeface="Cambria Math"/>
                                                <a:ea typeface="Cambria Math"/>
                                                <a:cs typeface="Times New Roman" pitchFamily="18" charset="0"/>
                                              </a:rPr>
                                              <m:t>⋱</m:t>
                                            </m:r>
                                          </m:e>
                                          <m:e>
                                            <m:r>
                                              <a:rPr lang="en-IN" sz="2000" i="1" smtClean="0">
                                                <a:latin typeface="Cambria Math"/>
                                                <a:ea typeface="Cambria Math"/>
                                                <a:cs typeface="Times New Roman" pitchFamily="18" charset="0"/>
                                              </a:rPr>
                                              <m:t>⋮</m:t>
                                            </m:r>
                                          </m:e>
                                        </m:mr>
                                      </m:m>
                                    </m:e>
                                  </m:mr>
                                  <m:mr>
                                    <m:e>
                                      <m:m>
                                        <m:mPr>
                                          <m:mcs>
                                            <m:mc>
                                              <m:mcPr>
                                                <m:count m:val="2"/>
                                                <m:mcJc m:val="center"/>
                                              </m:mcPr>
                                            </m:mc>
                                          </m:mcs>
                                          <m:ctrlPr>
                                            <a:rPr lang="en-IN" sz="2000" i="1" smtClean="0">
                                              <a:latin typeface="Cambria Math"/>
                                              <a:ea typeface="Cambria Math"/>
                                              <a:cs typeface="Times New Roman" pitchFamily="18" charset="0"/>
                                            </a:rPr>
                                          </m:ctrlPr>
                                        </m:mPr>
                                        <m:mr>
                                          <m:e>
                                            <m:r>
                                              <m:rPr>
                                                <m:brk m:alnAt="7"/>
                                              </m:rPr>
                                              <a:rPr lang="en-IN" sz="2000" i="1" smtClean="0">
                                                <a:latin typeface="Cambria Math"/>
                                                <a:ea typeface="Cambria Math"/>
                                                <a:cs typeface="Times New Roman" pitchFamily="18" charset="0"/>
                                              </a:rPr>
                                              <m:t>…</m:t>
                                            </m:r>
                                          </m:e>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𝑟𝑡</m:t>
                                                </m:r>
                                              </m:sub>
                                            </m:sSub>
                                          </m:e>
                                        </m:mr>
                                      </m:m>
                                    </m:e>
                                  </m:mr>
                                </m:m>
                              </m:e>
                            </m:mr>
                          </m:m>
                        </m:e>
                      </m:d>
                      <m:d>
                        <m:dPr>
                          <m:begChr m:val="["/>
                          <m:endChr m:val="]"/>
                          <m:ctrlPr>
                            <a:rPr lang="en-IN" sz="2000" i="1" smtClean="0">
                              <a:latin typeface="Cambria Math"/>
                              <a:ea typeface="Cambria Math"/>
                              <a:cs typeface="Times New Roman" pitchFamily="18" charset="0"/>
                            </a:rPr>
                          </m:ctrlPr>
                        </m:dPr>
                        <m:e>
                          <m:m>
                            <m:mPr>
                              <m:mcs>
                                <m:mc>
                                  <m:mcPr>
                                    <m:count m:val="1"/>
                                    <m:mcJc m:val="center"/>
                                  </m:mcPr>
                                </m:mc>
                              </m:mcs>
                              <m:ctrlPr>
                                <a:rPr lang="en-IN" sz="2000" i="1" smtClean="0">
                                  <a:latin typeface="Cambria Math"/>
                                  <a:ea typeface="Cambria Math"/>
                                  <a:cs typeface="Times New Roman" pitchFamily="18" charset="0"/>
                                </a:rPr>
                              </m:ctrlPr>
                            </m:mPr>
                            <m:m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𝑥</m:t>
                                    </m:r>
                                  </m:e>
                                  <m:sub>
                                    <m:r>
                                      <a:rPr lang="en-US" sz="2000" b="0" i="1" smtClean="0">
                                        <a:latin typeface="Cambria Math"/>
                                        <a:ea typeface="Cambria Math"/>
                                        <a:cs typeface="Times New Roman" pitchFamily="18" charset="0"/>
                                      </a:rPr>
                                      <m:t>1</m:t>
                                    </m:r>
                                  </m:sub>
                                </m:sSub>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𝑘</m:t>
                                    </m:r>
                                  </m:e>
                                </m:d>
                              </m:e>
                            </m:mr>
                            <m:mr>
                              <m:e>
                                <m:m>
                                  <m:mPr>
                                    <m:mcs>
                                      <m:mc>
                                        <m:mcPr>
                                          <m:count m:val="1"/>
                                          <m:mcJc m:val="center"/>
                                        </m:mcPr>
                                      </m:mc>
                                    </m:mcs>
                                    <m:ctrlPr>
                                      <a:rPr lang="en-IN" sz="2000" i="1" smtClean="0">
                                        <a:latin typeface="Cambria Math"/>
                                        <a:ea typeface="Cambria Math"/>
                                        <a:cs typeface="Times New Roman" pitchFamily="18" charset="0"/>
                                      </a:rPr>
                                    </m:ctrlPr>
                                  </m:mPr>
                                  <m:m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𝑥</m:t>
                                          </m:r>
                                        </m:e>
                                        <m:sub>
                                          <m:r>
                                            <a:rPr lang="en-US" sz="2000" b="0" i="1" smtClean="0">
                                              <a:latin typeface="Cambria Math"/>
                                              <a:ea typeface="Cambria Math"/>
                                              <a:cs typeface="Times New Roman" pitchFamily="18" charset="0"/>
                                            </a:rPr>
                                            <m:t>2</m:t>
                                          </m:r>
                                        </m:sub>
                                      </m:sSub>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𝑘</m:t>
                                          </m:r>
                                        </m:e>
                                      </m:d>
                                    </m:e>
                                  </m:mr>
                                  <m:mr>
                                    <m:e>
                                      <m:r>
                                        <a:rPr lang="en-IN" sz="2000" i="1" smtClean="0">
                                          <a:latin typeface="Cambria Math"/>
                                          <a:ea typeface="Cambria Math"/>
                                          <a:cs typeface="Times New Roman" pitchFamily="18" charset="0"/>
                                        </a:rPr>
                                        <m:t>⋮</m:t>
                                      </m:r>
                                    </m:e>
                                  </m:mr>
                                  <m:m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𝑥</m:t>
                                          </m:r>
                                        </m:e>
                                        <m:sub>
                                          <m:r>
                                            <a:rPr lang="en-US" sz="2000" b="0" i="1" smtClean="0">
                                              <a:latin typeface="Cambria Math"/>
                                              <a:ea typeface="Cambria Math"/>
                                              <a:cs typeface="Times New Roman" pitchFamily="18" charset="0"/>
                                            </a:rPr>
                                            <m:t>3</m:t>
                                          </m:r>
                                        </m:sub>
                                      </m:sSub>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𝑘</m:t>
                                          </m:r>
                                        </m:e>
                                      </m:d>
                                    </m:e>
                                  </m:mr>
                                </m:m>
                              </m:e>
                            </m:mr>
                          </m:m>
                        </m:e>
                      </m:d>
                    </m:oMath>
                  </m:oMathPara>
                </a14:m>
                <a:endParaRPr lang="en-IN" sz="2000" dirty="0">
                  <a:latin typeface="Times New Roman" pitchFamily="18" charset="0"/>
                  <a:cs typeface="Times New Roman" pitchFamily="18" charset="0"/>
                </a:endParaRPr>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xfrm>
                <a:off x="206451" y="863724"/>
                <a:ext cx="11657074" cy="5287694"/>
              </a:xfrm>
              <a:blipFill rotWithShape="1">
                <a:blip r:embed="rId3"/>
                <a:stretch>
                  <a:fillRect l="-575" t="-1961" r="-680"/>
                </a:stretch>
              </a:blipFill>
            </p:spPr>
            <p:txBody>
              <a:bodyPr/>
              <a:lstStyle/>
              <a:p>
                <a:r>
                  <a:rPr lang="en-IN">
                    <a:noFill/>
                  </a:rPr>
                  <a:t> </a:t>
                </a:r>
              </a:p>
            </p:txBody>
          </p:sp>
        </mc:Fallback>
      </mc:AlternateContent>
    </p:spTree>
    <p:extLst>
      <p:ext uri="{BB962C8B-B14F-4D97-AF65-F5344CB8AC3E}">
        <p14:creationId xmlns:p14="http://schemas.microsoft.com/office/powerpoint/2010/main" val="4956969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4843</TotalTime>
  <Words>14586</Words>
  <Application>Microsoft Office PowerPoint</Application>
  <PresentationFormat>Custom</PresentationFormat>
  <Paragraphs>610</Paragraphs>
  <Slides>60</Slides>
  <Notes>18</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Mallikarjuna</dc:creator>
  <cp:lastModifiedBy>HP</cp:lastModifiedBy>
  <cp:revision>453</cp:revision>
  <dcterms:created xsi:type="dcterms:W3CDTF">2022-03-23T10:26:24Z</dcterms:created>
  <dcterms:modified xsi:type="dcterms:W3CDTF">2023-04-08T12:06:59Z</dcterms:modified>
</cp:coreProperties>
</file>