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134960200" r:id="rId2"/>
    <p:sldId id="2134960210" r:id="rId3"/>
    <p:sldId id="2134960262" r:id="rId4"/>
    <p:sldId id="2134960201" r:id="rId5"/>
    <p:sldId id="2134960202" r:id="rId6"/>
    <p:sldId id="2134960243" r:id="rId7"/>
    <p:sldId id="2134960203" r:id="rId8"/>
    <p:sldId id="2134960205" r:id="rId9"/>
    <p:sldId id="2134960185" r:id="rId10"/>
    <p:sldId id="2134960187" r:id="rId11"/>
    <p:sldId id="2134960224" r:id="rId12"/>
    <p:sldId id="2134960225" r:id="rId13"/>
    <p:sldId id="2134960264" r:id="rId14"/>
    <p:sldId id="2134960265" r:id="rId15"/>
    <p:sldId id="2134960266" r:id="rId16"/>
    <p:sldId id="2134960267" r:id="rId17"/>
    <p:sldId id="2134960260" r:id="rId18"/>
    <p:sldId id="2134960257" r:id="rId19"/>
    <p:sldId id="2134960263" r:id="rId20"/>
    <p:sldId id="2134960258" r:id="rId21"/>
    <p:sldId id="2134960261" r:id="rId22"/>
    <p:sldId id="2134960247" r:id="rId23"/>
    <p:sldId id="2134960212" r:id="rId24"/>
    <p:sldId id="2134960250" r:id="rId25"/>
    <p:sldId id="2134960222" r:id="rId26"/>
    <p:sldId id="2134960223" r:id="rId27"/>
    <p:sldId id="2134960244" r:id="rId28"/>
    <p:sldId id="2134960239" r:id="rId29"/>
    <p:sldId id="2134960237" r:id="rId30"/>
    <p:sldId id="2134960214" r:id="rId31"/>
    <p:sldId id="2134960252" r:id="rId32"/>
    <p:sldId id="2134960253" r:id="rId33"/>
    <p:sldId id="2134960229" r:id="rId34"/>
    <p:sldId id="2134960230" r:id="rId3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49" autoAdjust="0"/>
  </p:normalViewPr>
  <p:slideViewPr>
    <p:cSldViewPr snapToGrid="0">
      <p:cViewPr varScale="1">
        <p:scale>
          <a:sx n="72" d="100"/>
          <a:sy n="72" d="100"/>
        </p:scale>
        <p:origin x="660"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IN"/>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FB9BF8E-B826-44B4-B025-896E80154D63}" type="datetimeFigureOut">
              <a:rPr lang="en-IN" smtClean="0"/>
              <a:t>08-06-2022</a:t>
            </a:fld>
            <a:endParaRPr lang="en-IN"/>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IN"/>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IN"/>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B21E97C-A8AB-417C-AD6E-B47CABD3A8EF}" type="slidenum">
              <a:rPr lang="en-IN" smtClean="0"/>
              <a:t>‹#›</a:t>
            </a:fld>
            <a:endParaRPr lang="en-IN"/>
          </a:p>
        </p:txBody>
      </p:sp>
    </p:spTree>
    <p:extLst>
      <p:ext uri="{BB962C8B-B14F-4D97-AF65-F5344CB8AC3E}">
        <p14:creationId xmlns:p14="http://schemas.microsoft.com/office/powerpoint/2010/main" val="2772358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3</a:t>
            </a:fld>
            <a:endParaRPr lang="en-IN"/>
          </a:p>
        </p:txBody>
      </p:sp>
    </p:spTree>
    <p:extLst>
      <p:ext uri="{BB962C8B-B14F-4D97-AF65-F5344CB8AC3E}">
        <p14:creationId xmlns:p14="http://schemas.microsoft.com/office/powerpoint/2010/main" val="4063874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18</a:t>
            </a:fld>
            <a:endParaRPr lang="en-IN"/>
          </a:p>
        </p:txBody>
      </p:sp>
    </p:spTree>
    <p:extLst>
      <p:ext uri="{BB962C8B-B14F-4D97-AF65-F5344CB8AC3E}">
        <p14:creationId xmlns:p14="http://schemas.microsoft.com/office/powerpoint/2010/main" val="4063874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19</a:t>
            </a:fld>
            <a:endParaRPr lang="en-IN"/>
          </a:p>
        </p:txBody>
      </p:sp>
    </p:spTree>
    <p:extLst>
      <p:ext uri="{BB962C8B-B14F-4D97-AF65-F5344CB8AC3E}">
        <p14:creationId xmlns:p14="http://schemas.microsoft.com/office/powerpoint/2010/main" val="4063874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20</a:t>
            </a:fld>
            <a:endParaRPr lang="en-IN"/>
          </a:p>
        </p:txBody>
      </p:sp>
    </p:spTree>
    <p:extLst>
      <p:ext uri="{BB962C8B-B14F-4D97-AF65-F5344CB8AC3E}">
        <p14:creationId xmlns:p14="http://schemas.microsoft.com/office/powerpoint/2010/main" val="4063874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21</a:t>
            </a:fld>
            <a:endParaRPr lang="en-IN"/>
          </a:p>
        </p:txBody>
      </p:sp>
    </p:spTree>
    <p:extLst>
      <p:ext uri="{BB962C8B-B14F-4D97-AF65-F5344CB8AC3E}">
        <p14:creationId xmlns:p14="http://schemas.microsoft.com/office/powerpoint/2010/main" val="4063874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25</a:t>
            </a:fld>
            <a:endParaRPr lang="en-IN"/>
          </a:p>
        </p:txBody>
      </p:sp>
    </p:spTree>
    <p:extLst>
      <p:ext uri="{BB962C8B-B14F-4D97-AF65-F5344CB8AC3E}">
        <p14:creationId xmlns:p14="http://schemas.microsoft.com/office/powerpoint/2010/main" val="712916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26</a:t>
            </a:fld>
            <a:endParaRPr lang="en-IN"/>
          </a:p>
        </p:txBody>
      </p:sp>
    </p:spTree>
    <p:extLst>
      <p:ext uri="{BB962C8B-B14F-4D97-AF65-F5344CB8AC3E}">
        <p14:creationId xmlns:p14="http://schemas.microsoft.com/office/powerpoint/2010/main" val="773132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27</a:t>
            </a:fld>
            <a:endParaRPr lang="en-IN"/>
          </a:p>
        </p:txBody>
      </p:sp>
    </p:spTree>
    <p:extLst>
      <p:ext uri="{BB962C8B-B14F-4D97-AF65-F5344CB8AC3E}">
        <p14:creationId xmlns:p14="http://schemas.microsoft.com/office/powerpoint/2010/main" val="2007399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28</a:t>
            </a:fld>
            <a:endParaRPr lang="en-IN"/>
          </a:p>
        </p:txBody>
      </p:sp>
    </p:spTree>
    <p:extLst>
      <p:ext uri="{BB962C8B-B14F-4D97-AF65-F5344CB8AC3E}">
        <p14:creationId xmlns:p14="http://schemas.microsoft.com/office/powerpoint/2010/main" val="1637028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29</a:t>
            </a:fld>
            <a:endParaRPr lang="en-IN"/>
          </a:p>
        </p:txBody>
      </p:sp>
    </p:spTree>
    <p:extLst>
      <p:ext uri="{BB962C8B-B14F-4D97-AF65-F5344CB8AC3E}">
        <p14:creationId xmlns:p14="http://schemas.microsoft.com/office/powerpoint/2010/main" val="3007005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30</a:t>
            </a:fld>
            <a:endParaRPr lang="en-IN"/>
          </a:p>
        </p:txBody>
      </p:sp>
    </p:spTree>
    <p:extLst>
      <p:ext uri="{BB962C8B-B14F-4D97-AF65-F5344CB8AC3E}">
        <p14:creationId xmlns:p14="http://schemas.microsoft.com/office/powerpoint/2010/main" val="206830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8</a:t>
            </a:fld>
            <a:endParaRPr lang="en-IN"/>
          </a:p>
        </p:txBody>
      </p:sp>
    </p:spTree>
    <p:extLst>
      <p:ext uri="{BB962C8B-B14F-4D97-AF65-F5344CB8AC3E}">
        <p14:creationId xmlns:p14="http://schemas.microsoft.com/office/powerpoint/2010/main" val="856051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31</a:t>
            </a:fld>
            <a:endParaRPr lang="en-IN"/>
          </a:p>
        </p:txBody>
      </p:sp>
    </p:spTree>
    <p:extLst>
      <p:ext uri="{BB962C8B-B14F-4D97-AF65-F5344CB8AC3E}">
        <p14:creationId xmlns:p14="http://schemas.microsoft.com/office/powerpoint/2010/main" val="1013550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32</a:t>
            </a:fld>
            <a:endParaRPr lang="en-IN"/>
          </a:p>
        </p:txBody>
      </p:sp>
    </p:spTree>
    <p:extLst>
      <p:ext uri="{BB962C8B-B14F-4D97-AF65-F5344CB8AC3E}">
        <p14:creationId xmlns:p14="http://schemas.microsoft.com/office/powerpoint/2010/main" val="1202897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33</a:t>
            </a:fld>
            <a:endParaRPr lang="en-IN"/>
          </a:p>
        </p:txBody>
      </p:sp>
    </p:spTree>
    <p:extLst>
      <p:ext uri="{BB962C8B-B14F-4D97-AF65-F5344CB8AC3E}">
        <p14:creationId xmlns:p14="http://schemas.microsoft.com/office/powerpoint/2010/main" val="3640604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34</a:t>
            </a:fld>
            <a:endParaRPr lang="en-IN"/>
          </a:p>
        </p:txBody>
      </p:sp>
    </p:spTree>
    <p:extLst>
      <p:ext uri="{BB962C8B-B14F-4D97-AF65-F5344CB8AC3E}">
        <p14:creationId xmlns:p14="http://schemas.microsoft.com/office/powerpoint/2010/main" val="1129449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11</a:t>
            </a:fld>
            <a:endParaRPr lang="en-IN"/>
          </a:p>
        </p:txBody>
      </p:sp>
    </p:spTree>
    <p:extLst>
      <p:ext uri="{BB962C8B-B14F-4D97-AF65-F5344CB8AC3E}">
        <p14:creationId xmlns:p14="http://schemas.microsoft.com/office/powerpoint/2010/main" val="1353625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12</a:t>
            </a:fld>
            <a:endParaRPr lang="en-IN"/>
          </a:p>
        </p:txBody>
      </p:sp>
    </p:spTree>
    <p:extLst>
      <p:ext uri="{BB962C8B-B14F-4D97-AF65-F5344CB8AC3E}">
        <p14:creationId xmlns:p14="http://schemas.microsoft.com/office/powerpoint/2010/main" val="2838676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13</a:t>
            </a:fld>
            <a:endParaRPr lang="en-IN"/>
          </a:p>
        </p:txBody>
      </p:sp>
    </p:spTree>
    <p:extLst>
      <p:ext uri="{BB962C8B-B14F-4D97-AF65-F5344CB8AC3E}">
        <p14:creationId xmlns:p14="http://schemas.microsoft.com/office/powerpoint/2010/main" val="2572216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14</a:t>
            </a:fld>
            <a:endParaRPr lang="en-IN"/>
          </a:p>
        </p:txBody>
      </p:sp>
    </p:spTree>
    <p:extLst>
      <p:ext uri="{BB962C8B-B14F-4D97-AF65-F5344CB8AC3E}">
        <p14:creationId xmlns:p14="http://schemas.microsoft.com/office/powerpoint/2010/main" val="2572216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15</a:t>
            </a:fld>
            <a:endParaRPr lang="en-IN"/>
          </a:p>
        </p:txBody>
      </p:sp>
    </p:spTree>
    <p:extLst>
      <p:ext uri="{BB962C8B-B14F-4D97-AF65-F5344CB8AC3E}">
        <p14:creationId xmlns:p14="http://schemas.microsoft.com/office/powerpoint/2010/main" val="2572216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16</a:t>
            </a:fld>
            <a:endParaRPr lang="en-IN"/>
          </a:p>
        </p:txBody>
      </p:sp>
    </p:spTree>
    <p:extLst>
      <p:ext uri="{BB962C8B-B14F-4D97-AF65-F5344CB8AC3E}">
        <p14:creationId xmlns:p14="http://schemas.microsoft.com/office/powerpoint/2010/main" val="2572216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17</a:t>
            </a:fld>
            <a:endParaRPr lang="en-IN"/>
          </a:p>
        </p:txBody>
      </p:sp>
    </p:spTree>
    <p:extLst>
      <p:ext uri="{BB962C8B-B14F-4D97-AF65-F5344CB8AC3E}">
        <p14:creationId xmlns:p14="http://schemas.microsoft.com/office/powerpoint/2010/main" val="4063874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4D62-9177-4290-B02D-696C2C8810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3983414-9EF9-4415-95C2-6EFA5CCA20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07DB11E-6EEB-4382-ADA6-EF988661F6C3}"/>
              </a:ext>
            </a:extLst>
          </p:cNvPr>
          <p:cNvSpPr>
            <a:spLocks noGrp="1"/>
          </p:cNvSpPr>
          <p:nvPr>
            <p:ph type="dt" sz="half" idx="10"/>
          </p:nvPr>
        </p:nvSpPr>
        <p:spPr/>
        <p:txBody>
          <a:bodyPr/>
          <a:lstStyle/>
          <a:p>
            <a:fld id="{52909EA0-424E-4E0D-AEB8-7B3EDCAB6481}" type="datetimeFigureOut">
              <a:rPr lang="en-IN" smtClean="0"/>
              <a:t>08-06-2022</a:t>
            </a:fld>
            <a:endParaRPr lang="en-IN"/>
          </a:p>
        </p:txBody>
      </p:sp>
      <p:sp>
        <p:nvSpPr>
          <p:cNvPr id="5" name="Footer Placeholder 4">
            <a:extLst>
              <a:ext uri="{FF2B5EF4-FFF2-40B4-BE49-F238E27FC236}">
                <a16:creationId xmlns:a16="http://schemas.microsoft.com/office/drawing/2014/main" id="{EAB93423-481E-4422-BD2E-14DD4008175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20280D2-7912-4022-9DF6-67281D561496}"/>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71178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79A31-92FC-46BF-AB10-55F3EF8DD77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10171A2-6467-4CAA-A63C-55CDFACFAE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76C1607-43A2-44EF-924D-2085194D5F5E}"/>
              </a:ext>
            </a:extLst>
          </p:cNvPr>
          <p:cNvSpPr>
            <a:spLocks noGrp="1"/>
          </p:cNvSpPr>
          <p:nvPr>
            <p:ph type="dt" sz="half" idx="10"/>
          </p:nvPr>
        </p:nvSpPr>
        <p:spPr/>
        <p:txBody>
          <a:bodyPr/>
          <a:lstStyle/>
          <a:p>
            <a:fld id="{52909EA0-424E-4E0D-AEB8-7B3EDCAB6481}" type="datetimeFigureOut">
              <a:rPr lang="en-IN" smtClean="0"/>
              <a:t>08-06-2022</a:t>
            </a:fld>
            <a:endParaRPr lang="en-IN"/>
          </a:p>
        </p:txBody>
      </p:sp>
      <p:sp>
        <p:nvSpPr>
          <p:cNvPr id="5" name="Footer Placeholder 4">
            <a:extLst>
              <a:ext uri="{FF2B5EF4-FFF2-40B4-BE49-F238E27FC236}">
                <a16:creationId xmlns:a16="http://schemas.microsoft.com/office/drawing/2014/main" id="{5F0BA87C-BCAB-4944-8CF4-CB53FA4666D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5801B00-FFBD-4B3E-B3CF-F3F0781E3FD1}"/>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3010306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B80585-8D87-48C3-90EB-2104808E8E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83C68E7-BEE4-4F07-AA76-43588BE988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D9690EB-22D9-4B1B-87F1-96BFE683EF80}"/>
              </a:ext>
            </a:extLst>
          </p:cNvPr>
          <p:cNvSpPr>
            <a:spLocks noGrp="1"/>
          </p:cNvSpPr>
          <p:nvPr>
            <p:ph type="dt" sz="half" idx="10"/>
          </p:nvPr>
        </p:nvSpPr>
        <p:spPr/>
        <p:txBody>
          <a:bodyPr/>
          <a:lstStyle/>
          <a:p>
            <a:fld id="{52909EA0-424E-4E0D-AEB8-7B3EDCAB6481}" type="datetimeFigureOut">
              <a:rPr lang="en-IN" smtClean="0"/>
              <a:t>08-06-2022</a:t>
            </a:fld>
            <a:endParaRPr lang="en-IN"/>
          </a:p>
        </p:txBody>
      </p:sp>
      <p:sp>
        <p:nvSpPr>
          <p:cNvPr id="5" name="Footer Placeholder 4">
            <a:extLst>
              <a:ext uri="{FF2B5EF4-FFF2-40B4-BE49-F238E27FC236}">
                <a16:creationId xmlns:a16="http://schemas.microsoft.com/office/drawing/2014/main" id="{E85D4AE5-0178-40B4-9ECE-222588D9EF7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0B16FAA-37C3-43B9-A07A-C9D177F3391F}"/>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335441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BA2CF-EE85-4D7B-8331-BB619E7A442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A7F938E-8011-416C-AF28-940914EF5D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8A5BB6A-96FE-4463-85C6-A7AC0A674B75}"/>
              </a:ext>
            </a:extLst>
          </p:cNvPr>
          <p:cNvSpPr>
            <a:spLocks noGrp="1"/>
          </p:cNvSpPr>
          <p:nvPr>
            <p:ph type="dt" sz="half" idx="10"/>
          </p:nvPr>
        </p:nvSpPr>
        <p:spPr/>
        <p:txBody>
          <a:bodyPr/>
          <a:lstStyle/>
          <a:p>
            <a:fld id="{52909EA0-424E-4E0D-AEB8-7B3EDCAB6481}" type="datetimeFigureOut">
              <a:rPr lang="en-IN" smtClean="0"/>
              <a:t>08-06-2022</a:t>
            </a:fld>
            <a:endParaRPr lang="en-IN"/>
          </a:p>
        </p:txBody>
      </p:sp>
      <p:sp>
        <p:nvSpPr>
          <p:cNvPr id="5" name="Footer Placeholder 4">
            <a:extLst>
              <a:ext uri="{FF2B5EF4-FFF2-40B4-BE49-F238E27FC236}">
                <a16:creationId xmlns:a16="http://schemas.microsoft.com/office/drawing/2014/main" id="{616D771F-9615-4085-81B7-5F6651BE5C7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05808C4-0D51-4293-B4EA-CFAED74E990E}"/>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1516651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DAF1D-CD36-4AE4-A73D-C6E28B1BB7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355899D-0AAA-4707-8FC5-82BBEC74D6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26A054-E6D9-40A9-98BE-068546297BCE}"/>
              </a:ext>
            </a:extLst>
          </p:cNvPr>
          <p:cNvSpPr>
            <a:spLocks noGrp="1"/>
          </p:cNvSpPr>
          <p:nvPr>
            <p:ph type="dt" sz="half" idx="10"/>
          </p:nvPr>
        </p:nvSpPr>
        <p:spPr/>
        <p:txBody>
          <a:bodyPr/>
          <a:lstStyle/>
          <a:p>
            <a:fld id="{52909EA0-424E-4E0D-AEB8-7B3EDCAB6481}" type="datetimeFigureOut">
              <a:rPr lang="en-IN" smtClean="0"/>
              <a:t>08-06-2022</a:t>
            </a:fld>
            <a:endParaRPr lang="en-IN"/>
          </a:p>
        </p:txBody>
      </p:sp>
      <p:sp>
        <p:nvSpPr>
          <p:cNvPr id="5" name="Footer Placeholder 4">
            <a:extLst>
              <a:ext uri="{FF2B5EF4-FFF2-40B4-BE49-F238E27FC236}">
                <a16:creationId xmlns:a16="http://schemas.microsoft.com/office/drawing/2014/main" id="{8226EC39-583B-4E30-A5F5-02971A58092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3D6D71-B3E4-4596-808C-ADCA165D798C}"/>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3134065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F6582-EDE4-417F-8D97-99A147FB979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29990E6-FCBE-46A7-9792-1DCED1C0E8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C6E4DAD-C244-45CB-AFDF-B7D5BD8022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13FFF38-FA9F-4905-80DD-A667214C1A1E}"/>
              </a:ext>
            </a:extLst>
          </p:cNvPr>
          <p:cNvSpPr>
            <a:spLocks noGrp="1"/>
          </p:cNvSpPr>
          <p:nvPr>
            <p:ph type="dt" sz="half" idx="10"/>
          </p:nvPr>
        </p:nvSpPr>
        <p:spPr/>
        <p:txBody>
          <a:bodyPr/>
          <a:lstStyle/>
          <a:p>
            <a:fld id="{52909EA0-424E-4E0D-AEB8-7B3EDCAB6481}" type="datetimeFigureOut">
              <a:rPr lang="en-IN" smtClean="0"/>
              <a:t>08-06-2022</a:t>
            </a:fld>
            <a:endParaRPr lang="en-IN"/>
          </a:p>
        </p:txBody>
      </p:sp>
      <p:sp>
        <p:nvSpPr>
          <p:cNvPr id="6" name="Footer Placeholder 5">
            <a:extLst>
              <a:ext uri="{FF2B5EF4-FFF2-40B4-BE49-F238E27FC236}">
                <a16:creationId xmlns:a16="http://schemas.microsoft.com/office/drawing/2014/main" id="{934ACF43-F46B-4FF6-8E17-F00F8A3701C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8A0B117-0102-4F57-A0A8-8CE005B1BE83}"/>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2267019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0EBFB-9C92-49D9-B216-82D9A69A451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126E40F-2AAE-4373-BD5E-7519FFA92E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D4BE59-94CB-4A75-9C41-6ACE68A82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3F7E077-B3A1-4D44-A9E2-AE50DF864E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C31110-0792-4DB0-8209-F4B7825911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CDFC918-9697-4AFE-8AF1-CAD672F04385}"/>
              </a:ext>
            </a:extLst>
          </p:cNvPr>
          <p:cNvSpPr>
            <a:spLocks noGrp="1"/>
          </p:cNvSpPr>
          <p:nvPr>
            <p:ph type="dt" sz="half" idx="10"/>
          </p:nvPr>
        </p:nvSpPr>
        <p:spPr/>
        <p:txBody>
          <a:bodyPr/>
          <a:lstStyle/>
          <a:p>
            <a:fld id="{52909EA0-424E-4E0D-AEB8-7B3EDCAB6481}" type="datetimeFigureOut">
              <a:rPr lang="en-IN" smtClean="0"/>
              <a:t>08-06-2022</a:t>
            </a:fld>
            <a:endParaRPr lang="en-IN"/>
          </a:p>
        </p:txBody>
      </p:sp>
      <p:sp>
        <p:nvSpPr>
          <p:cNvPr id="8" name="Footer Placeholder 7">
            <a:extLst>
              <a:ext uri="{FF2B5EF4-FFF2-40B4-BE49-F238E27FC236}">
                <a16:creationId xmlns:a16="http://schemas.microsoft.com/office/drawing/2014/main" id="{6B127854-8F76-4003-97F8-DED4199330B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2FEC44E-BDF7-499E-BEF1-F75A0C80DF04}"/>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3277473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02B2F-162A-4A3D-97EA-7EA1464AEFB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2C7A89A-D85A-443F-B93F-4F4066CA57A0}"/>
              </a:ext>
            </a:extLst>
          </p:cNvPr>
          <p:cNvSpPr>
            <a:spLocks noGrp="1"/>
          </p:cNvSpPr>
          <p:nvPr>
            <p:ph type="dt" sz="half" idx="10"/>
          </p:nvPr>
        </p:nvSpPr>
        <p:spPr/>
        <p:txBody>
          <a:bodyPr/>
          <a:lstStyle/>
          <a:p>
            <a:fld id="{52909EA0-424E-4E0D-AEB8-7B3EDCAB6481}" type="datetimeFigureOut">
              <a:rPr lang="en-IN" smtClean="0"/>
              <a:t>08-06-2022</a:t>
            </a:fld>
            <a:endParaRPr lang="en-IN"/>
          </a:p>
        </p:txBody>
      </p:sp>
      <p:sp>
        <p:nvSpPr>
          <p:cNvPr id="4" name="Footer Placeholder 3">
            <a:extLst>
              <a:ext uri="{FF2B5EF4-FFF2-40B4-BE49-F238E27FC236}">
                <a16:creationId xmlns:a16="http://schemas.microsoft.com/office/drawing/2014/main" id="{5A52CB00-ACD5-4DD8-962F-43445959E39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75DEACC-2074-41BD-8323-CC5E85560E9F}"/>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1574715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BE3BD6-2224-4EB3-AD2C-42C9409712A5}"/>
              </a:ext>
            </a:extLst>
          </p:cNvPr>
          <p:cNvSpPr>
            <a:spLocks noGrp="1"/>
          </p:cNvSpPr>
          <p:nvPr>
            <p:ph type="dt" sz="half" idx="10"/>
          </p:nvPr>
        </p:nvSpPr>
        <p:spPr/>
        <p:txBody>
          <a:bodyPr/>
          <a:lstStyle/>
          <a:p>
            <a:fld id="{52909EA0-424E-4E0D-AEB8-7B3EDCAB6481}" type="datetimeFigureOut">
              <a:rPr lang="en-IN" smtClean="0"/>
              <a:t>08-06-2022</a:t>
            </a:fld>
            <a:endParaRPr lang="en-IN"/>
          </a:p>
        </p:txBody>
      </p:sp>
      <p:sp>
        <p:nvSpPr>
          <p:cNvPr id="3" name="Footer Placeholder 2">
            <a:extLst>
              <a:ext uri="{FF2B5EF4-FFF2-40B4-BE49-F238E27FC236}">
                <a16:creationId xmlns:a16="http://schemas.microsoft.com/office/drawing/2014/main" id="{916D9955-22C3-456C-8466-4A8B842A89A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4970EE19-0738-4D9C-A4BA-9D5B224BB1C3}"/>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133864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66E61-C345-49D6-9653-4835AAD54A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A455469-E92C-43A2-87A2-A3C1098399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226440C-FA16-4E6D-8B46-244D4BEF32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632B61-224C-4AC7-88EC-411A1F2DF3F2}"/>
              </a:ext>
            </a:extLst>
          </p:cNvPr>
          <p:cNvSpPr>
            <a:spLocks noGrp="1"/>
          </p:cNvSpPr>
          <p:nvPr>
            <p:ph type="dt" sz="half" idx="10"/>
          </p:nvPr>
        </p:nvSpPr>
        <p:spPr/>
        <p:txBody>
          <a:bodyPr/>
          <a:lstStyle/>
          <a:p>
            <a:fld id="{52909EA0-424E-4E0D-AEB8-7B3EDCAB6481}" type="datetimeFigureOut">
              <a:rPr lang="en-IN" smtClean="0"/>
              <a:t>08-06-2022</a:t>
            </a:fld>
            <a:endParaRPr lang="en-IN"/>
          </a:p>
        </p:txBody>
      </p:sp>
      <p:sp>
        <p:nvSpPr>
          <p:cNvPr id="6" name="Footer Placeholder 5">
            <a:extLst>
              <a:ext uri="{FF2B5EF4-FFF2-40B4-BE49-F238E27FC236}">
                <a16:creationId xmlns:a16="http://schemas.microsoft.com/office/drawing/2014/main" id="{0BC79896-0D70-47D4-A0D5-5A736436D48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6501814-7822-486E-B9E0-0CBE16FC481E}"/>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1773522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FD6EE-1685-4047-A0CD-2FFAF2B0EC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BA2AA51-D763-4F88-B849-38F41A21EA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EF3B48F-1ABE-442D-8EB3-6344214EAC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3AD840-4915-4E48-9453-5128648F9C5F}"/>
              </a:ext>
            </a:extLst>
          </p:cNvPr>
          <p:cNvSpPr>
            <a:spLocks noGrp="1"/>
          </p:cNvSpPr>
          <p:nvPr>
            <p:ph type="dt" sz="half" idx="10"/>
          </p:nvPr>
        </p:nvSpPr>
        <p:spPr/>
        <p:txBody>
          <a:bodyPr/>
          <a:lstStyle/>
          <a:p>
            <a:fld id="{52909EA0-424E-4E0D-AEB8-7B3EDCAB6481}" type="datetimeFigureOut">
              <a:rPr lang="en-IN" smtClean="0"/>
              <a:t>08-06-2022</a:t>
            </a:fld>
            <a:endParaRPr lang="en-IN"/>
          </a:p>
        </p:txBody>
      </p:sp>
      <p:sp>
        <p:nvSpPr>
          <p:cNvPr id="6" name="Footer Placeholder 5">
            <a:extLst>
              <a:ext uri="{FF2B5EF4-FFF2-40B4-BE49-F238E27FC236}">
                <a16:creationId xmlns:a16="http://schemas.microsoft.com/office/drawing/2014/main" id="{A6F6CAD3-4A01-4CE9-8460-A181333C910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2165A4B-CBC8-4B53-9E61-6EC23C4EB209}"/>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4109941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000"/>
            <a:lum/>
          </a:blip>
          <a:srcRect/>
          <a:stretch>
            <a:fillRect l="20000" t="10000" r="22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CB33BE-1F59-418D-B6C0-B1926657C6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E827DA7-611F-47EC-8861-3CE72031FD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23580C6-AD86-4FAE-AD9D-48B24293FD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09EA0-424E-4E0D-AEB8-7B3EDCAB6481}" type="datetimeFigureOut">
              <a:rPr lang="en-IN" smtClean="0"/>
              <a:t>08-06-2022</a:t>
            </a:fld>
            <a:endParaRPr lang="en-IN"/>
          </a:p>
        </p:txBody>
      </p:sp>
      <p:sp>
        <p:nvSpPr>
          <p:cNvPr id="5" name="Footer Placeholder 4">
            <a:extLst>
              <a:ext uri="{FF2B5EF4-FFF2-40B4-BE49-F238E27FC236}">
                <a16:creationId xmlns:a16="http://schemas.microsoft.com/office/drawing/2014/main" id="{B90DEA97-8C97-4D0A-B0CA-05F95C7F5E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840D13E-B650-4557-9049-3D2BC4365C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BDF58-9A5F-4FE7-B6B4-5B75E8EE74BB}" type="slidenum">
              <a:rPr lang="en-IN" smtClean="0"/>
              <a:t>‹#›</a:t>
            </a:fld>
            <a:endParaRPr lang="en-IN"/>
          </a:p>
        </p:txBody>
      </p:sp>
    </p:spTree>
    <p:extLst>
      <p:ext uri="{BB962C8B-B14F-4D97-AF65-F5344CB8AC3E}">
        <p14:creationId xmlns:p14="http://schemas.microsoft.com/office/powerpoint/2010/main" val="3692996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80.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2.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1.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1.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0.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B57588-5018-4FF4-B5E3-A6CA09A71D75}"/>
              </a:ext>
            </a:extLst>
          </p:cNvPr>
          <p:cNvSpPr/>
          <p:nvPr/>
        </p:nvSpPr>
        <p:spPr>
          <a:xfrm>
            <a:off x="0" y="-29928"/>
            <a:ext cx="12192000" cy="11563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itchFamily="18" charset="0"/>
                <a:cs typeface="Times New Roman" pitchFamily="18" charset="0"/>
              </a:rPr>
              <a:t>CONTINUOUS WAVE MODULATION</a:t>
            </a:r>
          </a:p>
        </p:txBody>
      </p:sp>
      <p:pic>
        <p:nvPicPr>
          <p:cNvPr id="10" name="Picture 9">
            <a:extLst>
              <a:ext uri="{FF2B5EF4-FFF2-40B4-BE49-F238E27FC236}">
                <a16:creationId xmlns:a16="http://schemas.microsoft.com/office/drawing/2014/main" id="{37DEF4AE-43B9-4F00-8957-6922C5F19A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703" y="1641547"/>
            <a:ext cx="2604560" cy="2604560"/>
          </a:xfrm>
          <a:prstGeom prst="rect">
            <a:avLst/>
          </a:prstGeom>
        </p:spPr>
      </p:pic>
      <p:sp>
        <p:nvSpPr>
          <p:cNvPr id="11" name="Rectangle 10">
            <a:extLst>
              <a:ext uri="{FF2B5EF4-FFF2-40B4-BE49-F238E27FC236}">
                <a16:creationId xmlns:a16="http://schemas.microsoft.com/office/drawing/2014/main" id="{A0F13DB1-8F39-48FB-93C8-4884DBF97ACC}"/>
              </a:ext>
            </a:extLst>
          </p:cNvPr>
          <p:cNvSpPr/>
          <p:nvPr/>
        </p:nvSpPr>
        <p:spPr>
          <a:xfrm>
            <a:off x="0" y="5098536"/>
            <a:ext cx="12206068" cy="17594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73FF7F6-73FD-4682-AADE-F053AAB16FC9}"/>
              </a:ext>
            </a:extLst>
          </p:cNvPr>
          <p:cNvSpPr txBox="1"/>
          <p:nvPr/>
        </p:nvSpPr>
        <p:spPr>
          <a:xfrm>
            <a:off x="305972" y="5098536"/>
            <a:ext cx="11594123" cy="1661993"/>
          </a:xfrm>
          <a:prstGeom prst="rect">
            <a:avLst/>
          </a:prstGeom>
          <a:noFill/>
        </p:spPr>
        <p:txBody>
          <a:bodyPr wrap="square" rtlCol="0">
            <a:spAutoFit/>
          </a:bodyPr>
          <a:lstStyle/>
          <a:p>
            <a:pPr algn="ctr"/>
            <a:r>
              <a:rPr lang="en-US" sz="3600" dirty="0" err="1">
                <a:solidFill>
                  <a:schemeClr val="bg1"/>
                </a:solidFill>
                <a:effectLst>
                  <a:outerShdw blurRad="38100" dist="38100" dir="2700000" algn="tl">
                    <a:srgbClr val="000000">
                      <a:alpha val="43137"/>
                    </a:srgbClr>
                  </a:outerShdw>
                </a:effectLst>
                <a:latin typeface="Georgia" panose="02040502050405020303" pitchFamily="18" charset="0"/>
              </a:rPr>
              <a:t>Dr.Y.Mallikarjuna</a:t>
            </a:r>
            <a:r>
              <a:rPr lang="en-US" sz="3600" dirty="0">
                <a:solidFill>
                  <a:schemeClr val="bg1"/>
                </a:solidFill>
                <a:effectLst>
                  <a:outerShdw blurRad="38100" dist="38100" dir="2700000" algn="tl">
                    <a:srgbClr val="000000">
                      <a:alpha val="43137"/>
                    </a:srgbClr>
                  </a:outerShdw>
                </a:effectLst>
                <a:latin typeface="Georgia" panose="02040502050405020303" pitchFamily="18" charset="0"/>
              </a:rPr>
              <a:t> Rao </a:t>
            </a:r>
            <a:r>
              <a:rPr lang="en-US" sz="2200" dirty="0">
                <a:solidFill>
                  <a:schemeClr val="bg1"/>
                </a:solidFill>
                <a:effectLst>
                  <a:outerShdw blurRad="38100" dist="38100" dir="2700000" algn="tl">
                    <a:srgbClr val="000000">
                      <a:alpha val="43137"/>
                    </a:srgbClr>
                  </a:outerShdw>
                </a:effectLst>
                <a:latin typeface="Georgia" panose="02040502050405020303" pitchFamily="18" charset="0"/>
              </a:rPr>
              <a:t>M.Tech., </a:t>
            </a:r>
            <a:r>
              <a:rPr lang="en-US" sz="2200" dirty="0" err="1">
                <a:solidFill>
                  <a:schemeClr val="bg1"/>
                </a:solidFill>
                <a:effectLst>
                  <a:outerShdw blurRad="38100" dist="38100" dir="2700000" algn="tl">
                    <a:srgbClr val="000000">
                      <a:alpha val="43137"/>
                    </a:srgbClr>
                  </a:outerShdw>
                </a:effectLst>
                <a:latin typeface="Georgia" panose="02040502050405020303" pitchFamily="18" charset="0"/>
              </a:rPr>
              <a:t>Ph.D</a:t>
            </a:r>
            <a:endParaRPr lang="en-US" sz="2200" dirty="0">
              <a:solidFill>
                <a:schemeClr val="bg1"/>
              </a:solidFill>
              <a:effectLst>
                <a:outerShdw blurRad="38100" dist="38100" dir="2700000" algn="tl">
                  <a:srgbClr val="000000">
                    <a:alpha val="43137"/>
                  </a:srgbClr>
                </a:outerShdw>
              </a:effectLst>
              <a:latin typeface="Georgia" panose="02040502050405020303" pitchFamily="18" charset="0"/>
            </a:endParaRPr>
          </a:p>
          <a:p>
            <a:pPr algn="ctr"/>
            <a:r>
              <a:rPr lang="en-US" sz="2200" dirty="0">
                <a:solidFill>
                  <a:schemeClr val="bg1"/>
                </a:solidFill>
                <a:effectLst>
                  <a:outerShdw blurRad="38100" dist="38100" dir="2700000" algn="tl">
                    <a:srgbClr val="000000">
                      <a:alpha val="43137"/>
                    </a:srgbClr>
                  </a:outerShdw>
                </a:effectLst>
                <a:latin typeface="Georgia" panose="02040502050405020303" pitchFamily="18" charset="0"/>
              </a:rPr>
              <a:t>Professor &amp; Head of ECE</a:t>
            </a:r>
          </a:p>
          <a:p>
            <a:pPr algn="ctr"/>
            <a:r>
              <a:rPr lang="en-US" sz="2200" dirty="0">
                <a:solidFill>
                  <a:schemeClr val="bg1"/>
                </a:solidFill>
                <a:effectLst>
                  <a:outerShdw blurRad="38100" dist="38100" dir="2700000" algn="tl">
                    <a:srgbClr val="000000">
                      <a:alpha val="43137"/>
                    </a:srgbClr>
                  </a:outerShdw>
                </a:effectLst>
                <a:latin typeface="Georgia" panose="02040502050405020303" pitchFamily="18" charset="0"/>
              </a:rPr>
              <a:t>Santhiram Engineering College</a:t>
            </a:r>
          </a:p>
          <a:p>
            <a:pPr algn="ctr"/>
            <a:r>
              <a:rPr lang="en-US" sz="2200" dirty="0">
                <a:solidFill>
                  <a:schemeClr val="bg1"/>
                </a:solidFill>
                <a:effectLst>
                  <a:outerShdw blurRad="38100" dist="38100" dir="2700000" algn="tl">
                    <a:srgbClr val="000000">
                      <a:alpha val="43137"/>
                    </a:srgbClr>
                  </a:outerShdw>
                </a:effectLst>
                <a:latin typeface="Georgia" panose="02040502050405020303" pitchFamily="18" charset="0"/>
              </a:rPr>
              <a:t>hod.ece@srecnandyal.edu.in</a:t>
            </a:r>
          </a:p>
        </p:txBody>
      </p:sp>
    </p:spTree>
    <p:extLst>
      <p:ext uri="{BB962C8B-B14F-4D97-AF65-F5344CB8AC3E}">
        <p14:creationId xmlns:p14="http://schemas.microsoft.com/office/powerpoint/2010/main" val="3582780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1.5 NEED FOR MODULATION</a:t>
            </a:r>
          </a:p>
        </p:txBody>
      </p:sp>
      <p:pic>
        <p:nvPicPr>
          <p:cNvPr id="9" name="Picture 8">
            <a:extLst>
              <a:ext uri="{FF2B5EF4-FFF2-40B4-BE49-F238E27FC236}">
                <a16:creationId xmlns:a16="http://schemas.microsoft.com/office/drawing/2014/main" id="{4639759D-06AE-471A-9C07-435F86F5FD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3" name="Rectangle 2"/>
          <p:cNvSpPr/>
          <p:nvPr/>
        </p:nvSpPr>
        <p:spPr>
          <a:xfrm>
            <a:off x="6003631" y="3244334"/>
            <a:ext cx="184731" cy="369332"/>
          </a:xfrm>
          <a:prstGeom prst="rect">
            <a:avLst/>
          </a:prstGeom>
        </p:spPr>
        <p:txBody>
          <a:bodyPr wrap="none">
            <a:spAutoFit/>
          </a:bodyPr>
          <a:lstStyle/>
          <a:p>
            <a:pPr lvl="0" algn="just"/>
            <a:endParaRPr lang="en-IN" dirty="0">
              <a:solidFill>
                <a:prstClr val="black"/>
              </a:solidFill>
            </a:endParaRPr>
          </a:p>
        </p:txBody>
      </p:sp>
      <mc:AlternateContent xmlns:mc="http://schemas.openxmlformats.org/markup-compatibility/2006" xmlns:a14="http://schemas.microsoft.com/office/drawing/2010/main">
        <mc:Choice Requires="a14">
          <p:sp>
            <p:nvSpPr>
              <p:cNvPr id="12" name="Content Placeholder 11"/>
              <p:cNvSpPr>
                <a:spLocks noGrp="1"/>
              </p:cNvSpPr>
              <p:nvPr>
                <p:ph idx="1"/>
              </p:nvPr>
            </p:nvSpPr>
            <p:spPr>
              <a:xfrm>
                <a:off x="602449" y="1058013"/>
                <a:ext cx="11171826" cy="5101046"/>
              </a:xfrm>
            </p:spPr>
            <p:txBody>
              <a:bodyPr>
                <a:noAutofit/>
              </a:bodyPr>
              <a:lstStyle/>
              <a:p>
                <a:pPr marL="571500" indent="-571500">
                  <a:lnSpc>
                    <a:spcPct val="150000"/>
                  </a:lnSpc>
                  <a:buFont typeface="+mj-lt"/>
                  <a:buAutoNum type="arabicPeriod"/>
                </a:pPr>
                <a:r>
                  <a:rPr lang="en-US" sz="2400" dirty="0">
                    <a:latin typeface="Times New Roman" pitchFamily="18" charset="0"/>
                    <a:cs typeface="Times New Roman" pitchFamily="18" charset="0"/>
                  </a:rPr>
                  <a:t>To avoid the mixing of signals</a:t>
                </a:r>
              </a:p>
              <a:p>
                <a:pPr marL="571500" indent="-571500">
                  <a:lnSpc>
                    <a:spcPct val="150000"/>
                  </a:lnSpc>
                  <a:buFont typeface="+mj-lt"/>
                  <a:buAutoNum type="arabicPeriod"/>
                </a:pPr>
                <a:r>
                  <a:rPr lang="en-US" sz="2400" dirty="0">
                    <a:latin typeface="Times New Roman" pitchFamily="18" charset="0"/>
                    <a:cs typeface="Times New Roman" pitchFamily="18" charset="0"/>
                  </a:rPr>
                  <a:t>To decrease the length of transmitting and receiving antenna (</a:t>
                </a:r>
                <a14:m>
                  <m:oMath xmlns:m="http://schemas.openxmlformats.org/officeDocument/2006/math">
                    <m:r>
                      <a:rPr lang="en-US" sz="2400" i="1" dirty="0" smtClean="0">
                        <a:latin typeface="Cambria Math"/>
                        <a:cs typeface="Times New Roman" pitchFamily="18" charset="0"/>
                      </a:rPr>
                      <m:t>𝑐</m:t>
                    </m:r>
                    <m:r>
                      <a:rPr lang="en-US" sz="2400" i="1" dirty="0" smtClean="0">
                        <a:latin typeface="Cambria Math"/>
                        <a:cs typeface="Times New Roman" pitchFamily="18" charset="0"/>
                      </a:rPr>
                      <m:t>=</m:t>
                    </m:r>
                    <m:f>
                      <m:fPr>
                        <m:ctrlPr>
                          <a:rPr lang="en-US" sz="2400" i="1" smtClean="0">
                            <a:latin typeface="Cambria Math" panose="02040503050406030204" pitchFamily="18" charset="0"/>
                          </a:rPr>
                        </m:ctrlPr>
                      </m:fPr>
                      <m:num>
                        <m:r>
                          <a:rPr lang="en-IN" sz="2400" b="0" i="1" smtClean="0">
                            <a:latin typeface="Cambria Math"/>
                          </a:rPr>
                          <m:t>𝑓</m:t>
                        </m:r>
                      </m:num>
                      <m:den>
                        <m:r>
                          <a:rPr lang="en-US" sz="2400" i="1" smtClean="0">
                            <a:latin typeface="Cambria Math"/>
                          </a:rPr>
                          <m:t>ƛ</m:t>
                        </m:r>
                      </m:den>
                    </m:f>
                  </m:oMath>
                </a14:m>
                <a:r>
                  <a:rPr lang="en-US" sz="2400" dirty="0">
                    <a:latin typeface="Times New Roman" pitchFamily="18" charset="0"/>
                    <a:cs typeface="Times New Roman" pitchFamily="18" charset="0"/>
                  </a:rPr>
                  <a:t>)</a:t>
                </a:r>
              </a:p>
              <a:p>
                <a:pPr marL="0" indent="0">
                  <a:lnSpc>
                    <a:spcPct val="150000"/>
                  </a:lnSpc>
                  <a:buNone/>
                </a:pPr>
                <a14:m>
                  <m:oMathPara xmlns:m="http://schemas.openxmlformats.org/officeDocument/2006/math">
                    <m:oMathParaPr>
                      <m:jc m:val="centerGroup"/>
                    </m:oMathParaPr>
                    <m:oMath xmlns:m="http://schemas.openxmlformats.org/officeDocument/2006/math">
                      <m:r>
                        <a:rPr lang="en-US" sz="2400" i="1" dirty="0" smtClean="0">
                          <a:latin typeface="Cambria Math"/>
                          <a:cs typeface="Times New Roman" pitchFamily="18" charset="0"/>
                        </a:rPr>
                        <m:t>𝑐</m:t>
                      </m:r>
                      <m:r>
                        <a:rPr lang="en-US" sz="2400" i="1" dirty="0" smtClean="0">
                          <a:latin typeface="Cambria Math"/>
                          <a:cs typeface="Times New Roman" pitchFamily="18" charset="0"/>
                        </a:rPr>
                        <m:t>=</m:t>
                      </m:r>
                      <m:r>
                        <a:rPr lang="en-US" sz="2400" i="1" dirty="0" smtClean="0">
                          <a:latin typeface="Cambria Math"/>
                          <a:cs typeface="Times New Roman" pitchFamily="18" charset="0"/>
                        </a:rPr>
                        <m:t>𝑣𝑒𝑙𝑜𝑐𝑖𝑡𝑦</m:t>
                      </m:r>
                      <m:r>
                        <a:rPr lang="en-US" sz="2400" i="1" dirty="0" smtClean="0">
                          <a:latin typeface="Cambria Math"/>
                          <a:cs typeface="Times New Roman" pitchFamily="18" charset="0"/>
                        </a:rPr>
                        <m:t> </m:t>
                      </m:r>
                      <m:r>
                        <a:rPr lang="en-US" sz="2400" i="1" dirty="0" smtClean="0">
                          <a:latin typeface="Cambria Math"/>
                          <a:cs typeface="Times New Roman" pitchFamily="18" charset="0"/>
                        </a:rPr>
                        <m:t>𝑜𝑓</m:t>
                      </m:r>
                      <m:r>
                        <a:rPr lang="en-US" sz="2400" i="1" dirty="0" smtClean="0">
                          <a:latin typeface="Cambria Math"/>
                          <a:cs typeface="Times New Roman" pitchFamily="18" charset="0"/>
                        </a:rPr>
                        <m:t> </m:t>
                      </m:r>
                      <m:r>
                        <a:rPr lang="en-US" sz="2400" i="1" dirty="0" smtClean="0">
                          <a:latin typeface="Cambria Math"/>
                          <a:cs typeface="Times New Roman" pitchFamily="18" charset="0"/>
                        </a:rPr>
                        <m:t>𝑙𝑖𝑔h𝑡</m:t>
                      </m:r>
                      <m:r>
                        <a:rPr lang="en-US" sz="2400" i="1" dirty="0" smtClean="0">
                          <a:latin typeface="Cambria Math"/>
                          <a:cs typeface="Times New Roman" pitchFamily="18" charset="0"/>
                        </a:rPr>
                        <m:t>; </m:t>
                      </m:r>
                      <m:r>
                        <a:rPr lang="en-US" sz="2400" i="1" dirty="0" smtClean="0">
                          <a:latin typeface="Cambria Math"/>
                          <a:cs typeface="Times New Roman" pitchFamily="18" charset="0"/>
                        </a:rPr>
                        <m:t>𝑓</m:t>
                      </m:r>
                      <m:r>
                        <a:rPr lang="en-US" sz="2400" i="1" dirty="0" smtClean="0">
                          <a:latin typeface="Cambria Math"/>
                          <a:cs typeface="Times New Roman" pitchFamily="18" charset="0"/>
                        </a:rPr>
                        <m:t>=</m:t>
                      </m:r>
                      <m:r>
                        <a:rPr lang="en-US" sz="2400" i="1" dirty="0" smtClean="0">
                          <a:latin typeface="Cambria Math"/>
                          <a:cs typeface="Times New Roman" pitchFamily="18" charset="0"/>
                        </a:rPr>
                        <m:t>𝑓𝑟𝑒𝑞𝑢𝑒𝑛𝑐𝑦</m:t>
                      </m:r>
                      <m:r>
                        <a:rPr lang="en-US" sz="2400" i="1" dirty="0" smtClean="0">
                          <a:latin typeface="Cambria Math"/>
                          <a:cs typeface="Times New Roman" pitchFamily="18" charset="0"/>
                        </a:rPr>
                        <m:t> </m:t>
                      </m:r>
                      <m:r>
                        <a:rPr lang="en-US" sz="2400" i="1" dirty="0" smtClean="0">
                          <a:latin typeface="Cambria Math"/>
                          <a:cs typeface="Times New Roman" pitchFamily="18" charset="0"/>
                        </a:rPr>
                        <m:t>𝑜𝑓</m:t>
                      </m:r>
                      <m:r>
                        <a:rPr lang="en-US" sz="2400" i="1" dirty="0" smtClean="0">
                          <a:latin typeface="Cambria Math"/>
                          <a:cs typeface="Times New Roman" pitchFamily="18" charset="0"/>
                        </a:rPr>
                        <m:t> </m:t>
                      </m:r>
                      <m:r>
                        <a:rPr lang="en-US" sz="2400" i="1" dirty="0" smtClean="0">
                          <a:latin typeface="Cambria Math"/>
                          <a:cs typeface="Times New Roman" pitchFamily="18" charset="0"/>
                        </a:rPr>
                        <m:t>𝑠𝑖𝑔𝑛𝑎𝑙</m:t>
                      </m:r>
                      <m:r>
                        <a:rPr lang="en-US" sz="2400" i="1" dirty="0" smtClean="0">
                          <a:latin typeface="Cambria Math"/>
                          <a:cs typeface="Times New Roman" pitchFamily="18" charset="0"/>
                        </a:rPr>
                        <m:t>; ƛ=</m:t>
                      </m:r>
                      <m:r>
                        <a:rPr lang="en-US" sz="2400" i="1" dirty="0" smtClean="0">
                          <a:latin typeface="Cambria Math"/>
                          <a:cs typeface="Times New Roman" pitchFamily="18" charset="0"/>
                        </a:rPr>
                        <m:t>𝑤𝑎𝑣𝑒</m:t>
                      </m:r>
                      <m:r>
                        <a:rPr lang="en-US" sz="2400" i="1" dirty="0" smtClean="0">
                          <a:latin typeface="Cambria Math"/>
                          <a:cs typeface="Times New Roman" pitchFamily="18" charset="0"/>
                        </a:rPr>
                        <m:t> </m:t>
                      </m:r>
                      <m:r>
                        <a:rPr lang="en-US" sz="2400" i="1" dirty="0" smtClean="0">
                          <a:latin typeface="Cambria Math"/>
                          <a:cs typeface="Times New Roman" pitchFamily="18" charset="0"/>
                        </a:rPr>
                        <m:t>𝑙𝑒𝑛𝑔𝑡h</m:t>
                      </m:r>
                    </m:oMath>
                  </m:oMathPara>
                </a14:m>
                <a:endParaRPr lang="en-US" sz="2400" dirty="0">
                  <a:latin typeface="Times New Roman" pitchFamily="18" charset="0"/>
                  <a:cs typeface="Times New Roman" pitchFamily="18" charset="0"/>
                </a:endParaRPr>
              </a:p>
              <a:p>
                <a:pPr marL="571500" indent="-571500">
                  <a:lnSpc>
                    <a:spcPct val="150000"/>
                  </a:lnSpc>
                  <a:buFont typeface="+mj-lt"/>
                  <a:buAutoNum type="arabicPeriod" startAt="3"/>
                </a:pPr>
                <a:r>
                  <a:rPr lang="en-US" sz="2400" dirty="0">
                    <a:latin typeface="Times New Roman" pitchFamily="18" charset="0"/>
                    <a:cs typeface="Times New Roman" pitchFamily="18" charset="0"/>
                  </a:rPr>
                  <a:t>To allow the multiplexing of signals </a:t>
                </a:r>
              </a:p>
              <a:p>
                <a:pPr marL="571500" indent="-571500">
                  <a:lnSpc>
                    <a:spcPct val="150000"/>
                  </a:lnSpc>
                  <a:buFont typeface="+mj-lt"/>
                  <a:buAutoNum type="arabicPeriod" startAt="3"/>
                </a:pPr>
                <a:r>
                  <a:rPr lang="en-US" sz="2400" dirty="0">
                    <a:latin typeface="Times New Roman" pitchFamily="18" charset="0"/>
                    <a:cs typeface="Times New Roman" pitchFamily="18" charset="0"/>
                  </a:rPr>
                  <a:t>To remove the interference </a:t>
                </a:r>
              </a:p>
              <a:p>
                <a:pPr marL="571500" indent="-571500">
                  <a:lnSpc>
                    <a:spcPct val="150000"/>
                  </a:lnSpc>
                  <a:buFont typeface="+mj-lt"/>
                  <a:buAutoNum type="arabicPeriod" startAt="3"/>
                </a:pPr>
                <a:r>
                  <a:rPr lang="en-US" sz="2400" dirty="0">
                    <a:latin typeface="Times New Roman" pitchFamily="18" charset="0"/>
                    <a:cs typeface="Times New Roman" pitchFamily="18" charset="0"/>
                  </a:rPr>
                  <a:t>To improve the equality of reception i.e. increasing the value of S/N ratio  </a:t>
                </a:r>
              </a:p>
              <a:p>
                <a:pPr marL="571500" indent="-571500">
                  <a:lnSpc>
                    <a:spcPct val="150000"/>
                  </a:lnSpc>
                  <a:buFont typeface="+mj-lt"/>
                  <a:buAutoNum type="arabicPeriod" startAt="3"/>
                </a:pPr>
                <a:r>
                  <a:rPr lang="en-US" sz="2400" dirty="0">
                    <a:latin typeface="Times New Roman" pitchFamily="18" charset="0"/>
                    <a:cs typeface="Times New Roman" pitchFamily="18" charset="0"/>
                  </a:rPr>
                  <a:t>To increase the range of communication.</a:t>
                </a:r>
                <a:endParaRPr lang="en-IN" sz="2400" dirty="0">
                  <a:latin typeface="Times New Roman" pitchFamily="18" charset="0"/>
                  <a:cs typeface="Times New Roman" pitchFamily="18" charset="0"/>
                </a:endParaRPr>
              </a:p>
            </p:txBody>
          </p:sp>
        </mc:Choice>
        <mc:Fallback xmlns="">
          <p:sp>
            <p:nvSpPr>
              <p:cNvPr id="12" name="Content Placeholder 11"/>
              <p:cNvSpPr>
                <a:spLocks noGrp="1" noRot="1" noChangeAspect="1" noMove="1" noResize="1" noEditPoints="1" noAdjustHandles="1" noChangeArrowheads="1" noChangeShapeType="1" noTextEdit="1"/>
              </p:cNvSpPr>
              <p:nvPr>
                <p:ph idx="1"/>
              </p:nvPr>
            </p:nvSpPr>
            <p:spPr>
              <a:xfrm>
                <a:off x="602449" y="1058013"/>
                <a:ext cx="11171826" cy="5101046"/>
              </a:xfrm>
              <a:blipFill>
                <a:blip r:embed="rId3"/>
                <a:stretch>
                  <a:fillRect l="-764"/>
                </a:stretch>
              </a:blipFill>
            </p:spPr>
            <p:txBody>
              <a:bodyPr/>
              <a:lstStyle/>
              <a:p>
                <a:r>
                  <a:rPr lang="en-IN">
                    <a:noFill/>
                  </a:rPr>
                  <a:t> </a:t>
                </a:r>
              </a:p>
            </p:txBody>
          </p:sp>
        </mc:Fallback>
      </mc:AlternateContent>
      <p:sp>
        <p:nvSpPr>
          <p:cNvPr id="11" name="TextBox 10">
            <a:extLst>
              <a:ext uri="{FF2B5EF4-FFF2-40B4-BE49-F238E27FC236}">
                <a16:creationId xmlns:a16="http://schemas.microsoft.com/office/drawing/2014/main" id="{4D775560-E3FF-D177-48E9-94B5CDEF49C8}"/>
              </a:ext>
            </a:extLst>
          </p:cNvPr>
          <p:cNvSpPr txBox="1"/>
          <p:nvPr/>
        </p:nvSpPr>
        <p:spPr>
          <a:xfrm>
            <a:off x="156034" y="6337239"/>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Continuous Wave Modulation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Rao	  08-04-2022		09/44</a:t>
            </a:r>
          </a:p>
        </p:txBody>
      </p:sp>
    </p:spTree>
    <p:extLst>
      <p:ext uri="{BB962C8B-B14F-4D97-AF65-F5344CB8AC3E}">
        <p14:creationId xmlns:p14="http://schemas.microsoft.com/office/powerpoint/2010/main" val="1708127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2. AMPLITUDE MODULATION</a:t>
            </a:r>
          </a:p>
        </p:txBody>
      </p:sp>
      <p:sp>
        <p:nvSpPr>
          <p:cNvPr id="24" name="TextBox 23">
            <a:extLst>
              <a:ext uri="{FF2B5EF4-FFF2-40B4-BE49-F238E27FC236}">
                <a16:creationId xmlns:a16="http://schemas.microsoft.com/office/drawing/2014/main" id="{68B9CE56-5634-410C-99F1-289A6D951877}"/>
              </a:ext>
            </a:extLst>
          </p:cNvPr>
          <p:cNvSpPr txBox="1"/>
          <p:nvPr/>
        </p:nvSpPr>
        <p:spPr>
          <a:xfrm>
            <a:off x="0" y="6323987"/>
            <a:ext cx="12192001"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Continuous wave modulation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Rao		08-04-2022	          10/34</a:t>
            </a:r>
          </a:p>
        </p:txBody>
      </p:sp>
      <p:pic>
        <p:nvPicPr>
          <p:cNvPr id="8" name="Picture 7">
            <a:extLst>
              <a:ext uri="{FF2B5EF4-FFF2-40B4-BE49-F238E27FC236}">
                <a16:creationId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8798" y="850900"/>
                <a:ext cx="11105002" cy="5326063"/>
              </a:xfrm>
            </p:spPr>
            <p:txBody>
              <a:bodyPr>
                <a:normAutofit/>
              </a:bodyPr>
              <a:lstStyle/>
              <a:p>
                <a:r>
                  <a:rPr lang="en-US" sz="2000" dirty="0">
                    <a:latin typeface="Times New Roman" pitchFamily="18" charset="0"/>
                    <a:cs typeface="Times New Roman" pitchFamily="18" charset="0"/>
                  </a:rPr>
                  <a:t>The process in which the amplitude of the carrier wave c(t) is varied linearly with the message signal m(t) keeping other parameters constant is called </a:t>
                </a:r>
                <a:r>
                  <a:rPr lang="en-US" sz="2000" i="1" dirty="0">
                    <a:latin typeface="Times New Roman" pitchFamily="18" charset="0"/>
                    <a:cs typeface="Times New Roman" pitchFamily="18" charset="0"/>
                  </a:rPr>
                  <a:t>Amplitude modulation</a:t>
                </a:r>
              </a:p>
              <a:p>
                <a:r>
                  <a:rPr lang="en-US" sz="2000" b="1" dirty="0">
                    <a:latin typeface="Times New Roman" pitchFamily="18" charset="0"/>
                    <a:cs typeface="Times New Roman" pitchFamily="18" charset="0"/>
                  </a:rPr>
                  <a:t>TIME DOMAIN DESCRIPTION</a:t>
                </a:r>
                <a:r>
                  <a:rPr lang="en-US" sz="2000" dirty="0">
                    <a:latin typeface="Times New Roman" pitchFamily="18" charset="0"/>
                    <a:cs typeface="Times New Roman" pitchFamily="18" charset="0"/>
                  </a:rPr>
                  <a:t>:</a:t>
                </a:r>
              </a:p>
              <a:p>
                <a:pPr marL="0" indent="0">
                  <a:buNone/>
                </a:pPr>
                <a:r>
                  <a:rPr lang="en-US" sz="2000" dirty="0">
                    <a:latin typeface="Times New Roman" pitchFamily="18" charset="0"/>
                    <a:cs typeface="Times New Roman" pitchFamily="18" charset="0"/>
                  </a:rPr>
                  <a:t> </a:t>
                </a:r>
                <a14:m>
                  <m:oMath xmlns:m="http://schemas.openxmlformats.org/officeDocument/2006/math">
                    <m:r>
                      <a:rPr lang="de-DE" sz="2000" i="1" dirty="0" smtClean="0">
                        <a:latin typeface="Cambria Math"/>
                      </a:rPr>
                      <m:t>𝑥</m:t>
                    </m:r>
                    <m:r>
                      <a:rPr lang="de-DE" sz="2000" i="1" dirty="0" smtClean="0">
                        <a:latin typeface="Cambria Math"/>
                      </a:rPr>
                      <m:t>(</m:t>
                    </m:r>
                    <m:r>
                      <a:rPr lang="de-DE" sz="2000" i="1" dirty="0" smtClean="0">
                        <a:latin typeface="Cambria Math"/>
                      </a:rPr>
                      <m:t>𝑡</m:t>
                    </m:r>
                    <m:r>
                      <a:rPr lang="de-DE" sz="2000" i="1" dirty="0" smtClean="0">
                        <a:latin typeface="Cambria Math"/>
                      </a:rPr>
                      <m:t>) = </m:t>
                    </m:r>
                    <m:r>
                      <a:rPr lang="de-DE" sz="2000" i="1" dirty="0" smtClean="0">
                        <a:latin typeface="Cambria Math"/>
                      </a:rPr>
                      <m:t>𝐴𝐶</m:t>
                    </m:r>
                    <m:r>
                      <a:rPr lang="de-DE" sz="2000" i="1" dirty="0" smtClean="0">
                        <a:latin typeface="Cambria Math"/>
                      </a:rPr>
                      <m:t> [1 + </m:t>
                    </m:r>
                    <m:r>
                      <a:rPr lang="de-DE" sz="2000" i="1" dirty="0" smtClean="0">
                        <a:latin typeface="Cambria Math"/>
                      </a:rPr>
                      <m:t>𝑘𝑎𝑚</m:t>
                    </m:r>
                    <m:r>
                      <a:rPr lang="de-DE" sz="2000" i="1" dirty="0" smtClean="0">
                        <a:latin typeface="Cambria Math"/>
                      </a:rPr>
                      <m:t>(</m:t>
                    </m:r>
                    <m:r>
                      <a:rPr lang="de-DE" sz="2000" i="1" dirty="0" smtClean="0">
                        <a:latin typeface="Cambria Math"/>
                      </a:rPr>
                      <m:t>𝑡</m:t>
                    </m:r>
                    <m:r>
                      <a:rPr lang="de-DE" sz="2000" i="1" dirty="0" smtClean="0">
                        <a:latin typeface="Cambria Math"/>
                      </a:rPr>
                      <m:t>)] </m:t>
                    </m:r>
                    <m:r>
                      <m:rPr>
                        <m:sty m:val="p"/>
                      </m:rPr>
                      <a:rPr lang="de-DE" sz="2000" i="1" dirty="0" smtClean="0">
                        <a:latin typeface="Cambria Math"/>
                      </a:rPr>
                      <m:t>cos</m:t>
                    </m:r>
                    <m:r>
                      <a:rPr lang="de-DE" sz="2000" i="1" dirty="0" smtClean="0">
                        <a:latin typeface="Cambria Math"/>
                      </a:rPr>
                      <m:t>⁡(2</m:t>
                    </m:r>
                    <m:r>
                      <a:rPr lang="de-DE" sz="2000" i="1" dirty="0" smtClean="0">
                        <a:latin typeface="Cambria Math"/>
                      </a:rPr>
                      <m:t>𝜋</m:t>
                    </m:r>
                    <m:r>
                      <a:rPr lang="de-DE" sz="2000" i="1" dirty="0" smtClean="0">
                        <a:latin typeface="Cambria Math"/>
                      </a:rPr>
                      <m:t>𝑓𝑐𝑡</m:t>
                    </m:r>
                    <m:r>
                      <a:rPr lang="de-DE" sz="2000" i="1" dirty="0" smtClean="0">
                        <a:latin typeface="Cambria Math"/>
                      </a:rPr>
                      <m:t>)</m:t>
                    </m:r>
                  </m:oMath>
                </a14:m>
                <a:endParaRPr lang="en-US" sz="2000" dirty="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Where </a:t>
                </a:r>
                <a14:m>
                  <m:oMath xmlns:m="http://schemas.openxmlformats.org/officeDocument/2006/math">
                    <m:r>
                      <a:rPr lang="en-US" sz="2000" i="1" dirty="0" smtClean="0">
                        <a:latin typeface="Cambria Math"/>
                        <a:cs typeface="Times New Roman" pitchFamily="18" charset="0"/>
                      </a:rPr>
                      <m:t>𝑘</m:t>
                    </m:r>
                    <m:r>
                      <a:rPr lang="en-US" sz="2000" i="1" baseline="-25000" dirty="0" err="1" smtClean="0">
                        <a:latin typeface="Cambria Math"/>
                        <a:cs typeface="Times New Roman" pitchFamily="18" charset="0"/>
                      </a:rPr>
                      <m:t>𝑎</m:t>
                    </m:r>
                    <m:r>
                      <a:rPr lang="en-US" sz="2000" i="1" dirty="0" smtClean="0">
                        <a:latin typeface="Cambria Math"/>
                        <a:cs typeface="Times New Roman" pitchFamily="18" charset="0"/>
                      </a:rPr>
                      <m:t> =</m:t>
                    </m:r>
                    <m:r>
                      <m:rPr>
                        <m:sty m:val="p"/>
                      </m:rPr>
                      <a:rPr lang="en-US" sz="2000" i="0" dirty="0" smtClean="0">
                        <a:latin typeface="Cambria Math"/>
                        <a:cs typeface="Times New Roman" pitchFamily="18" charset="0"/>
                      </a:rPr>
                      <m:t>amplitude</m:t>
                    </m:r>
                    <m:r>
                      <a:rPr lang="en-US" sz="2000" i="0" dirty="0" smtClean="0">
                        <a:latin typeface="Cambria Math"/>
                        <a:cs typeface="Times New Roman" pitchFamily="18" charset="0"/>
                      </a:rPr>
                      <m:t> </m:t>
                    </m:r>
                    <m:r>
                      <m:rPr>
                        <m:sty m:val="p"/>
                      </m:rPr>
                      <a:rPr lang="en-US" sz="2000" i="0" dirty="0" smtClean="0">
                        <a:latin typeface="Cambria Math"/>
                        <a:cs typeface="Times New Roman" pitchFamily="18" charset="0"/>
                      </a:rPr>
                      <m:t>sensitivity</m:t>
                    </m:r>
                  </m:oMath>
                </a14:m>
                <a:endParaRPr lang="en-US" sz="2000" baseline="-25000" dirty="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fr-FR" sz="2000" i="1" dirty="0" smtClean="0">
                          <a:latin typeface="Cambria Math"/>
                        </a:rPr>
                        <m:t>𝑎</m:t>
                      </m:r>
                      <m:d>
                        <m:dPr>
                          <m:ctrlPr>
                            <a:rPr lang="fr-FR" sz="2000" i="1" dirty="0" smtClean="0">
                              <a:latin typeface="Cambria Math" panose="02040503050406030204" pitchFamily="18" charset="0"/>
                            </a:rPr>
                          </m:ctrlPr>
                        </m:dPr>
                        <m:e>
                          <m:r>
                            <a:rPr lang="fr-FR" sz="2000" i="1" dirty="0" smtClean="0">
                              <a:latin typeface="Cambria Math"/>
                            </a:rPr>
                            <m:t>𝑡</m:t>
                          </m:r>
                        </m:e>
                      </m:d>
                      <m:r>
                        <a:rPr lang="fr-FR" sz="2000" i="1" dirty="0" smtClean="0">
                          <a:latin typeface="Cambria Math"/>
                        </a:rPr>
                        <m:t>= </m:t>
                      </m:r>
                      <m:r>
                        <a:rPr lang="fr-FR" sz="2000" i="1" dirty="0" err="1">
                          <a:latin typeface="Cambria Math"/>
                        </a:rPr>
                        <m:t>𝐴</m:t>
                      </m:r>
                      <m:r>
                        <a:rPr lang="fr-FR" sz="2000" i="1" baseline="-25000" dirty="0" err="1">
                          <a:latin typeface="Cambria Math"/>
                        </a:rPr>
                        <m:t>𝑐</m:t>
                      </m:r>
                      <m:r>
                        <a:rPr lang="fr-FR" sz="2000" i="1" dirty="0">
                          <a:latin typeface="Cambria Math"/>
                        </a:rPr>
                        <m:t> </m:t>
                      </m:r>
                      <m:d>
                        <m:dPr>
                          <m:begChr m:val="|"/>
                          <m:endChr m:val="|"/>
                          <m:ctrlPr>
                            <a:rPr lang="fr-FR" sz="2000" i="1" baseline="-25000" dirty="0">
                              <a:latin typeface="Cambria Math" panose="02040503050406030204" pitchFamily="18" charset="0"/>
                            </a:rPr>
                          </m:ctrlPr>
                        </m:dPr>
                        <m:e>
                          <m:r>
                            <a:rPr lang="fr-FR" sz="2000" i="1" dirty="0">
                              <a:latin typeface="Cambria Math"/>
                            </a:rPr>
                            <m:t>1 + </m:t>
                          </m:r>
                          <m:r>
                            <a:rPr lang="fr-FR" sz="2000" i="1" dirty="0">
                              <a:latin typeface="Cambria Math"/>
                            </a:rPr>
                            <m:t>𝑘𝑎</m:t>
                          </m:r>
                          <m:r>
                            <a:rPr lang="fr-FR" sz="2000" i="1" dirty="0">
                              <a:latin typeface="Cambria Math"/>
                            </a:rPr>
                            <m:t> </m:t>
                          </m:r>
                          <m:r>
                            <a:rPr lang="fr-FR" sz="2000" i="1" dirty="0">
                              <a:latin typeface="Cambria Math"/>
                            </a:rPr>
                            <m:t>𝑚</m:t>
                          </m:r>
                          <m:d>
                            <m:dPr>
                              <m:ctrlPr>
                                <a:rPr lang="fr-FR" sz="2000" i="1" dirty="0">
                                  <a:latin typeface="Cambria Math" panose="02040503050406030204" pitchFamily="18" charset="0"/>
                                </a:rPr>
                              </m:ctrlPr>
                            </m:dPr>
                            <m:e>
                              <m:r>
                                <a:rPr lang="fr-FR" sz="2000" i="1" dirty="0">
                                  <a:latin typeface="Cambria Math"/>
                                </a:rPr>
                                <m:t>𝑡</m:t>
                              </m:r>
                            </m:e>
                          </m:d>
                        </m:e>
                      </m:d>
                    </m:oMath>
                  </m:oMathPara>
                </a14:m>
                <a:endParaRPr lang="en-US" sz="2000" i="1" dirty="0">
                  <a:latin typeface="Times New Roman" pitchFamily="18" charset="0"/>
                </a:endParaRPr>
              </a:p>
              <a:p>
                <a:pPr marL="0" indent="0">
                  <a:buNone/>
                </a:pPr>
                <a:r>
                  <a:rPr lang="en-US" sz="2000" dirty="0">
                    <a:latin typeface="Times New Roman" pitchFamily="18" charset="0"/>
                  </a:rPr>
                  <a:t>Two cases arise depending on </a:t>
                </a:r>
                <a14:m>
                  <m:oMath xmlns:m="http://schemas.openxmlformats.org/officeDocument/2006/math">
                    <m:r>
                      <m:rPr>
                        <m:sty m:val="p"/>
                      </m:rPr>
                      <a:rPr lang="fr-FR" sz="2000" i="0" dirty="0">
                        <a:latin typeface="Cambria Math"/>
                      </a:rPr>
                      <m:t>ka</m:t>
                    </m:r>
                    <m:r>
                      <a:rPr lang="fr-FR" sz="2000" i="0" dirty="0">
                        <a:latin typeface="Cambria Math"/>
                      </a:rPr>
                      <m:t> </m:t>
                    </m:r>
                    <m:r>
                      <m:rPr>
                        <m:sty m:val="p"/>
                      </m:rPr>
                      <a:rPr lang="fr-FR" sz="2000" i="0" dirty="0">
                        <a:latin typeface="Cambria Math"/>
                      </a:rPr>
                      <m:t>m</m:t>
                    </m:r>
                    <m:d>
                      <m:dPr>
                        <m:ctrlPr>
                          <a:rPr lang="fr-FR" sz="2000" i="1" dirty="0">
                            <a:latin typeface="Cambria Math" panose="02040503050406030204" pitchFamily="18" charset="0"/>
                          </a:rPr>
                        </m:ctrlPr>
                      </m:dPr>
                      <m:e>
                        <m:r>
                          <m:rPr>
                            <m:sty m:val="p"/>
                          </m:rPr>
                          <a:rPr lang="fr-FR" sz="2000" i="0" dirty="0">
                            <a:latin typeface="Cambria Math"/>
                          </a:rPr>
                          <m:t>t</m:t>
                        </m:r>
                      </m:e>
                    </m:d>
                  </m:oMath>
                </a14:m>
                <a:r>
                  <a:rPr lang="en-US" sz="2000" dirty="0">
                    <a:latin typeface="Times New Roman" pitchFamily="18" charset="0"/>
                  </a:rPr>
                  <a:t> compared to unity </a:t>
                </a:r>
              </a:p>
              <a:p>
                <a:pPr marL="0" indent="0">
                  <a:buNone/>
                </a:pPr>
                <a:r>
                  <a:rPr lang="en-US" sz="2000" dirty="0">
                    <a:latin typeface="Times New Roman" pitchFamily="18" charset="0"/>
                  </a:rPr>
                  <a:t>CASE 1:</a:t>
                </a:r>
              </a:p>
              <a:p>
                <a:pPr marL="0" indent="0">
                  <a:buNone/>
                </a:pPr>
                <a14:m>
                  <m:oMathPara xmlns:m="http://schemas.openxmlformats.org/officeDocument/2006/math">
                    <m:oMathParaPr>
                      <m:jc m:val="centerGroup"/>
                    </m:oMathParaPr>
                    <m:oMath xmlns:m="http://schemas.openxmlformats.org/officeDocument/2006/math">
                      <m:d>
                        <m:dPr>
                          <m:begChr m:val="|"/>
                          <m:endChr m:val="|"/>
                          <m:ctrlPr>
                            <a:rPr lang="de-DE" sz="2000" i="1" dirty="0" smtClean="0">
                              <a:latin typeface="Cambria Math" panose="02040503050406030204" pitchFamily="18" charset="0"/>
                            </a:rPr>
                          </m:ctrlPr>
                        </m:dPr>
                        <m:e>
                          <m:r>
                            <a:rPr lang="de-DE" sz="2000" i="1" dirty="0" smtClean="0">
                              <a:latin typeface="Cambria Math"/>
                            </a:rPr>
                            <m:t>𝑘𝑎</m:t>
                          </m:r>
                          <m:r>
                            <a:rPr lang="de-DE" sz="2000" i="1" dirty="0" smtClean="0">
                              <a:latin typeface="Cambria Math"/>
                            </a:rPr>
                            <m:t> </m:t>
                          </m:r>
                          <m:r>
                            <a:rPr lang="de-DE" sz="2000" i="1" dirty="0" smtClean="0">
                              <a:latin typeface="Cambria Math"/>
                            </a:rPr>
                            <m:t>𝑚</m:t>
                          </m:r>
                          <m:d>
                            <m:dPr>
                              <m:ctrlPr>
                                <a:rPr lang="de-DE" sz="2000" i="1" dirty="0" smtClean="0">
                                  <a:latin typeface="Cambria Math" panose="02040503050406030204" pitchFamily="18" charset="0"/>
                                </a:rPr>
                              </m:ctrlPr>
                            </m:dPr>
                            <m:e>
                              <m:r>
                                <a:rPr lang="de-DE" sz="2000" i="1" dirty="0" smtClean="0">
                                  <a:latin typeface="Cambria Math"/>
                                </a:rPr>
                                <m:t>𝑡</m:t>
                              </m:r>
                            </m:e>
                          </m:d>
                        </m:e>
                      </m:d>
                      <m:r>
                        <a:rPr lang="de-DE" sz="2000" i="1" dirty="0" smtClean="0">
                          <a:latin typeface="Cambria Math"/>
                        </a:rPr>
                        <m:t>≤ 1, </m:t>
                      </m:r>
                      <m:r>
                        <a:rPr lang="de-DE" sz="2000" i="1" dirty="0" smtClean="0">
                          <a:latin typeface="Cambria Math"/>
                        </a:rPr>
                        <m:t>𝑓𝑜𝑟</m:t>
                      </m:r>
                      <m:r>
                        <a:rPr lang="de-DE" sz="2000" i="1" dirty="0" smtClean="0">
                          <a:latin typeface="Cambria Math"/>
                        </a:rPr>
                        <m:t> </m:t>
                      </m:r>
                      <m:r>
                        <a:rPr lang="de-DE" sz="2000" i="1" dirty="0" smtClean="0">
                          <a:latin typeface="Cambria Math"/>
                        </a:rPr>
                        <m:t>𝑎𝑙𝑙</m:t>
                      </m:r>
                      <m:r>
                        <a:rPr lang="de-DE" sz="2000" i="1" dirty="0" smtClean="0">
                          <a:latin typeface="Cambria Math"/>
                        </a:rPr>
                        <m:t> </m:t>
                      </m:r>
                      <m:r>
                        <a:rPr lang="de-DE" sz="2000" i="1" dirty="0" smtClean="0">
                          <a:latin typeface="Cambria Math"/>
                        </a:rPr>
                        <m:t>𝑡</m:t>
                      </m:r>
                    </m:oMath>
                  </m:oMathPara>
                </a14:m>
                <a:endParaRPr lang="en-US" sz="2000" dirty="0">
                  <a:latin typeface="Times New Roman" pitchFamily="18" charset="0"/>
                </a:endParaRPr>
              </a:p>
              <a:p>
                <a:pPr marL="0" indent="0">
                  <a:buNone/>
                </a:pPr>
                <a:r>
                  <a:rPr lang="en-US" sz="2000" dirty="0">
                    <a:latin typeface="Times New Roman" pitchFamily="18" charset="0"/>
                  </a:rPr>
                  <a:t>CASE 2: </a:t>
                </a:r>
              </a:p>
              <a:p>
                <a:pPr marL="0" indent="0">
                  <a:buNone/>
                </a:pPr>
                <a14:m>
                  <m:oMathPara xmlns:m="http://schemas.openxmlformats.org/officeDocument/2006/math">
                    <m:oMathParaPr>
                      <m:jc m:val="centerGroup"/>
                    </m:oMathParaPr>
                    <m:oMath xmlns:m="http://schemas.openxmlformats.org/officeDocument/2006/math">
                      <m:r>
                        <a:rPr lang="de-DE" sz="2000" i="1" dirty="0" smtClean="0">
                          <a:latin typeface="Cambria Math"/>
                        </a:rPr>
                        <m:t>|</m:t>
                      </m:r>
                      <m:r>
                        <a:rPr lang="de-DE" sz="2000" i="1" dirty="0" smtClean="0">
                          <a:latin typeface="Cambria Math"/>
                        </a:rPr>
                        <m:t>𝑘𝑎𝑚</m:t>
                      </m:r>
                      <m:r>
                        <a:rPr lang="de-DE" sz="2000" i="1" dirty="0" smtClean="0">
                          <a:latin typeface="Cambria Math"/>
                        </a:rPr>
                        <m:t>(</m:t>
                      </m:r>
                      <m:r>
                        <a:rPr lang="de-DE" sz="2000" i="1" dirty="0" smtClean="0">
                          <a:latin typeface="Cambria Math"/>
                        </a:rPr>
                        <m:t>𝑡</m:t>
                      </m:r>
                      <m:r>
                        <a:rPr lang="de-DE" sz="2000" i="1" dirty="0" smtClean="0">
                          <a:latin typeface="Cambria Math"/>
                        </a:rPr>
                        <m:t>)| &gt; 1, </m:t>
                      </m:r>
                      <m:r>
                        <a:rPr lang="de-DE" sz="2000" i="1" dirty="0" smtClean="0">
                          <a:latin typeface="Cambria Math"/>
                        </a:rPr>
                        <m:t>𝑓𝑜𝑟</m:t>
                      </m:r>
                      <m:r>
                        <a:rPr lang="de-DE" sz="2000" i="1" dirty="0" smtClean="0">
                          <a:latin typeface="Cambria Math"/>
                        </a:rPr>
                        <m:t> </m:t>
                      </m:r>
                      <m:r>
                        <a:rPr lang="de-DE" sz="2000" i="1" dirty="0" smtClean="0">
                          <a:latin typeface="Cambria Math"/>
                        </a:rPr>
                        <m:t>𝑎𝑙𝑙</m:t>
                      </m:r>
                      <m:r>
                        <a:rPr lang="de-DE" sz="2000" i="1" dirty="0" smtClean="0">
                          <a:latin typeface="Cambria Math"/>
                        </a:rPr>
                        <m:t> </m:t>
                      </m:r>
                      <m:r>
                        <a:rPr lang="de-DE" sz="2000" i="1" dirty="0" smtClean="0">
                          <a:latin typeface="Cambria Math"/>
                        </a:rPr>
                        <m:t>𝑡</m:t>
                      </m:r>
                    </m:oMath>
                  </m:oMathPara>
                </a14:m>
                <a:endParaRPr lang="en-US" sz="2000" dirty="0">
                  <a:latin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8798" y="850900"/>
                <a:ext cx="11105002" cy="5326063"/>
              </a:xfrm>
              <a:blipFill rotWithShape="1">
                <a:blip r:embed="rId4"/>
                <a:stretch>
                  <a:fillRect l="-604" t="-1145"/>
                </a:stretch>
              </a:blipFill>
            </p:spPr>
            <p:txBody>
              <a:bodyPr/>
              <a:lstStyle/>
              <a:p>
                <a:r>
                  <a:rPr lang="en-IN">
                    <a:noFill/>
                  </a:rPr>
                  <a:t> </a:t>
                </a:r>
              </a:p>
            </p:txBody>
          </p:sp>
        </mc:Fallback>
      </mc:AlternateContent>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8856" y="1563690"/>
            <a:ext cx="4504669" cy="419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6091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2.AMPLITUDE MODULATION</a:t>
            </a:r>
          </a:p>
        </p:txBody>
      </p:sp>
      <p:sp>
        <p:nvSpPr>
          <p:cNvPr id="24" name="TextBox 23">
            <a:extLst>
              <a:ext uri="{FF2B5EF4-FFF2-40B4-BE49-F238E27FC236}">
                <a16:creationId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Continuous wave modulation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Rao		08-04-2022		11/34</a:t>
            </a:r>
          </a:p>
        </p:txBody>
      </p:sp>
      <p:pic>
        <p:nvPicPr>
          <p:cNvPr id="8" name="Picture 7">
            <a:extLst>
              <a:ext uri="{FF2B5EF4-FFF2-40B4-BE49-F238E27FC236}">
                <a16:creationId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36" name="Shape 2599">
            <a:extLst>
              <a:ext uri="{FF2B5EF4-FFF2-40B4-BE49-F238E27FC236}">
                <a16:creationId xmlns:a16="http://schemas.microsoft.com/office/drawing/2014/main" id="{1A5135F2-EC67-4455-A56A-182FF9DCBF38}"/>
              </a:ext>
            </a:extLst>
          </p:cNvPr>
          <p:cNvSpPr/>
          <p:nvPr/>
        </p:nvSpPr>
        <p:spPr>
          <a:xfrm>
            <a:off x="7708713" y="2434800"/>
            <a:ext cx="316577" cy="316577"/>
          </a:xfrm>
          <a:custGeom>
            <a:avLst/>
            <a:gdLst/>
            <a:ahLst/>
            <a:cxnLst>
              <a:cxn ang="0">
                <a:pos x="wd2" y="hd2"/>
              </a:cxn>
              <a:cxn ang="5400000">
                <a:pos x="wd2" y="hd2"/>
              </a:cxn>
              <a:cxn ang="10800000">
                <a:pos x="wd2" y="hd2"/>
              </a:cxn>
              <a:cxn ang="16200000">
                <a:pos x="wd2" y="hd2"/>
              </a:cxn>
            </a:cxnLst>
            <a:rect l="0" t="0" r="r" b="b"/>
            <a:pathLst>
              <a:path w="21600" h="21600" extrusionOk="0">
                <a:moveTo>
                  <a:pt x="6382" y="7855"/>
                </a:moveTo>
                <a:cubicBezTo>
                  <a:pt x="6653" y="7855"/>
                  <a:pt x="6873" y="7635"/>
                  <a:pt x="6873" y="7364"/>
                </a:cubicBezTo>
                <a:cubicBezTo>
                  <a:pt x="6873" y="7092"/>
                  <a:pt x="6653" y="6873"/>
                  <a:pt x="6382" y="6873"/>
                </a:cubicBezTo>
                <a:cubicBezTo>
                  <a:pt x="6111" y="6873"/>
                  <a:pt x="5891" y="7092"/>
                  <a:pt x="5891" y="7364"/>
                </a:cubicBezTo>
                <a:cubicBezTo>
                  <a:pt x="5891" y="7635"/>
                  <a:pt x="6111" y="7855"/>
                  <a:pt x="6382" y="7855"/>
                </a:cubicBezTo>
                <a:moveTo>
                  <a:pt x="6873" y="10800"/>
                </a:moveTo>
                <a:lnTo>
                  <a:pt x="10800" y="10800"/>
                </a:lnTo>
                <a:lnTo>
                  <a:pt x="10800" y="13746"/>
                </a:lnTo>
                <a:lnTo>
                  <a:pt x="6873" y="13746"/>
                </a:lnTo>
                <a:cubicBezTo>
                  <a:pt x="6873" y="13746"/>
                  <a:pt x="6873" y="10800"/>
                  <a:pt x="6873" y="10800"/>
                </a:cubicBezTo>
                <a:close/>
                <a:moveTo>
                  <a:pt x="6382" y="14727"/>
                </a:moveTo>
                <a:lnTo>
                  <a:pt x="11291" y="14727"/>
                </a:lnTo>
                <a:cubicBezTo>
                  <a:pt x="11562" y="14727"/>
                  <a:pt x="11782" y="14508"/>
                  <a:pt x="11782" y="14236"/>
                </a:cubicBezTo>
                <a:lnTo>
                  <a:pt x="11782" y="10309"/>
                </a:lnTo>
                <a:cubicBezTo>
                  <a:pt x="11782" y="10038"/>
                  <a:pt x="11562" y="9818"/>
                  <a:pt x="11291" y="9818"/>
                </a:cubicBezTo>
                <a:lnTo>
                  <a:pt x="6382" y="9818"/>
                </a:lnTo>
                <a:cubicBezTo>
                  <a:pt x="6111" y="9818"/>
                  <a:pt x="5891" y="10038"/>
                  <a:pt x="5891" y="10309"/>
                </a:cubicBezTo>
                <a:lnTo>
                  <a:pt x="5891" y="14236"/>
                </a:lnTo>
                <a:cubicBezTo>
                  <a:pt x="5891" y="14508"/>
                  <a:pt x="6111" y="14727"/>
                  <a:pt x="6382" y="14727"/>
                </a:cubicBezTo>
                <a:moveTo>
                  <a:pt x="8345" y="7855"/>
                </a:moveTo>
                <a:cubicBezTo>
                  <a:pt x="8616" y="7855"/>
                  <a:pt x="8836" y="7635"/>
                  <a:pt x="8836" y="7364"/>
                </a:cubicBezTo>
                <a:cubicBezTo>
                  <a:pt x="8836" y="7092"/>
                  <a:pt x="8616" y="6873"/>
                  <a:pt x="8345" y="6873"/>
                </a:cubicBezTo>
                <a:cubicBezTo>
                  <a:pt x="8075" y="6873"/>
                  <a:pt x="7855" y="7092"/>
                  <a:pt x="7855" y="7364"/>
                </a:cubicBezTo>
                <a:cubicBezTo>
                  <a:pt x="7855" y="7635"/>
                  <a:pt x="8075" y="7855"/>
                  <a:pt x="8345" y="7855"/>
                </a:cubicBezTo>
                <a:moveTo>
                  <a:pt x="20618" y="20618"/>
                </a:moveTo>
                <a:lnTo>
                  <a:pt x="2945" y="20618"/>
                </a:lnTo>
                <a:cubicBezTo>
                  <a:pt x="1861" y="20618"/>
                  <a:pt x="982" y="19739"/>
                  <a:pt x="982" y="18655"/>
                </a:cubicBezTo>
                <a:lnTo>
                  <a:pt x="982" y="7855"/>
                </a:lnTo>
                <a:lnTo>
                  <a:pt x="2945" y="7855"/>
                </a:lnTo>
                <a:lnTo>
                  <a:pt x="2945" y="18164"/>
                </a:lnTo>
                <a:cubicBezTo>
                  <a:pt x="2945" y="18435"/>
                  <a:pt x="3166" y="18655"/>
                  <a:pt x="3436" y="18655"/>
                </a:cubicBezTo>
                <a:cubicBezTo>
                  <a:pt x="3707" y="18655"/>
                  <a:pt x="3927" y="18435"/>
                  <a:pt x="3927" y="18164"/>
                </a:cubicBezTo>
                <a:lnTo>
                  <a:pt x="3927" y="4909"/>
                </a:lnTo>
                <a:lnTo>
                  <a:pt x="20618" y="4909"/>
                </a:lnTo>
                <a:cubicBezTo>
                  <a:pt x="20618" y="4909"/>
                  <a:pt x="20618" y="20618"/>
                  <a:pt x="20618" y="20618"/>
                </a:cubicBezTo>
                <a:close/>
                <a:moveTo>
                  <a:pt x="20618" y="3927"/>
                </a:moveTo>
                <a:lnTo>
                  <a:pt x="3927" y="3927"/>
                </a:lnTo>
                <a:cubicBezTo>
                  <a:pt x="3385" y="3927"/>
                  <a:pt x="2945" y="4367"/>
                  <a:pt x="2945" y="4909"/>
                </a:cubicBezTo>
                <a:lnTo>
                  <a:pt x="2945" y="6873"/>
                </a:lnTo>
                <a:lnTo>
                  <a:pt x="982" y="6873"/>
                </a:lnTo>
                <a:cubicBezTo>
                  <a:pt x="440" y="6873"/>
                  <a:pt x="0" y="7313"/>
                  <a:pt x="0" y="7855"/>
                </a:cubicBezTo>
                <a:lnTo>
                  <a:pt x="0" y="18655"/>
                </a:lnTo>
                <a:cubicBezTo>
                  <a:pt x="0" y="20282"/>
                  <a:pt x="1319" y="21600"/>
                  <a:pt x="2945" y="21600"/>
                </a:cubicBezTo>
                <a:lnTo>
                  <a:pt x="20618" y="21600"/>
                </a:lnTo>
                <a:cubicBezTo>
                  <a:pt x="21160" y="21600"/>
                  <a:pt x="21600" y="21160"/>
                  <a:pt x="21600" y="20618"/>
                </a:cubicBezTo>
                <a:lnTo>
                  <a:pt x="21600" y="4909"/>
                </a:lnTo>
                <a:cubicBezTo>
                  <a:pt x="21600" y="4367"/>
                  <a:pt x="21160" y="3927"/>
                  <a:pt x="20618" y="3927"/>
                </a:cubicBezTo>
                <a:moveTo>
                  <a:pt x="6382" y="16691"/>
                </a:moveTo>
                <a:lnTo>
                  <a:pt x="18164" y="16691"/>
                </a:lnTo>
                <a:cubicBezTo>
                  <a:pt x="18434" y="16691"/>
                  <a:pt x="18655" y="16472"/>
                  <a:pt x="18655" y="16200"/>
                </a:cubicBezTo>
                <a:cubicBezTo>
                  <a:pt x="18655" y="15929"/>
                  <a:pt x="18434" y="15710"/>
                  <a:pt x="18164" y="15710"/>
                </a:cubicBezTo>
                <a:lnTo>
                  <a:pt x="6382" y="15710"/>
                </a:lnTo>
                <a:cubicBezTo>
                  <a:pt x="6111" y="15710"/>
                  <a:pt x="5891" y="15929"/>
                  <a:pt x="5891" y="16200"/>
                </a:cubicBezTo>
                <a:cubicBezTo>
                  <a:pt x="5891" y="16472"/>
                  <a:pt x="6111" y="16691"/>
                  <a:pt x="6382" y="16691"/>
                </a:cubicBezTo>
                <a:moveTo>
                  <a:pt x="10309" y="7855"/>
                </a:moveTo>
                <a:lnTo>
                  <a:pt x="14236" y="7855"/>
                </a:lnTo>
                <a:cubicBezTo>
                  <a:pt x="14507" y="7855"/>
                  <a:pt x="14727" y="7635"/>
                  <a:pt x="14727" y="7364"/>
                </a:cubicBezTo>
                <a:cubicBezTo>
                  <a:pt x="14727" y="7092"/>
                  <a:pt x="14507" y="6873"/>
                  <a:pt x="14236" y="6873"/>
                </a:cubicBezTo>
                <a:lnTo>
                  <a:pt x="10309" y="6873"/>
                </a:lnTo>
                <a:cubicBezTo>
                  <a:pt x="10038" y="6873"/>
                  <a:pt x="9818" y="7092"/>
                  <a:pt x="9818" y="7364"/>
                </a:cubicBezTo>
                <a:cubicBezTo>
                  <a:pt x="9818" y="7635"/>
                  <a:pt x="10038" y="7855"/>
                  <a:pt x="10309" y="7855"/>
                </a:cubicBezTo>
                <a:moveTo>
                  <a:pt x="6382" y="18655"/>
                </a:moveTo>
                <a:lnTo>
                  <a:pt x="18164" y="18655"/>
                </a:lnTo>
                <a:cubicBezTo>
                  <a:pt x="18434" y="18655"/>
                  <a:pt x="18655" y="18435"/>
                  <a:pt x="18655" y="18164"/>
                </a:cubicBezTo>
                <a:cubicBezTo>
                  <a:pt x="18655" y="17893"/>
                  <a:pt x="18434" y="17673"/>
                  <a:pt x="18164" y="17673"/>
                </a:cubicBezTo>
                <a:lnTo>
                  <a:pt x="6382" y="17673"/>
                </a:lnTo>
                <a:cubicBezTo>
                  <a:pt x="6111" y="17673"/>
                  <a:pt x="5891" y="17893"/>
                  <a:pt x="5891" y="18164"/>
                </a:cubicBezTo>
                <a:cubicBezTo>
                  <a:pt x="5891" y="18435"/>
                  <a:pt x="6111" y="18655"/>
                  <a:pt x="6382" y="18655"/>
                </a:cubicBezTo>
                <a:moveTo>
                  <a:pt x="4909" y="2945"/>
                </a:moveTo>
                <a:lnTo>
                  <a:pt x="20127" y="2945"/>
                </a:lnTo>
                <a:cubicBezTo>
                  <a:pt x="20398" y="2945"/>
                  <a:pt x="20618" y="2726"/>
                  <a:pt x="20618" y="2455"/>
                </a:cubicBezTo>
                <a:cubicBezTo>
                  <a:pt x="20618" y="2184"/>
                  <a:pt x="20398" y="1964"/>
                  <a:pt x="20127" y="1964"/>
                </a:cubicBezTo>
                <a:lnTo>
                  <a:pt x="4909" y="1964"/>
                </a:lnTo>
                <a:cubicBezTo>
                  <a:pt x="4638" y="1964"/>
                  <a:pt x="4418" y="2184"/>
                  <a:pt x="4418" y="2455"/>
                </a:cubicBezTo>
                <a:cubicBezTo>
                  <a:pt x="4418" y="2726"/>
                  <a:pt x="4638" y="2945"/>
                  <a:pt x="4909" y="2945"/>
                </a:cubicBezTo>
                <a:moveTo>
                  <a:pt x="18164" y="11783"/>
                </a:moveTo>
                <a:lnTo>
                  <a:pt x="14236" y="11783"/>
                </a:lnTo>
                <a:cubicBezTo>
                  <a:pt x="13966" y="11783"/>
                  <a:pt x="13745" y="12001"/>
                  <a:pt x="13745" y="12273"/>
                </a:cubicBezTo>
                <a:cubicBezTo>
                  <a:pt x="13745" y="12544"/>
                  <a:pt x="13966" y="12764"/>
                  <a:pt x="14236" y="12764"/>
                </a:cubicBezTo>
                <a:lnTo>
                  <a:pt x="18164" y="12764"/>
                </a:lnTo>
                <a:cubicBezTo>
                  <a:pt x="18434" y="12764"/>
                  <a:pt x="18655" y="12544"/>
                  <a:pt x="18655" y="12273"/>
                </a:cubicBezTo>
                <a:cubicBezTo>
                  <a:pt x="18655" y="12001"/>
                  <a:pt x="18434" y="11783"/>
                  <a:pt x="18164" y="11783"/>
                </a:cubicBezTo>
                <a:moveTo>
                  <a:pt x="6382" y="982"/>
                </a:moveTo>
                <a:lnTo>
                  <a:pt x="19145" y="982"/>
                </a:lnTo>
                <a:cubicBezTo>
                  <a:pt x="19416" y="982"/>
                  <a:pt x="19636" y="762"/>
                  <a:pt x="19636" y="491"/>
                </a:cubicBezTo>
                <a:cubicBezTo>
                  <a:pt x="19636" y="220"/>
                  <a:pt x="19416" y="0"/>
                  <a:pt x="19145" y="0"/>
                </a:cubicBezTo>
                <a:lnTo>
                  <a:pt x="6382" y="0"/>
                </a:lnTo>
                <a:cubicBezTo>
                  <a:pt x="6111" y="0"/>
                  <a:pt x="5891" y="220"/>
                  <a:pt x="5891" y="491"/>
                </a:cubicBezTo>
                <a:cubicBezTo>
                  <a:pt x="5891" y="762"/>
                  <a:pt x="6111" y="982"/>
                  <a:pt x="6382" y="982"/>
                </a:cubicBezTo>
                <a:moveTo>
                  <a:pt x="18164" y="13746"/>
                </a:moveTo>
                <a:lnTo>
                  <a:pt x="14236" y="13746"/>
                </a:lnTo>
                <a:cubicBezTo>
                  <a:pt x="13966" y="13746"/>
                  <a:pt x="13745" y="13965"/>
                  <a:pt x="13745" y="14236"/>
                </a:cubicBezTo>
                <a:cubicBezTo>
                  <a:pt x="13745" y="14508"/>
                  <a:pt x="13966" y="14727"/>
                  <a:pt x="14236" y="14727"/>
                </a:cubicBezTo>
                <a:lnTo>
                  <a:pt x="18164" y="14727"/>
                </a:lnTo>
                <a:cubicBezTo>
                  <a:pt x="18434" y="14727"/>
                  <a:pt x="18655" y="14508"/>
                  <a:pt x="18655" y="14236"/>
                </a:cubicBezTo>
                <a:cubicBezTo>
                  <a:pt x="18655" y="13965"/>
                  <a:pt x="18434" y="13746"/>
                  <a:pt x="18164" y="13746"/>
                </a:cubicBezTo>
                <a:moveTo>
                  <a:pt x="16200" y="7855"/>
                </a:moveTo>
                <a:cubicBezTo>
                  <a:pt x="16471" y="7855"/>
                  <a:pt x="16691" y="7635"/>
                  <a:pt x="16691" y="7364"/>
                </a:cubicBezTo>
                <a:cubicBezTo>
                  <a:pt x="16691" y="7092"/>
                  <a:pt x="16471" y="6873"/>
                  <a:pt x="16200" y="6873"/>
                </a:cubicBezTo>
                <a:cubicBezTo>
                  <a:pt x="15929" y="6873"/>
                  <a:pt x="15709" y="7092"/>
                  <a:pt x="15709" y="7364"/>
                </a:cubicBezTo>
                <a:cubicBezTo>
                  <a:pt x="15709" y="7635"/>
                  <a:pt x="15929" y="7855"/>
                  <a:pt x="16200" y="7855"/>
                </a:cubicBezTo>
                <a:moveTo>
                  <a:pt x="18164" y="7855"/>
                </a:moveTo>
                <a:cubicBezTo>
                  <a:pt x="18434" y="7855"/>
                  <a:pt x="18655" y="7635"/>
                  <a:pt x="18655" y="7364"/>
                </a:cubicBezTo>
                <a:cubicBezTo>
                  <a:pt x="18655" y="7092"/>
                  <a:pt x="18434" y="6873"/>
                  <a:pt x="18164" y="6873"/>
                </a:cubicBezTo>
                <a:cubicBezTo>
                  <a:pt x="17893" y="6873"/>
                  <a:pt x="17673" y="7092"/>
                  <a:pt x="17673" y="7364"/>
                </a:cubicBezTo>
                <a:cubicBezTo>
                  <a:pt x="17673" y="7635"/>
                  <a:pt x="17893" y="7855"/>
                  <a:pt x="18164" y="7855"/>
                </a:cubicBezTo>
                <a:moveTo>
                  <a:pt x="18164" y="9818"/>
                </a:moveTo>
                <a:lnTo>
                  <a:pt x="14236" y="9818"/>
                </a:lnTo>
                <a:cubicBezTo>
                  <a:pt x="13966" y="9818"/>
                  <a:pt x="13745" y="10038"/>
                  <a:pt x="13745" y="10309"/>
                </a:cubicBezTo>
                <a:cubicBezTo>
                  <a:pt x="13745" y="10581"/>
                  <a:pt x="13966" y="10800"/>
                  <a:pt x="14236" y="10800"/>
                </a:cubicBezTo>
                <a:lnTo>
                  <a:pt x="18164" y="10800"/>
                </a:lnTo>
                <a:cubicBezTo>
                  <a:pt x="18434" y="10800"/>
                  <a:pt x="18655" y="10581"/>
                  <a:pt x="18655" y="10309"/>
                </a:cubicBezTo>
                <a:cubicBezTo>
                  <a:pt x="18655" y="10038"/>
                  <a:pt x="18434" y="9818"/>
                  <a:pt x="18164" y="9818"/>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37" name="Shape 2723">
            <a:extLst>
              <a:ext uri="{FF2B5EF4-FFF2-40B4-BE49-F238E27FC236}">
                <a16:creationId xmlns:a16="http://schemas.microsoft.com/office/drawing/2014/main" id="{39BC3AC1-C97C-40CA-86C6-C53DE00FA29C}"/>
              </a:ext>
            </a:extLst>
          </p:cNvPr>
          <p:cNvSpPr/>
          <p:nvPr/>
        </p:nvSpPr>
        <p:spPr>
          <a:xfrm>
            <a:off x="954935" y="2421639"/>
            <a:ext cx="342898" cy="34289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8345" y="10309"/>
                </a:moveTo>
                <a:lnTo>
                  <a:pt x="7899" y="10309"/>
                </a:lnTo>
                <a:cubicBezTo>
                  <a:pt x="7974" y="9863"/>
                  <a:pt x="8153" y="9453"/>
                  <a:pt x="8405" y="9099"/>
                </a:cubicBezTo>
                <a:lnTo>
                  <a:pt x="8717" y="9412"/>
                </a:lnTo>
                <a:cubicBezTo>
                  <a:pt x="8909" y="9604"/>
                  <a:pt x="9220" y="9604"/>
                  <a:pt x="9412" y="9412"/>
                </a:cubicBezTo>
                <a:cubicBezTo>
                  <a:pt x="9603" y="9220"/>
                  <a:pt x="9603" y="8909"/>
                  <a:pt x="9412" y="8717"/>
                </a:cubicBezTo>
                <a:lnTo>
                  <a:pt x="9101" y="8407"/>
                </a:lnTo>
                <a:cubicBezTo>
                  <a:pt x="9454" y="8157"/>
                  <a:pt x="9864" y="7979"/>
                  <a:pt x="10309" y="7904"/>
                </a:cubicBezTo>
                <a:lnTo>
                  <a:pt x="10309" y="8345"/>
                </a:lnTo>
                <a:cubicBezTo>
                  <a:pt x="10309" y="8617"/>
                  <a:pt x="10529" y="8836"/>
                  <a:pt x="10800" y="8836"/>
                </a:cubicBezTo>
                <a:cubicBezTo>
                  <a:pt x="11071" y="8836"/>
                  <a:pt x="11291" y="8617"/>
                  <a:pt x="11291" y="8345"/>
                </a:cubicBezTo>
                <a:lnTo>
                  <a:pt x="11291" y="7904"/>
                </a:lnTo>
                <a:cubicBezTo>
                  <a:pt x="11737" y="7979"/>
                  <a:pt x="12146" y="8157"/>
                  <a:pt x="12499" y="8407"/>
                </a:cubicBezTo>
                <a:lnTo>
                  <a:pt x="12188" y="8717"/>
                </a:lnTo>
                <a:cubicBezTo>
                  <a:pt x="11997" y="8909"/>
                  <a:pt x="11997" y="9220"/>
                  <a:pt x="12188" y="9412"/>
                </a:cubicBezTo>
                <a:cubicBezTo>
                  <a:pt x="12380" y="9604"/>
                  <a:pt x="12691" y="9604"/>
                  <a:pt x="12883" y="9412"/>
                </a:cubicBezTo>
                <a:lnTo>
                  <a:pt x="13195" y="9099"/>
                </a:lnTo>
                <a:cubicBezTo>
                  <a:pt x="13447" y="9453"/>
                  <a:pt x="13626" y="9863"/>
                  <a:pt x="13701" y="10309"/>
                </a:cubicBezTo>
                <a:lnTo>
                  <a:pt x="13255" y="10309"/>
                </a:lnTo>
                <a:cubicBezTo>
                  <a:pt x="12983" y="10309"/>
                  <a:pt x="12764" y="10529"/>
                  <a:pt x="12764" y="10800"/>
                </a:cubicBezTo>
                <a:cubicBezTo>
                  <a:pt x="12764" y="11071"/>
                  <a:pt x="12983" y="11291"/>
                  <a:pt x="13255" y="11291"/>
                </a:cubicBezTo>
                <a:lnTo>
                  <a:pt x="13701" y="11291"/>
                </a:lnTo>
                <a:cubicBezTo>
                  <a:pt x="13626" y="11738"/>
                  <a:pt x="13447" y="12147"/>
                  <a:pt x="13195" y="12501"/>
                </a:cubicBezTo>
                <a:lnTo>
                  <a:pt x="12883" y="12188"/>
                </a:lnTo>
                <a:cubicBezTo>
                  <a:pt x="12691" y="11997"/>
                  <a:pt x="12380" y="11997"/>
                  <a:pt x="12188" y="12188"/>
                </a:cubicBezTo>
                <a:cubicBezTo>
                  <a:pt x="11997" y="12380"/>
                  <a:pt x="11997" y="12691"/>
                  <a:pt x="12188" y="12883"/>
                </a:cubicBezTo>
                <a:lnTo>
                  <a:pt x="12499" y="13193"/>
                </a:lnTo>
                <a:cubicBezTo>
                  <a:pt x="12146" y="13444"/>
                  <a:pt x="11737" y="13621"/>
                  <a:pt x="11291" y="13696"/>
                </a:cubicBezTo>
                <a:lnTo>
                  <a:pt x="11291" y="13255"/>
                </a:lnTo>
                <a:cubicBezTo>
                  <a:pt x="11291" y="12983"/>
                  <a:pt x="11071" y="12764"/>
                  <a:pt x="10800" y="12764"/>
                </a:cubicBezTo>
                <a:cubicBezTo>
                  <a:pt x="10529" y="12764"/>
                  <a:pt x="10309" y="12983"/>
                  <a:pt x="10309" y="13255"/>
                </a:cubicBezTo>
                <a:lnTo>
                  <a:pt x="10309" y="13696"/>
                </a:lnTo>
                <a:cubicBezTo>
                  <a:pt x="9864" y="13621"/>
                  <a:pt x="9454" y="13444"/>
                  <a:pt x="9101" y="13193"/>
                </a:cubicBezTo>
                <a:lnTo>
                  <a:pt x="9412" y="12883"/>
                </a:lnTo>
                <a:cubicBezTo>
                  <a:pt x="9603" y="12691"/>
                  <a:pt x="9603" y="12380"/>
                  <a:pt x="9412" y="12188"/>
                </a:cubicBezTo>
                <a:cubicBezTo>
                  <a:pt x="9220" y="11997"/>
                  <a:pt x="8909" y="11997"/>
                  <a:pt x="8717" y="12188"/>
                </a:cubicBezTo>
                <a:lnTo>
                  <a:pt x="8405" y="12501"/>
                </a:lnTo>
                <a:cubicBezTo>
                  <a:pt x="8153" y="12147"/>
                  <a:pt x="7974" y="11738"/>
                  <a:pt x="7899" y="11291"/>
                </a:cubicBezTo>
                <a:lnTo>
                  <a:pt x="8345" y="11291"/>
                </a:lnTo>
                <a:cubicBezTo>
                  <a:pt x="8617" y="11291"/>
                  <a:pt x="8836" y="11071"/>
                  <a:pt x="8836" y="10800"/>
                </a:cubicBezTo>
                <a:cubicBezTo>
                  <a:pt x="8836" y="10529"/>
                  <a:pt x="8617" y="10309"/>
                  <a:pt x="8345" y="10309"/>
                </a:cubicBezTo>
                <a:moveTo>
                  <a:pt x="8023" y="13577"/>
                </a:moveTo>
                <a:lnTo>
                  <a:pt x="8023" y="13578"/>
                </a:lnTo>
                <a:cubicBezTo>
                  <a:pt x="8734" y="14288"/>
                  <a:pt x="9716" y="14727"/>
                  <a:pt x="10800" y="14727"/>
                </a:cubicBezTo>
                <a:cubicBezTo>
                  <a:pt x="11884" y="14727"/>
                  <a:pt x="12866" y="14288"/>
                  <a:pt x="13577" y="13578"/>
                </a:cubicBezTo>
                <a:lnTo>
                  <a:pt x="13577" y="13577"/>
                </a:lnTo>
                <a:lnTo>
                  <a:pt x="13577" y="13577"/>
                </a:lnTo>
                <a:cubicBezTo>
                  <a:pt x="14288" y="12866"/>
                  <a:pt x="14727" y="11884"/>
                  <a:pt x="14727" y="10800"/>
                </a:cubicBezTo>
                <a:cubicBezTo>
                  <a:pt x="14727" y="8631"/>
                  <a:pt x="12969" y="6873"/>
                  <a:pt x="10800" y="6873"/>
                </a:cubicBezTo>
                <a:cubicBezTo>
                  <a:pt x="8631" y="6873"/>
                  <a:pt x="6873" y="8631"/>
                  <a:pt x="6873" y="10800"/>
                </a:cubicBezTo>
                <a:cubicBezTo>
                  <a:pt x="6873" y="11884"/>
                  <a:pt x="7311" y="12866"/>
                  <a:pt x="8023" y="13577"/>
                </a:cubicBezTo>
                <a:cubicBezTo>
                  <a:pt x="8023" y="13577"/>
                  <a:pt x="8023" y="13577"/>
                  <a:pt x="8023" y="13577"/>
                </a:cubicBezTo>
                <a:close/>
                <a:moveTo>
                  <a:pt x="10800" y="11782"/>
                </a:moveTo>
                <a:cubicBezTo>
                  <a:pt x="11342" y="11782"/>
                  <a:pt x="11782" y="11342"/>
                  <a:pt x="11782" y="10800"/>
                </a:cubicBezTo>
                <a:cubicBezTo>
                  <a:pt x="11782" y="10258"/>
                  <a:pt x="11342" y="9818"/>
                  <a:pt x="10800" y="9818"/>
                </a:cubicBezTo>
                <a:cubicBezTo>
                  <a:pt x="10258" y="9818"/>
                  <a:pt x="9818" y="10258"/>
                  <a:pt x="9818" y="10800"/>
                </a:cubicBezTo>
                <a:cubicBezTo>
                  <a:pt x="9818" y="11342"/>
                  <a:pt x="10258" y="11782"/>
                  <a:pt x="10800" y="11782"/>
                </a:cubicBezTo>
                <a:moveTo>
                  <a:pt x="17673" y="5891"/>
                </a:moveTo>
                <a:cubicBezTo>
                  <a:pt x="17131" y="5891"/>
                  <a:pt x="16691" y="6331"/>
                  <a:pt x="16691" y="6873"/>
                </a:cubicBezTo>
                <a:lnTo>
                  <a:pt x="16691" y="7855"/>
                </a:lnTo>
                <a:cubicBezTo>
                  <a:pt x="16691" y="8396"/>
                  <a:pt x="17131" y="8836"/>
                  <a:pt x="17673" y="8836"/>
                </a:cubicBezTo>
                <a:lnTo>
                  <a:pt x="17673" y="12764"/>
                </a:lnTo>
                <a:cubicBezTo>
                  <a:pt x="17131" y="12764"/>
                  <a:pt x="16691" y="13204"/>
                  <a:pt x="16691" y="13745"/>
                </a:cubicBezTo>
                <a:lnTo>
                  <a:pt x="16691" y="14727"/>
                </a:lnTo>
                <a:cubicBezTo>
                  <a:pt x="16691" y="15270"/>
                  <a:pt x="17131" y="15709"/>
                  <a:pt x="17673" y="15709"/>
                </a:cubicBezTo>
                <a:lnTo>
                  <a:pt x="17673" y="17673"/>
                </a:lnTo>
                <a:lnTo>
                  <a:pt x="3927" y="17673"/>
                </a:lnTo>
                <a:lnTo>
                  <a:pt x="3927" y="3927"/>
                </a:lnTo>
                <a:lnTo>
                  <a:pt x="17673" y="3927"/>
                </a:lnTo>
                <a:cubicBezTo>
                  <a:pt x="17673" y="3927"/>
                  <a:pt x="17673" y="5891"/>
                  <a:pt x="17673" y="5891"/>
                </a:cubicBezTo>
                <a:close/>
                <a:moveTo>
                  <a:pt x="18655" y="5891"/>
                </a:moveTo>
                <a:lnTo>
                  <a:pt x="18655" y="2945"/>
                </a:lnTo>
                <a:lnTo>
                  <a:pt x="2945" y="2945"/>
                </a:lnTo>
                <a:lnTo>
                  <a:pt x="2945" y="18655"/>
                </a:lnTo>
                <a:lnTo>
                  <a:pt x="18655" y="18655"/>
                </a:lnTo>
                <a:lnTo>
                  <a:pt x="18655" y="15709"/>
                </a:lnTo>
                <a:cubicBezTo>
                  <a:pt x="19196" y="15709"/>
                  <a:pt x="19636" y="15270"/>
                  <a:pt x="19636" y="14727"/>
                </a:cubicBezTo>
                <a:lnTo>
                  <a:pt x="19636" y="13745"/>
                </a:lnTo>
                <a:cubicBezTo>
                  <a:pt x="19636" y="13204"/>
                  <a:pt x="19196" y="12764"/>
                  <a:pt x="18655" y="12764"/>
                </a:cubicBezTo>
                <a:lnTo>
                  <a:pt x="18655" y="8836"/>
                </a:lnTo>
                <a:cubicBezTo>
                  <a:pt x="19196" y="8836"/>
                  <a:pt x="19636" y="8396"/>
                  <a:pt x="19636" y="7855"/>
                </a:cubicBezTo>
                <a:lnTo>
                  <a:pt x="19636" y="6873"/>
                </a:lnTo>
                <a:cubicBezTo>
                  <a:pt x="19636" y="6331"/>
                  <a:pt x="19196" y="5891"/>
                  <a:pt x="18655" y="5891"/>
                </a:cubicBezTo>
              </a:path>
            </a:pathLst>
          </a:custGeom>
          <a:solidFill>
            <a:schemeClr val="bg1"/>
          </a:solidFill>
          <a:ln w="12700">
            <a:miter lim="400000"/>
          </a:ln>
        </p:spPr>
        <p:txBody>
          <a:bodyPr lIns="19045" tIns="19045" rIns="19045" bIns="19045" anchor="ctr"/>
          <a:lstStyle/>
          <a:p>
            <a:pPr marL="0" marR="0" lvl="0" indent="0" algn="ctr"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38" name="Shape 2778">
            <a:extLst>
              <a:ext uri="{FF2B5EF4-FFF2-40B4-BE49-F238E27FC236}">
                <a16:creationId xmlns:a16="http://schemas.microsoft.com/office/drawing/2014/main" id="{D45D618A-1685-446D-A920-BA985E1A4A9A}"/>
              </a:ext>
            </a:extLst>
          </p:cNvPr>
          <p:cNvSpPr/>
          <p:nvPr/>
        </p:nvSpPr>
        <p:spPr>
          <a:xfrm>
            <a:off x="2628437" y="2421639"/>
            <a:ext cx="342898" cy="34289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lIns="19045" tIns="19045" rIns="19045" bIns="19045" anchor="ctr"/>
          <a:lstStyle/>
          <a:p>
            <a:pPr marL="0" marR="0" lvl="0" indent="0" algn="ctr"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39" name="Shape 2773">
            <a:extLst>
              <a:ext uri="{FF2B5EF4-FFF2-40B4-BE49-F238E27FC236}">
                <a16:creationId xmlns:a16="http://schemas.microsoft.com/office/drawing/2014/main" id="{BC38B62B-02B0-4F11-893D-E772F9FF9690}"/>
              </a:ext>
            </a:extLst>
          </p:cNvPr>
          <p:cNvSpPr/>
          <p:nvPr/>
        </p:nvSpPr>
        <p:spPr>
          <a:xfrm>
            <a:off x="4300778" y="2421639"/>
            <a:ext cx="342898" cy="34289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8"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4909" y="12764"/>
                </a:moveTo>
                <a:cubicBezTo>
                  <a:pt x="5180" y="12764"/>
                  <a:pt x="5400" y="12544"/>
                  <a:pt x="5400" y="12273"/>
                </a:cubicBezTo>
                <a:cubicBezTo>
                  <a:pt x="5400" y="9290"/>
                  <a:pt x="7818" y="6873"/>
                  <a:pt x="10800" y="6873"/>
                </a:cubicBezTo>
                <a:cubicBezTo>
                  <a:pt x="13782" y="6873"/>
                  <a:pt x="16200" y="9290"/>
                  <a:pt x="16200" y="12273"/>
                </a:cubicBezTo>
                <a:cubicBezTo>
                  <a:pt x="16200" y="12544"/>
                  <a:pt x="16420" y="12764"/>
                  <a:pt x="16691" y="12764"/>
                </a:cubicBezTo>
                <a:cubicBezTo>
                  <a:pt x="16962" y="12764"/>
                  <a:pt x="17182" y="12544"/>
                  <a:pt x="17182" y="12273"/>
                </a:cubicBezTo>
                <a:cubicBezTo>
                  <a:pt x="17182" y="8748"/>
                  <a:pt x="14325" y="5891"/>
                  <a:pt x="10800" y="5891"/>
                </a:cubicBezTo>
                <a:cubicBezTo>
                  <a:pt x="7275" y="5891"/>
                  <a:pt x="4418" y="8748"/>
                  <a:pt x="4418" y="12273"/>
                </a:cubicBezTo>
                <a:cubicBezTo>
                  <a:pt x="4418" y="12544"/>
                  <a:pt x="4638" y="12764"/>
                  <a:pt x="4909" y="12764"/>
                </a:cubicBezTo>
                <a:moveTo>
                  <a:pt x="10800" y="11782"/>
                </a:moveTo>
                <a:cubicBezTo>
                  <a:pt x="10529" y="11782"/>
                  <a:pt x="10309" y="12002"/>
                  <a:pt x="10309" y="12273"/>
                </a:cubicBezTo>
                <a:cubicBezTo>
                  <a:pt x="10309" y="12544"/>
                  <a:pt x="10529" y="12764"/>
                  <a:pt x="10800" y="12764"/>
                </a:cubicBezTo>
                <a:cubicBezTo>
                  <a:pt x="11071" y="12764"/>
                  <a:pt x="11291" y="12544"/>
                  <a:pt x="11291" y="12273"/>
                </a:cubicBezTo>
                <a:cubicBezTo>
                  <a:pt x="11291" y="12002"/>
                  <a:pt x="11071" y="11782"/>
                  <a:pt x="10800" y="11782"/>
                </a:cubicBezTo>
                <a:moveTo>
                  <a:pt x="10800" y="8836"/>
                </a:moveTo>
                <a:cubicBezTo>
                  <a:pt x="8903" y="8836"/>
                  <a:pt x="7364" y="10375"/>
                  <a:pt x="7364" y="12273"/>
                </a:cubicBezTo>
                <a:cubicBezTo>
                  <a:pt x="7364" y="12544"/>
                  <a:pt x="7583" y="12764"/>
                  <a:pt x="7855" y="12764"/>
                </a:cubicBezTo>
                <a:cubicBezTo>
                  <a:pt x="8126" y="12764"/>
                  <a:pt x="8345" y="12544"/>
                  <a:pt x="8345" y="12273"/>
                </a:cubicBezTo>
                <a:cubicBezTo>
                  <a:pt x="8345" y="10917"/>
                  <a:pt x="9444" y="9818"/>
                  <a:pt x="10800" y="9818"/>
                </a:cubicBezTo>
                <a:cubicBezTo>
                  <a:pt x="12156" y="9818"/>
                  <a:pt x="13255" y="10917"/>
                  <a:pt x="13255" y="12273"/>
                </a:cubicBezTo>
                <a:cubicBezTo>
                  <a:pt x="13255" y="12544"/>
                  <a:pt x="13474" y="12764"/>
                  <a:pt x="13745" y="12764"/>
                </a:cubicBezTo>
                <a:cubicBezTo>
                  <a:pt x="14017" y="12764"/>
                  <a:pt x="14236" y="12544"/>
                  <a:pt x="14236" y="12273"/>
                </a:cubicBezTo>
                <a:cubicBezTo>
                  <a:pt x="14236" y="10375"/>
                  <a:pt x="12698" y="8836"/>
                  <a:pt x="10800" y="8836"/>
                </a:cubicBezTo>
              </a:path>
            </a:pathLst>
          </a:custGeom>
          <a:solidFill>
            <a:schemeClr val="bg1"/>
          </a:solidFill>
          <a:ln w="12700">
            <a:miter lim="400000"/>
          </a:ln>
        </p:spPr>
        <p:txBody>
          <a:bodyPr lIns="19045" tIns="19045" rIns="19045" bIns="19045" anchor="ctr"/>
          <a:lstStyle/>
          <a:p>
            <a:pPr marL="0" marR="0" lvl="0" indent="0" algn="ctr"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40" name="Shape 2784">
            <a:extLst>
              <a:ext uri="{FF2B5EF4-FFF2-40B4-BE49-F238E27FC236}">
                <a16:creationId xmlns:a16="http://schemas.microsoft.com/office/drawing/2014/main" id="{39EEFE51-D6D7-4969-B264-54018555DF09}"/>
              </a:ext>
            </a:extLst>
          </p:cNvPr>
          <p:cNvSpPr/>
          <p:nvPr/>
        </p:nvSpPr>
        <p:spPr>
          <a:xfrm>
            <a:off x="5998868" y="2421639"/>
            <a:ext cx="342898" cy="34289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solidFill>
          <a:ln w="12700">
            <a:miter lim="400000"/>
          </a:ln>
        </p:spPr>
        <p:txBody>
          <a:bodyPr lIns="19045" tIns="19045" rIns="19045" bIns="19045" anchor="ctr"/>
          <a:lstStyle/>
          <a:p>
            <a:pPr marL="0" marR="0" lvl="0" indent="0" algn="ctr"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41" name="Shape 2570">
            <a:extLst>
              <a:ext uri="{FF2B5EF4-FFF2-40B4-BE49-F238E27FC236}">
                <a16:creationId xmlns:a16="http://schemas.microsoft.com/office/drawing/2014/main" id="{46A4273B-D826-4086-829C-0E2B2347592B}"/>
              </a:ext>
            </a:extLst>
          </p:cNvPr>
          <p:cNvSpPr/>
          <p:nvPr/>
        </p:nvSpPr>
        <p:spPr>
          <a:xfrm>
            <a:off x="9382215" y="2444572"/>
            <a:ext cx="303939" cy="297033"/>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4392" y="952500"/>
                <a:ext cx="11189408" cy="5224463"/>
              </a:xfrm>
            </p:spPr>
            <p:txBody>
              <a:bodyPr>
                <a:normAutofit/>
              </a:bodyPr>
              <a:lstStyle/>
              <a:p>
                <a:r>
                  <a:rPr lang="en-US" sz="2000" b="1" dirty="0">
                    <a:latin typeface="Times New Roman" pitchFamily="18" charset="0"/>
                    <a:cs typeface="Times New Roman" pitchFamily="18" charset="0"/>
                  </a:rPr>
                  <a:t>FREQUENCY DOMAIN DESCRIPTION</a:t>
                </a:r>
                <a:r>
                  <a:rPr lang="en-US" sz="2400" dirty="0">
                    <a:latin typeface="Times New Roman" pitchFamily="18" charset="0"/>
                    <a:cs typeface="Times New Roman" pitchFamily="18" charset="0"/>
                  </a:rPr>
                  <a:t>:</a:t>
                </a:r>
              </a:p>
              <a:p>
                <a:pPr marL="0" indent="0">
                  <a:buNone/>
                </a:pPr>
                <a:r>
                  <a:rPr lang="en-US" sz="2400" dirty="0">
                    <a:latin typeface="Times New Roman" pitchFamily="18" charset="0"/>
                    <a:cs typeface="Times New Roman" pitchFamily="18" charset="0"/>
                  </a:rPr>
                  <a:t> </a:t>
                </a:r>
                <a14:m>
                  <m:oMath xmlns:m="http://schemas.openxmlformats.org/officeDocument/2006/math">
                    <m:r>
                      <a:rPr lang="en-US" sz="2400" i="1" dirty="0" smtClean="0">
                        <a:latin typeface="Cambria Math"/>
                        <a:cs typeface="Times New Roman" pitchFamily="18" charset="0"/>
                      </a:rPr>
                      <m:t>𝑠</m:t>
                    </m:r>
                    <m:r>
                      <a:rPr lang="en-US" sz="2400" i="1" dirty="0" smtClean="0">
                        <a:latin typeface="Cambria Math"/>
                        <a:cs typeface="Times New Roman" pitchFamily="18" charset="0"/>
                      </a:rPr>
                      <m:t>(</m:t>
                    </m:r>
                    <m:r>
                      <a:rPr lang="en-US" sz="2400" i="1" dirty="0" smtClean="0">
                        <a:latin typeface="Cambria Math"/>
                        <a:cs typeface="Times New Roman" pitchFamily="18" charset="0"/>
                      </a:rPr>
                      <m:t>𝑡</m:t>
                    </m:r>
                    <m:r>
                      <a:rPr lang="en-US" sz="2400" i="1" dirty="0" smtClean="0">
                        <a:latin typeface="Cambria Math"/>
                        <a:cs typeface="Times New Roman" pitchFamily="18" charset="0"/>
                      </a:rPr>
                      <m:t>)=</m:t>
                    </m:r>
                    <m:f>
                      <m:fPr>
                        <m:ctrlPr>
                          <a:rPr lang="en-US" sz="2400" i="1" smtClean="0">
                            <a:latin typeface="Cambria Math" panose="02040503050406030204" pitchFamily="18" charset="0"/>
                            <a:cs typeface="Times New Roman" pitchFamily="18" charset="0"/>
                          </a:rPr>
                        </m:ctrlPr>
                      </m:fPr>
                      <m:num>
                        <m:r>
                          <a:rPr lang="en-IN" sz="2400" b="0" i="1" smtClean="0">
                            <a:latin typeface="Cambria Math"/>
                            <a:cs typeface="Times New Roman" pitchFamily="18" charset="0"/>
                          </a:rPr>
                          <m:t>𝐴</m:t>
                        </m:r>
                        <m:r>
                          <a:rPr lang="en-IN" sz="2400" b="0" i="1" baseline="-25000" smtClean="0">
                            <a:latin typeface="Cambria Math"/>
                            <a:cs typeface="Times New Roman" pitchFamily="18" charset="0"/>
                          </a:rPr>
                          <m:t>𝑐</m:t>
                        </m:r>
                      </m:num>
                      <m:den>
                        <m:r>
                          <a:rPr lang="en-IN" sz="2400" b="0" i="1" smtClean="0">
                            <a:latin typeface="Cambria Math"/>
                            <a:cs typeface="Times New Roman" pitchFamily="18" charset="0"/>
                          </a:rPr>
                          <m:t>2</m:t>
                        </m:r>
                      </m:den>
                    </m:f>
                  </m:oMath>
                </a14:m>
                <a:r>
                  <a:rPr lang="en-IN" sz="2400" dirty="0">
                    <a:latin typeface="Times New Roman" pitchFamily="18" charset="0"/>
                    <a:cs typeface="Times New Roman" pitchFamily="18" charset="0"/>
                  </a:rPr>
                  <a:t>[</a:t>
                </a:r>
                <a14:m>
                  <m:oMath xmlns:m="http://schemas.openxmlformats.org/officeDocument/2006/math">
                    <m:r>
                      <a:rPr lang="en-IN" sz="2400" i="1" dirty="0" smtClean="0">
                        <a:latin typeface="Cambria Math"/>
                        <a:ea typeface="Cambria Math"/>
                        <a:cs typeface="Times New Roman" pitchFamily="18" charset="0"/>
                      </a:rPr>
                      <m:t>𝛿</m:t>
                    </m:r>
                    <m:r>
                      <a:rPr lang="en-IN" sz="2400" i="1" dirty="0" smtClean="0">
                        <a:latin typeface="Cambria Math"/>
                        <a:cs typeface="Times New Roman" pitchFamily="18" charset="0"/>
                      </a:rPr>
                      <m:t> (</m:t>
                    </m:r>
                    <m:r>
                      <a:rPr lang="en-IN" sz="2400" i="1" dirty="0" smtClean="0">
                        <a:latin typeface="Cambria Math"/>
                        <a:cs typeface="Times New Roman" pitchFamily="18" charset="0"/>
                      </a:rPr>
                      <m:t>𝑓</m:t>
                    </m:r>
                    <m:r>
                      <a:rPr lang="en-IN" sz="2400" i="1" dirty="0" smtClean="0">
                        <a:latin typeface="Cambria Math"/>
                        <a:cs typeface="Times New Roman" pitchFamily="18" charset="0"/>
                      </a:rPr>
                      <m:t>−</m:t>
                    </m:r>
                    <m:r>
                      <a:rPr lang="en-IN" sz="2400" i="1" dirty="0" smtClean="0">
                        <a:latin typeface="Cambria Math"/>
                        <a:cs typeface="Times New Roman" pitchFamily="18" charset="0"/>
                      </a:rPr>
                      <m:t>𝑓𝑐</m:t>
                    </m:r>
                    <m:r>
                      <a:rPr lang="en-IN" sz="2400" i="1" dirty="0" smtClean="0">
                        <a:latin typeface="Cambria Math"/>
                        <a:cs typeface="Times New Roman" pitchFamily="18" charset="0"/>
                      </a:rPr>
                      <m:t>)+</m:t>
                    </m:r>
                    <m:r>
                      <a:rPr lang="en-IN" sz="2400" i="1">
                        <a:latin typeface="Cambria Math"/>
                        <a:ea typeface="Cambria Math"/>
                        <a:cs typeface="Times New Roman" pitchFamily="18" charset="0"/>
                      </a:rPr>
                      <m:t>𝛿</m:t>
                    </m:r>
                    <m:r>
                      <a:rPr lang="en-IN" sz="2400" i="1" dirty="0" smtClean="0">
                        <a:latin typeface="Cambria Math"/>
                        <a:ea typeface="Cambria Math"/>
                        <a:cs typeface="Times New Roman" pitchFamily="18" charset="0"/>
                      </a:rPr>
                      <m:t>(</m:t>
                    </m:r>
                    <m:r>
                      <a:rPr lang="en-IN" sz="2400" i="1" dirty="0" err="1" smtClean="0">
                        <a:latin typeface="Cambria Math"/>
                        <a:ea typeface="Cambria Math"/>
                        <a:cs typeface="Times New Roman" pitchFamily="18" charset="0"/>
                      </a:rPr>
                      <m:t>𝑓</m:t>
                    </m:r>
                    <m:r>
                      <a:rPr lang="en-IN" sz="2400" i="1" dirty="0" err="1" smtClean="0">
                        <a:latin typeface="Cambria Math"/>
                        <a:ea typeface="Cambria Math"/>
                        <a:cs typeface="Times New Roman" pitchFamily="18" charset="0"/>
                      </a:rPr>
                      <m:t>+</m:t>
                    </m:r>
                    <m:r>
                      <a:rPr lang="en-IN" sz="2400" i="1" dirty="0" err="1" smtClean="0">
                        <a:latin typeface="Cambria Math"/>
                        <a:ea typeface="Cambria Math"/>
                        <a:cs typeface="Times New Roman" pitchFamily="18" charset="0"/>
                      </a:rPr>
                      <m:t>𝑓𝑐</m:t>
                    </m:r>
                  </m:oMath>
                </a14:m>
                <a:r>
                  <a:rPr lang="en-IN" sz="2400" dirty="0">
                    <a:latin typeface="Cambria Math"/>
                    <a:ea typeface="Cambria Math"/>
                    <a:cs typeface="Times New Roman" pitchFamily="18" charset="0"/>
                  </a:rPr>
                  <a:t>)]+</a:t>
                </a:r>
                <a14:m>
                  <m:oMath xmlns:m="http://schemas.openxmlformats.org/officeDocument/2006/math">
                    <m:f>
                      <m:fPr>
                        <m:ctrlPr>
                          <a:rPr lang="en-IN" sz="2400" i="1" dirty="0" smtClean="0">
                            <a:latin typeface="Cambria Math" panose="02040503050406030204" pitchFamily="18" charset="0"/>
                            <a:cs typeface="Times New Roman" pitchFamily="18" charset="0"/>
                          </a:rPr>
                        </m:ctrlPr>
                      </m:fPr>
                      <m:num>
                        <m:r>
                          <a:rPr lang="en-IN" sz="2400" b="0" i="1" dirty="0" smtClean="0">
                            <a:latin typeface="Cambria Math"/>
                            <a:cs typeface="Times New Roman" pitchFamily="18" charset="0"/>
                          </a:rPr>
                          <m:t>𝑘</m:t>
                        </m:r>
                        <m:r>
                          <a:rPr lang="en-IN" sz="2400" b="0" i="1" baseline="-25000" dirty="0" smtClean="0">
                            <a:latin typeface="Cambria Math"/>
                            <a:cs typeface="Times New Roman" pitchFamily="18" charset="0"/>
                          </a:rPr>
                          <m:t>𝑎</m:t>
                        </m:r>
                        <m:r>
                          <a:rPr lang="en-IN" sz="2400" b="0" i="1" dirty="0" smtClean="0">
                            <a:latin typeface="Cambria Math"/>
                            <a:cs typeface="Times New Roman" pitchFamily="18" charset="0"/>
                          </a:rPr>
                          <m:t>𝐴</m:t>
                        </m:r>
                        <m:r>
                          <a:rPr lang="en-IN" sz="2400" b="0" i="1" baseline="-25000" dirty="0" smtClean="0">
                            <a:latin typeface="Cambria Math"/>
                            <a:cs typeface="Times New Roman" pitchFamily="18" charset="0"/>
                          </a:rPr>
                          <m:t>𝑐</m:t>
                        </m:r>
                      </m:num>
                      <m:den>
                        <m:r>
                          <a:rPr lang="en-IN" sz="2400" b="0" i="1" dirty="0" smtClean="0">
                            <a:latin typeface="Cambria Math"/>
                            <a:cs typeface="Times New Roman" pitchFamily="18" charset="0"/>
                          </a:rPr>
                          <m:t>2</m:t>
                        </m:r>
                      </m:den>
                    </m:f>
                    <m:r>
                      <a:rPr lang="en-IN" sz="2400" i="1" dirty="0" smtClean="0">
                        <a:latin typeface="Cambria Math"/>
                        <a:cs typeface="Times New Roman" pitchFamily="18" charset="0"/>
                      </a:rPr>
                      <m:t>[(</m:t>
                    </m:r>
                    <m:r>
                      <a:rPr lang="en-IN" sz="2400" i="1" dirty="0" smtClean="0">
                        <a:latin typeface="Cambria Math"/>
                        <a:cs typeface="Times New Roman" pitchFamily="18" charset="0"/>
                      </a:rPr>
                      <m:t>𝑀</m:t>
                    </m:r>
                    <m:r>
                      <a:rPr lang="en-IN" sz="2400" i="1" dirty="0" smtClean="0">
                        <a:latin typeface="Cambria Math"/>
                        <a:cs typeface="Times New Roman" pitchFamily="18" charset="0"/>
                      </a:rPr>
                      <m:t>(</m:t>
                    </m:r>
                    <m:r>
                      <a:rPr lang="en-IN" sz="2400" i="1" dirty="0" smtClean="0">
                        <a:latin typeface="Cambria Math"/>
                        <a:cs typeface="Times New Roman" pitchFamily="18" charset="0"/>
                      </a:rPr>
                      <m:t>𝑓</m:t>
                    </m:r>
                    <m:r>
                      <a:rPr lang="en-IN" sz="2400" i="1" dirty="0" smtClean="0">
                        <a:latin typeface="Cambria Math"/>
                        <a:cs typeface="Times New Roman" pitchFamily="18" charset="0"/>
                      </a:rPr>
                      <m:t>−</m:t>
                    </m:r>
                    <m:r>
                      <a:rPr lang="en-IN" sz="2400" i="1" dirty="0" smtClean="0">
                        <a:latin typeface="Cambria Math"/>
                        <a:cs typeface="Times New Roman" pitchFamily="18" charset="0"/>
                      </a:rPr>
                      <m:t>𝑓𝑐</m:t>
                    </m:r>
                    <m:r>
                      <a:rPr lang="en-IN" sz="2400" i="1" dirty="0" smtClean="0">
                        <a:latin typeface="Cambria Math"/>
                        <a:cs typeface="Times New Roman" pitchFamily="18" charset="0"/>
                      </a:rPr>
                      <m:t>)+</m:t>
                    </m:r>
                    <m:r>
                      <a:rPr lang="en-IN" sz="2400" i="1" dirty="0" smtClean="0">
                        <a:latin typeface="Cambria Math"/>
                        <a:cs typeface="Times New Roman" pitchFamily="18" charset="0"/>
                      </a:rPr>
                      <m:t>𝑀</m:t>
                    </m:r>
                    <m:r>
                      <a:rPr lang="en-IN" sz="2400" i="1" dirty="0" smtClean="0">
                        <a:latin typeface="Cambria Math"/>
                        <a:cs typeface="Times New Roman" pitchFamily="18" charset="0"/>
                      </a:rPr>
                      <m:t>(</m:t>
                    </m:r>
                    <m:r>
                      <a:rPr lang="en-IN" sz="2400" i="1" dirty="0" smtClean="0">
                        <a:latin typeface="Cambria Math"/>
                        <a:cs typeface="Times New Roman" pitchFamily="18" charset="0"/>
                      </a:rPr>
                      <m:t>𝑓</m:t>
                    </m:r>
                    <m:r>
                      <a:rPr lang="en-IN" sz="2400" i="1" dirty="0" smtClean="0">
                        <a:latin typeface="Cambria Math"/>
                        <a:cs typeface="Times New Roman" pitchFamily="18" charset="0"/>
                      </a:rPr>
                      <m:t>+</m:t>
                    </m:r>
                    <m:r>
                      <a:rPr lang="en-IN" sz="2400" i="1" dirty="0" smtClean="0">
                        <a:latin typeface="Cambria Math"/>
                        <a:cs typeface="Times New Roman" pitchFamily="18" charset="0"/>
                      </a:rPr>
                      <m:t>𝑓𝑐</m:t>
                    </m:r>
                    <m:r>
                      <a:rPr lang="en-IN" sz="2400" i="1" dirty="0" smtClean="0">
                        <a:latin typeface="Cambria Math"/>
                        <a:cs typeface="Times New Roman" pitchFamily="18" charset="0"/>
                      </a:rPr>
                      <m:t>)]</m:t>
                    </m:r>
                  </m:oMath>
                </a14:m>
                <a:endParaRPr lang="en-IN" sz="2400" dirty="0">
                  <a:latin typeface="Times New Roman" pitchFamily="18" charset="0"/>
                  <a:cs typeface="Times New Roman" pitchFamily="18" charset="0"/>
                </a:endParaRPr>
              </a:p>
              <a:p>
                <a:pPr marL="0" indent="0">
                  <a:buNone/>
                </a:pPr>
                <a:r>
                  <a:rPr lang="en-IN" sz="2400" dirty="0">
                    <a:latin typeface="Times New Roman" pitchFamily="18" charset="0"/>
                    <a:cs typeface="Times New Roman" pitchFamily="18" charset="0"/>
                  </a:rPr>
                  <a:t>							</a:t>
                </a:r>
              </a:p>
              <a:p>
                <a:pPr marL="0" indent="0">
                  <a:buNone/>
                </a:pPr>
                <a:endParaRPr lang="en-IN" sz="2400" dirty="0">
                  <a:latin typeface="Times New Roman" pitchFamily="18" charset="0"/>
                  <a:cs typeface="Times New Roman" pitchFamily="18" charset="0"/>
                </a:endParaRPr>
              </a:p>
              <a:p>
                <a:pPr marL="0" indent="0">
                  <a:lnSpc>
                    <a:spcPct val="100000"/>
                  </a:lnSpc>
                  <a:buNone/>
                </a:pPr>
                <a:r>
                  <a:rPr lang="en-IN" sz="2400" dirty="0">
                    <a:latin typeface="Times New Roman" pitchFamily="18" charset="0"/>
                    <a:cs typeface="Times New Roman" pitchFamily="18" charset="0"/>
                  </a:rPr>
                  <a:t>								</a:t>
                </a:r>
                <a14:m>
                  <m:oMath xmlns:m="http://schemas.openxmlformats.org/officeDocument/2006/math">
                    <m:r>
                      <a:rPr lang="en-IN" sz="2000" i="1" dirty="0" smtClean="0">
                        <a:latin typeface="Cambria Math"/>
                        <a:cs typeface="Times New Roman" pitchFamily="18" charset="0"/>
                      </a:rPr>
                      <m:t>𝐵</m:t>
                    </m:r>
                    <m:r>
                      <a:rPr lang="en-IN" sz="2000" i="1" dirty="0" smtClean="0">
                        <a:latin typeface="Cambria Math"/>
                        <a:cs typeface="Times New Roman" pitchFamily="18" charset="0"/>
                      </a:rPr>
                      <m:t>=2</m:t>
                    </m:r>
                    <m:r>
                      <a:rPr lang="en-IN" sz="2000" i="1" dirty="0" smtClean="0">
                        <a:latin typeface="Cambria Math"/>
                        <a:cs typeface="Times New Roman" pitchFamily="18" charset="0"/>
                      </a:rPr>
                      <m:t>𝑤</m:t>
                    </m:r>
                  </m:oMath>
                </a14:m>
                <a:endParaRPr lang="en-IN" sz="2000" dirty="0">
                  <a:latin typeface="Times New Roman" pitchFamily="18" charset="0"/>
                  <a:cs typeface="Times New Roman" pitchFamily="18" charset="0"/>
                </a:endParaRPr>
              </a:p>
              <a:p>
                <a:pPr marL="0" indent="0">
                  <a:lnSpc>
                    <a:spcPct val="150000"/>
                  </a:lnSpc>
                  <a:buNone/>
                </a:pPr>
                <a:r>
                  <a:rPr lang="en-IN" sz="2000" dirty="0">
                    <a:latin typeface="Times New Roman" pitchFamily="18" charset="0"/>
                    <a:cs typeface="Times New Roman" pitchFamily="18" charset="0"/>
                  </a:rPr>
                  <a:t>								</a:t>
                </a:r>
                <a14:m>
                  <m:oMath xmlns:m="http://schemas.openxmlformats.org/officeDocument/2006/math">
                    <m:r>
                      <a:rPr lang="en-IN" sz="2000" i="1" dirty="0" smtClean="0">
                        <a:latin typeface="Cambria Math"/>
                        <a:cs typeface="Times New Roman" pitchFamily="18" charset="0"/>
                      </a:rPr>
                      <m:t>𝐵</m:t>
                    </m:r>
                    <m:r>
                      <a:rPr lang="en-IN" sz="2000" i="1" dirty="0" smtClean="0">
                        <a:latin typeface="Cambria Math"/>
                        <a:cs typeface="Times New Roman" pitchFamily="18" charset="0"/>
                      </a:rPr>
                      <m:t>.</m:t>
                    </m:r>
                    <m:r>
                      <a:rPr lang="en-IN" sz="2000" i="1" dirty="0" smtClean="0">
                        <a:latin typeface="Cambria Math"/>
                        <a:cs typeface="Times New Roman" pitchFamily="18" charset="0"/>
                      </a:rPr>
                      <m:t>𝑊</m:t>
                    </m:r>
                    <m:r>
                      <a:rPr lang="en-IN" sz="2000" i="1" dirty="0" smtClean="0">
                        <a:latin typeface="Cambria Math"/>
                        <a:cs typeface="Times New Roman" pitchFamily="18" charset="0"/>
                      </a:rPr>
                      <m:t> = (</m:t>
                    </m:r>
                    <m:r>
                      <a:rPr lang="en-IN" sz="2000" i="1" dirty="0" smtClean="0">
                        <a:latin typeface="Cambria Math"/>
                        <a:cs typeface="Times New Roman" pitchFamily="18" charset="0"/>
                      </a:rPr>
                      <m:t>𝑓𝑐</m:t>
                    </m:r>
                    <m:r>
                      <a:rPr lang="en-IN" sz="2000" i="1" dirty="0" smtClean="0">
                        <a:latin typeface="Cambria Math"/>
                        <a:cs typeface="Times New Roman" pitchFamily="18" charset="0"/>
                      </a:rPr>
                      <m:t> + </m:t>
                    </m:r>
                    <m:r>
                      <a:rPr lang="en-IN" sz="2000" i="1" dirty="0" err="1">
                        <a:latin typeface="Cambria Math"/>
                        <a:cs typeface="Times New Roman" pitchFamily="18" charset="0"/>
                      </a:rPr>
                      <m:t>𝑓</m:t>
                    </m:r>
                    <m:r>
                      <a:rPr lang="en-IN" sz="2000" i="1" baseline="-25000" dirty="0" err="1">
                        <a:latin typeface="Cambria Math"/>
                        <a:cs typeface="Times New Roman" pitchFamily="18" charset="0"/>
                      </a:rPr>
                      <m:t>𝑚</m:t>
                    </m:r>
                    <m:r>
                      <a:rPr lang="en-IN" sz="2000" i="1" dirty="0">
                        <a:latin typeface="Cambria Math"/>
                        <a:cs typeface="Times New Roman" pitchFamily="18" charset="0"/>
                      </a:rPr>
                      <m:t>) – (</m:t>
                    </m:r>
                    <m:r>
                      <a:rPr lang="en-IN" sz="2000" i="1" dirty="0">
                        <a:latin typeface="Cambria Math"/>
                        <a:cs typeface="Times New Roman" pitchFamily="18" charset="0"/>
                      </a:rPr>
                      <m:t>𝑓𝑐</m:t>
                    </m:r>
                    <m:r>
                      <a:rPr lang="en-IN" sz="2000" i="1" dirty="0">
                        <a:latin typeface="Cambria Math"/>
                        <a:cs typeface="Times New Roman" pitchFamily="18" charset="0"/>
                      </a:rPr>
                      <m:t> – </m:t>
                    </m:r>
                    <m:r>
                      <a:rPr lang="en-IN" sz="2000" i="1" dirty="0" err="1">
                        <a:latin typeface="Cambria Math"/>
                        <a:cs typeface="Times New Roman" pitchFamily="18" charset="0"/>
                      </a:rPr>
                      <m:t>𝑓</m:t>
                    </m:r>
                    <m:r>
                      <a:rPr lang="en-IN" sz="2000" i="1" baseline="-25000" dirty="0" err="1">
                        <a:latin typeface="Cambria Math"/>
                        <a:cs typeface="Times New Roman" pitchFamily="18" charset="0"/>
                      </a:rPr>
                      <m:t>𝑚</m:t>
                    </m:r>
                  </m:oMath>
                </a14:m>
                <a:r>
                  <a:rPr lang="en-IN" sz="2000" dirty="0">
                    <a:latin typeface="Times New Roman" pitchFamily="18" charset="0"/>
                    <a:cs typeface="Times New Roman" pitchFamily="18" charset="0"/>
                  </a:rPr>
                  <a:t>) </a:t>
                </a:r>
                <a:br>
                  <a:rPr lang="en-IN" sz="2000" dirty="0">
                    <a:latin typeface="Times New Roman" pitchFamily="18" charset="0"/>
                    <a:cs typeface="Times New Roman" pitchFamily="18" charset="0"/>
                  </a:rPr>
                </a:br>
                <a:r>
                  <a:rPr lang="en-IN" sz="2000" dirty="0">
                    <a:latin typeface="Times New Roman" pitchFamily="18" charset="0"/>
                    <a:cs typeface="Times New Roman" pitchFamily="18" charset="0"/>
                  </a:rPr>
                  <a:t>								</a:t>
                </a:r>
                <a14:m>
                  <m:oMath xmlns:m="http://schemas.openxmlformats.org/officeDocument/2006/math">
                    <m:r>
                      <a:rPr lang="en-IN" sz="2000" i="1" dirty="0" smtClean="0">
                        <a:latin typeface="Cambria Math"/>
                        <a:cs typeface="Times New Roman" pitchFamily="18" charset="0"/>
                      </a:rPr>
                      <m:t>𝐵</m:t>
                    </m:r>
                    <m:r>
                      <a:rPr lang="en-IN" sz="2000" i="1" dirty="0" smtClean="0">
                        <a:latin typeface="Cambria Math"/>
                        <a:cs typeface="Times New Roman" pitchFamily="18" charset="0"/>
                      </a:rPr>
                      <m:t>.</m:t>
                    </m:r>
                    <m:r>
                      <a:rPr lang="en-IN" sz="2000" i="1" dirty="0" smtClean="0">
                        <a:latin typeface="Cambria Math"/>
                        <a:cs typeface="Times New Roman" pitchFamily="18" charset="0"/>
                      </a:rPr>
                      <m:t>𝑊</m:t>
                    </m:r>
                    <m:r>
                      <a:rPr lang="en-IN" sz="2000" i="1" dirty="0" smtClean="0">
                        <a:latin typeface="Cambria Math"/>
                        <a:cs typeface="Times New Roman" pitchFamily="18" charset="0"/>
                      </a:rPr>
                      <m:t> = 2</m:t>
                    </m:r>
                    <m:r>
                      <a:rPr lang="en-IN" sz="2000" i="1" dirty="0">
                        <a:latin typeface="Cambria Math"/>
                        <a:cs typeface="Times New Roman" pitchFamily="18" charset="0"/>
                      </a:rPr>
                      <m:t>𝑓𝑚</m:t>
                    </m:r>
                    <m:r>
                      <a:rPr lang="en-IN" sz="2000" i="1" dirty="0">
                        <a:latin typeface="Cambria Math"/>
                        <a:cs typeface="Times New Roman" pitchFamily="18" charset="0"/>
                      </a:rPr>
                      <m:t> </m:t>
                    </m:r>
                    <m:r>
                      <a:rPr lang="en-IN" sz="2000" i="1" dirty="0">
                        <a:latin typeface="Cambria Math"/>
                        <a:cs typeface="Times New Roman" pitchFamily="18" charset="0"/>
                      </a:rPr>
                      <m:t>𝐻𝑧</m:t>
                    </m:r>
                    <m:r>
                      <a:rPr lang="en-IN" sz="2000" i="1" dirty="0">
                        <a:latin typeface="Cambria Math"/>
                        <a:cs typeface="Times New Roman" pitchFamily="18" charset="0"/>
                      </a:rPr>
                      <m:t> </m:t>
                    </m:r>
                    <m:r>
                      <a:rPr lang="en-IN" sz="2000" i="1" dirty="0">
                        <a:latin typeface="Cambria Math"/>
                        <a:cs typeface="Times New Roman" pitchFamily="18" charset="0"/>
                      </a:rPr>
                      <m:t>𝑜𝑟</m:t>
                    </m:r>
                    <m:r>
                      <a:rPr lang="en-IN" sz="2000" i="1" dirty="0">
                        <a:latin typeface="Cambria Math"/>
                        <a:cs typeface="Times New Roman" pitchFamily="18" charset="0"/>
                      </a:rPr>
                      <m:t> </m:t>
                    </m:r>
                    <m:r>
                      <a:rPr lang="en-IN" sz="2000" i="1" dirty="0">
                        <a:latin typeface="Cambria Math"/>
                        <a:cs typeface="Times New Roman" pitchFamily="18" charset="0"/>
                      </a:rPr>
                      <m:t>𝑘𝐻𝑧</m:t>
                    </m:r>
                    <m:r>
                      <a:rPr lang="en-IN" sz="2000" i="1" dirty="0">
                        <a:latin typeface="Cambria Math"/>
                        <a:cs typeface="Times New Roman" pitchFamily="18" charset="0"/>
                      </a:rPr>
                      <m:t> </m:t>
                    </m:r>
                  </m:oMath>
                </a14:m>
                <a:endParaRPr lang="en-IN" sz="2000" dirty="0">
                  <a:latin typeface="Times New Roman" pitchFamily="18" charset="0"/>
                  <a:cs typeface="Times New Roman" pitchFamily="18" charset="0"/>
                </a:endParaRPr>
              </a:p>
              <a:p>
                <a:pPr marL="0" indent="0">
                  <a:lnSpc>
                    <a:spcPct val="150000"/>
                  </a:lnSpc>
                  <a:buNone/>
                </a:pPr>
                <a:r>
                  <a:rPr lang="en-IN" sz="2000" dirty="0">
                    <a:latin typeface="Times New Roman" pitchFamily="18" charset="0"/>
                    <a:cs typeface="Times New Roman" pitchFamily="18" charset="0"/>
                  </a:rPr>
                  <a:t>	</a:t>
                </a:r>
                <a14:m>
                  <m:oMath xmlns:m="http://schemas.openxmlformats.org/officeDocument/2006/math">
                    <m:r>
                      <a:rPr lang="en-IN" sz="2000" i="1" smtClean="0">
                        <a:latin typeface="Cambria Math"/>
                        <a:cs typeface="Times New Roman" pitchFamily="18" charset="0"/>
                      </a:rPr>
                      <m:t>	</m:t>
                    </m:r>
                  </m:oMath>
                </a14:m>
                <a:r>
                  <a:rPr lang="en-IN" sz="2000" dirty="0">
                    <a:latin typeface="Times New Roman" pitchFamily="18" charset="0"/>
                    <a:cs typeface="Times New Roman" pitchFamily="18" charset="0"/>
                  </a:rPr>
                  <a:t>						</a:t>
                </a:r>
                <a:r>
                  <a:rPr lang="en-IN" sz="2000" dirty="0">
                    <a:latin typeface="Cambria Math"/>
                    <a:ea typeface="Cambria Math"/>
                    <a:cs typeface="Times New Roman" pitchFamily="18" charset="0"/>
                  </a:rPr>
                  <a:t>𝛚</a:t>
                </a:r>
                <a:r>
                  <a:rPr lang="en-IN" sz="2000" dirty="0">
                    <a:latin typeface="Times New Roman" pitchFamily="18" charset="0"/>
                    <a:cs typeface="Times New Roman" pitchFamily="18" charset="0"/>
                  </a:rPr>
                  <a:t>	</a:t>
                </a:r>
                <a14:m>
                  <m:oMath xmlns:m="http://schemas.openxmlformats.org/officeDocument/2006/math">
                    <m:r>
                      <a:rPr lang="en-IN" sz="2000" i="1" dirty="0" smtClean="0">
                        <a:latin typeface="Cambria Math"/>
                        <a:cs typeface="Times New Roman" pitchFamily="18" charset="0"/>
                      </a:rPr>
                      <m:t>𝐵</m:t>
                    </m:r>
                    <m:r>
                      <a:rPr lang="en-IN" sz="2000" i="1" dirty="0" smtClean="0">
                        <a:latin typeface="Cambria Math"/>
                        <a:cs typeface="Times New Roman" pitchFamily="18" charset="0"/>
                      </a:rPr>
                      <m:t>.</m:t>
                    </m:r>
                    <m:r>
                      <a:rPr lang="en-IN" sz="2000" i="1" dirty="0" smtClean="0">
                        <a:latin typeface="Cambria Math"/>
                        <a:cs typeface="Times New Roman" pitchFamily="18" charset="0"/>
                      </a:rPr>
                      <m:t>𝑊</m:t>
                    </m:r>
                    <m:r>
                      <a:rPr lang="en-IN" sz="2000" i="1" dirty="0" smtClean="0">
                        <a:latin typeface="Cambria Math"/>
                        <a:cs typeface="Times New Roman" pitchFamily="18" charset="0"/>
                      </a:rPr>
                      <m:t> = 2</m:t>
                    </m:r>
                    <m:r>
                      <a:rPr lang="el-GR" sz="2000" i="1" dirty="0">
                        <a:latin typeface="Cambria Math"/>
                        <a:cs typeface="Times New Roman" pitchFamily="18" charset="0"/>
                      </a:rPr>
                      <m:t>𝜔</m:t>
                    </m:r>
                    <m:r>
                      <a:rPr lang="en-IN" sz="2000" i="1" dirty="0">
                        <a:latin typeface="Cambria Math"/>
                        <a:cs typeface="Times New Roman" pitchFamily="18" charset="0"/>
                      </a:rPr>
                      <m:t>𝑚</m:t>
                    </m:r>
                    <m:r>
                      <a:rPr lang="en-IN" sz="2000" i="1" dirty="0">
                        <a:latin typeface="Cambria Math"/>
                        <a:cs typeface="Times New Roman" pitchFamily="18" charset="0"/>
                      </a:rPr>
                      <m:t> </m:t>
                    </m:r>
                    <m:r>
                      <a:rPr lang="en-IN" sz="2000" i="1" dirty="0">
                        <a:latin typeface="Cambria Math"/>
                        <a:cs typeface="Times New Roman" pitchFamily="18" charset="0"/>
                      </a:rPr>
                      <m:t>𝑟𝑎𝑑</m:t>
                    </m:r>
                    <m:r>
                      <a:rPr lang="en-IN" sz="2000" i="1" dirty="0">
                        <a:latin typeface="Cambria Math"/>
                        <a:cs typeface="Times New Roman" pitchFamily="18" charset="0"/>
                      </a:rPr>
                      <m:t>/</m:t>
                    </m:r>
                    <m:r>
                      <a:rPr lang="en-IN" sz="2000" i="1" dirty="0">
                        <a:latin typeface="Cambria Math"/>
                        <a:cs typeface="Times New Roman" pitchFamily="18" charset="0"/>
                      </a:rPr>
                      <m:t>𝑠𝑒</m:t>
                    </m:r>
                  </m:oMath>
                </a14:m>
                <a:endParaRPr lang="en-IN" sz="20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4392" y="952500"/>
                <a:ext cx="11189408" cy="5224463"/>
              </a:xfrm>
              <a:blipFill rotWithShape="1">
                <a:blip r:embed="rId4"/>
                <a:stretch>
                  <a:fillRect l="-490" t="-1634"/>
                </a:stretch>
              </a:blipFill>
            </p:spPr>
            <p:txBody>
              <a:bodyPr/>
              <a:lstStyle/>
              <a:p>
                <a:r>
                  <a:rPr lang="en-IN">
                    <a:noFill/>
                  </a:rPr>
                  <a:t> </a:t>
                </a:r>
              </a:p>
            </p:txBody>
          </p:sp>
        </mc:Fallback>
      </mc:AlternateContent>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1629" y="1173863"/>
            <a:ext cx="187642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8868" y="2276473"/>
            <a:ext cx="4694532" cy="333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483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70ED13-11EE-4131-AF85-1AD17A4F00E1}"/>
              </a:ext>
            </a:extLst>
          </p:cNvPr>
          <p:cNvSpPr/>
          <p:nvPr/>
        </p:nvSpPr>
        <p:spPr>
          <a:xfrm>
            <a:off x="0" y="-51235"/>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Amplitude modulation</a:t>
            </a:r>
          </a:p>
        </p:txBody>
      </p:sp>
      <p:sp>
        <p:nvSpPr>
          <p:cNvPr id="24" name="TextBox 23">
            <a:extLst>
              <a:ext uri="{FF2B5EF4-FFF2-40B4-BE49-F238E27FC236}">
                <a16:creationId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Continuous wave modulation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Rao		08-04-2022		12/34</a:t>
            </a:r>
          </a:p>
        </p:txBody>
      </p:sp>
      <p:pic>
        <p:nvPicPr>
          <p:cNvPr id="8" name="Picture 7">
            <a:extLst>
              <a:ext uri="{FF2B5EF4-FFF2-40B4-BE49-F238E27FC236}">
                <a16:creationId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4392" y="844062"/>
                <a:ext cx="11189408" cy="5332901"/>
              </a:xfrm>
            </p:spPr>
            <p:txBody>
              <a:bodyPr>
                <a:normAutofit lnSpcReduction="10000"/>
              </a:bodyPr>
              <a:lstStyle/>
              <a:p>
                <a:pPr marL="0" indent="0" algn="just">
                  <a:buNone/>
                </a:pPr>
                <a:r>
                  <a:rPr lang="en-US" sz="2000" b="1" u="sng" dirty="0">
                    <a:latin typeface="Times New Roman" pitchFamily="18" charset="0"/>
                    <a:cs typeface="Times New Roman" pitchFamily="18" charset="0"/>
                  </a:rPr>
                  <a:t>POWER RELATIONS IN AM</a:t>
                </a:r>
              </a:p>
              <a:p>
                <a:pPr algn="just"/>
                <a:r>
                  <a:rPr lang="en-US" sz="2000" dirty="0">
                    <a:latin typeface="Times New Roman" pitchFamily="18" charset="0"/>
                    <a:cs typeface="Times New Roman" pitchFamily="18" charset="0"/>
                  </a:rPr>
                  <a:t>In practice, the AM wave is a voltage or current wave.  </a:t>
                </a:r>
              </a:p>
              <a:p>
                <a:pPr algn="just"/>
                <a:r>
                  <a:rPr lang="en-US" sz="2000" dirty="0">
                    <a:latin typeface="Times New Roman" pitchFamily="18" charset="0"/>
                    <a:cs typeface="Times New Roman" pitchFamily="18" charset="0"/>
                  </a:rPr>
                  <a:t>An AM wave consists of carrier and two sidebands. Hence the AM wave will contain more power than the power-contained by an un modulated carrier. </a:t>
                </a:r>
              </a:p>
              <a:p>
                <a:pPr algn="just"/>
                <a:r>
                  <a:rPr lang="en-US" sz="2000" dirty="0">
                    <a:latin typeface="Times New Roman" pitchFamily="18" charset="0"/>
                    <a:cs typeface="Times New Roman" pitchFamily="18" charset="0"/>
                  </a:rPr>
                  <a:t> The amplitudes of the two sidebands are dependent on the modulation index “m”. Hence the power contained in the sidebands depends on the value of m. Hence the total power in an AM wave is a function of the value of modulation index m. </a:t>
                </a:r>
                <a:endParaRPr lang="en-US" sz="2000" b="1" dirty="0">
                  <a:latin typeface="Times New Roman" pitchFamily="18" charset="0"/>
                  <a:cs typeface="Times New Roman" pitchFamily="18" charset="0"/>
                </a:endParaRPr>
              </a:p>
              <a:p>
                <a:pPr marL="0" indent="0" algn="just">
                  <a:buNone/>
                </a:pPr>
                <a:r>
                  <a:rPr lang="en-US" sz="2000" b="1" dirty="0">
                    <a:latin typeface="Times New Roman" pitchFamily="18" charset="0"/>
                    <a:cs typeface="Times New Roman" pitchFamily="18" charset="0"/>
                  </a:rPr>
                  <a:t>TOTAL POWER IN AM (</a:t>
                </a:r>
                <a:r>
                  <a:rPr lang="en-US" sz="2000" b="1" dirty="0" err="1">
                    <a:latin typeface="Times New Roman" pitchFamily="18" charset="0"/>
                    <a:cs typeface="Times New Roman" pitchFamily="18" charset="0"/>
                  </a:rPr>
                  <a:t>P</a:t>
                </a:r>
                <a:r>
                  <a:rPr lang="en-US" sz="2000" b="1" baseline="-25000" dirty="0" err="1">
                    <a:latin typeface="Times New Roman" pitchFamily="18" charset="0"/>
                    <a:cs typeface="Times New Roman" pitchFamily="18" charset="0"/>
                  </a:rPr>
                  <a:t>t</a:t>
                </a:r>
                <a:r>
                  <a:rPr lang="en-US" sz="2000" b="1" dirty="0">
                    <a:latin typeface="Times New Roman" pitchFamily="18" charset="0"/>
                    <a:cs typeface="Times New Roman" pitchFamily="18" charset="0"/>
                  </a:rPr>
                  <a:t>):</a:t>
                </a:r>
              </a:p>
              <a:p>
                <a:pPr marL="0" indent="0" algn="just">
                  <a:buNone/>
                </a:pPr>
                <a14:m>
                  <m:oMathPara xmlns:m="http://schemas.openxmlformats.org/officeDocument/2006/math">
                    <m:oMathParaPr>
                      <m:jc m:val="centerGroup"/>
                    </m:oMathParaPr>
                    <m:oMath xmlns:m="http://schemas.openxmlformats.org/officeDocument/2006/math">
                      <m:r>
                        <a:rPr lang="en-US" sz="2000" i="1" dirty="0" smtClean="0">
                          <a:latin typeface="Cambria Math"/>
                        </a:rPr>
                        <m:t>𝑃</m:t>
                      </m:r>
                      <m:r>
                        <a:rPr lang="en-US" sz="2000" i="1" baseline="-25000" dirty="0" smtClean="0">
                          <a:latin typeface="Cambria Math"/>
                        </a:rPr>
                        <m:t>𝑡</m:t>
                      </m:r>
                      <m:r>
                        <a:rPr lang="en-US" sz="2000" i="1" dirty="0">
                          <a:latin typeface="Cambria Math"/>
                        </a:rPr>
                        <m:t> = </m:t>
                      </m:r>
                      <m:d>
                        <m:dPr>
                          <m:begChr m:val="["/>
                          <m:endChr m:val="]"/>
                          <m:ctrlPr>
                            <a:rPr lang="en-US" sz="2000" i="1" dirty="0">
                              <a:latin typeface="Cambria Math" panose="02040503050406030204" pitchFamily="18" charset="0"/>
                            </a:rPr>
                          </m:ctrlPr>
                        </m:dPr>
                        <m:e>
                          <m:r>
                            <a:rPr lang="en-US" sz="2000" i="1" dirty="0">
                              <a:latin typeface="Cambria Math"/>
                            </a:rPr>
                            <m:t>𝐶𝑎𝑟𝑟𝑖𝑒𝑟</m:t>
                          </m:r>
                          <m:r>
                            <a:rPr lang="en-US" sz="2000" i="1" dirty="0">
                              <a:latin typeface="Cambria Math"/>
                            </a:rPr>
                            <m:t> </m:t>
                          </m:r>
                          <m:r>
                            <a:rPr lang="en-US" sz="2000" i="1" dirty="0">
                              <a:latin typeface="Cambria Math"/>
                            </a:rPr>
                            <m:t>𝑃𝑜𝑤𝑒𝑟</m:t>
                          </m:r>
                        </m:e>
                      </m:d>
                      <m:r>
                        <a:rPr lang="en-US" sz="2000" i="1" dirty="0">
                          <a:latin typeface="Cambria Math"/>
                        </a:rPr>
                        <m:t>+ </m:t>
                      </m:r>
                      <m:d>
                        <m:dPr>
                          <m:begChr m:val="["/>
                          <m:endChr m:val="]"/>
                          <m:ctrlPr>
                            <a:rPr lang="en-US" sz="2000" i="1" dirty="0">
                              <a:latin typeface="Cambria Math" panose="02040503050406030204" pitchFamily="18" charset="0"/>
                            </a:rPr>
                          </m:ctrlPr>
                        </m:dPr>
                        <m:e>
                          <m:r>
                            <a:rPr lang="en-US" sz="2000" i="1" dirty="0">
                              <a:latin typeface="Cambria Math"/>
                            </a:rPr>
                            <m:t>𝑃𝑜𝑤𝑒𝑟</m:t>
                          </m:r>
                          <m:r>
                            <a:rPr lang="en-US" sz="2000" i="1" dirty="0">
                              <a:latin typeface="Cambria Math"/>
                            </a:rPr>
                            <m:t> </m:t>
                          </m:r>
                          <m:r>
                            <a:rPr lang="en-US" sz="2000" i="1" dirty="0">
                              <a:latin typeface="Cambria Math"/>
                            </a:rPr>
                            <m:t>𝑖𝑛</m:t>
                          </m:r>
                          <m:r>
                            <a:rPr lang="en-US" sz="2000" i="1" dirty="0">
                              <a:latin typeface="Cambria Math"/>
                            </a:rPr>
                            <m:t> </m:t>
                          </m:r>
                          <m:r>
                            <a:rPr lang="en-US" sz="2000" i="1" dirty="0">
                              <a:latin typeface="Cambria Math"/>
                            </a:rPr>
                            <m:t>𝑈𝑆𝐵</m:t>
                          </m:r>
                        </m:e>
                      </m:d>
                      <m:r>
                        <a:rPr lang="en-US" sz="2000" i="1" dirty="0">
                          <a:latin typeface="Cambria Math"/>
                        </a:rPr>
                        <m:t>+ </m:t>
                      </m:r>
                      <m:d>
                        <m:dPr>
                          <m:begChr m:val="["/>
                          <m:endChr m:val="]"/>
                          <m:ctrlPr>
                            <a:rPr lang="en-US" sz="2000" i="1" dirty="0">
                              <a:latin typeface="Cambria Math" panose="02040503050406030204" pitchFamily="18" charset="0"/>
                            </a:rPr>
                          </m:ctrlPr>
                        </m:dPr>
                        <m:e>
                          <m:r>
                            <a:rPr lang="en-US" sz="2000" i="1" dirty="0">
                              <a:latin typeface="Cambria Math"/>
                            </a:rPr>
                            <m:t>𝑃𝑜𝑤𝑒𝑟</m:t>
                          </m:r>
                          <m:r>
                            <a:rPr lang="en-US" sz="2000" i="1" dirty="0">
                              <a:latin typeface="Cambria Math"/>
                            </a:rPr>
                            <m:t> </m:t>
                          </m:r>
                          <m:r>
                            <a:rPr lang="en-US" sz="2000" i="1" dirty="0">
                              <a:latin typeface="Cambria Math"/>
                            </a:rPr>
                            <m:t>𝑖𝑛</m:t>
                          </m:r>
                          <m:r>
                            <a:rPr lang="en-US" sz="2000" i="1" dirty="0">
                              <a:latin typeface="Cambria Math"/>
                            </a:rPr>
                            <m:t> </m:t>
                          </m:r>
                          <m:r>
                            <a:rPr lang="en-US" sz="2000" i="1" dirty="0">
                              <a:latin typeface="Cambria Math"/>
                            </a:rPr>
                            <m:t>𝐿𝑆𝐵</m:t>
                          </m:r>
                        </m:e>
                      </m:d>
                    </m:oMath>
                  </m:oMathPara>
                </a14:m>
                <a:endParaRPr lang="en-US" sz="2000" dirty="0">
                  <a:latin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𝑃𝑡</m:t>
                      </m:r>
                      <m:r>
                        <a:rPr lang="en-US" sz="2000" b="0" i="1" smtClean="0">
                          <a:latin typeface="Cambria Math"/>
                          <a:cs typeface="Times New Roman" pitchFamily="18" charset="0"/>
                        </a:rPr>
                        <m:t>=</m:t>
                      </m:r>
                      <m:f>
                        <m:fPr>
                          <m:ctrlPr>
                            <a:rPr lang="en-US" sz="2000" b="0" i="1" smtClean="0">
                              <a:latin typeface="Cambria Math" panose="02040503050406030204" pitchFamily="18" charset="0"/>
                              <a:cs typeface="Times New Roman" pitchFamily="18" charset="0"/>
                            </a:rPr>
                          </m:ctrlPr>
                        </m:fPr>
                        <m:num>
                          <m:r>
                            <a:rPr lang="en-US" sz="2000" b="0" i="1" smtClean="0">
                              <a:latin typeface="Cambria Math"/>
                              <a:cs typeface="Times New Roman" pitchFamily="18" charset="0"/>
                            </a:rPr>
                            <m:t>𝐸</m:t>
                          </m:r>
                          <m:r>
                            <a:rPr lang="en-US" sz="2000" b="0" i="1" baseline="-25000" smtClean="0">
                              <a:latin typeface="Cambria Math"/>
                              <a:cs typeface="Times New Roman" pitchFamily="18" charset="0"/>
                            </a:rPr>
                            <m:t>2</m:t>
                          </m:r>
                        </m:num>
                        <m:den>
                          <m:r>
                            <a:rPr lang="en-US" sz="2000" b="0" i="1" smtClean="0">
                              <a:latin typeface="Cambria Math"/>
                              <a:cs typeface="Times New Roman" pitchFamily="18" charset="0"/>
                            </a:rPr>
                            <m:t>𝑅</m:t>
                          </m:r>
                        </m:den>
                      </m:f>
                      <m:r>
                        <a:rPr lang="en-US" sz="2000" b="0" i="1" smtClean="0">
                          <a:latin typeface="Cambria Math"/>
                          <a:cs typeface="Times New Roman" pitchFamily="18" charset="0"/>
                        </a:rPr>
                        <m:t>+</m:t>
                      </m:r>
                      <m:f>
                        <m:fPr>
                          <m:ctrlPr>
                            <a:rPr lang="en-US" sz="2000" b="0" i="1" smtClean="0">
                              <a:latin typeface="Cambria Math" panose="02040503050406030204" pitchFamily="18" charset="0"/>
                              <a:cs typeface="Times New Roman" pitchFamily="18" charset="0"/>
                            </a:rPr>
                          </m:ctrlPr>
                        </m:fPr>
                        <m:num>
                          <m:r>
                            <a:rPr lang="en-US" sz="2000" b="0" i="1" smtClean="0">
                              <a:latin typeface="Cambria Math"/>
                              <a:cs typeface="Times New Roman" pitchFamily="18" charset="0"/>
                            </a:rPr>
                            <m:t>𝐸</m:t>
                          </m:r>
                          <m:r>
                            <a:rPr lang="en-US" sz="2000" b="0" i="1" baseline="-25000" smtClean="0">
                              <a:latin typeface="Cambria Math"/>
                              <a:cs typeface="Times New Roman" pitchFamily="18" charset="0"/>
                            </a:rPr>
                            <m:t>𝑈𝑆𝐵</m:t>
                          </m:r>
                          <m:r>
                            <a:rPr lang="en-US" sz="2000" b="0" i="1" baseline="30000" smtClean="0">
                              <a:latin typeface="Cambria Math"/>
                              <a:cs typeface="Times New Roman" pitchFamily="18" charset="0"/>
                            </a:rPr>
                            <m:t>2</m:t>
                          </m:r>
                        </m:num>
                        <m:den>
                          <m:r>
                            <a:rPr lang="en-US" sz="2000" b="0" i="1" smtClean="0">
                              <a:latin typeface="Cambria Math"/>
                              <a:cs typeface="Times New Roman" pitchFamily="18" charset="0"/>
                            </a:rPr>
                            <m:t>𝑅</m:t>
                          </m:r>
                        </m:den>
                      </m:f>
                      <m:r>
                        <a:rPr lang="en-US" sz="2000" b="0" i="1" smtClean="0">
                          <a:latin typeface="Cambria Math"/>
                          <a:ea typeface="Cambria Math"/>
                          <a:cs typeface="Times New Roman" pitchFamily="18" charset="0"/>
                        </a:rPr>
                        <m:t>+</m:t>
                      </m:r>
                      <m:f>
                        <m:fPr>
                          <m:ctrlPr>
                            <a:rPr lang="en-US" sz="2000" b="0" i="1" smtClean="0">
                              <a:latin typeface="Cambria Math" panose="02040503050406030204" pitchFamily="18" charset="0"/>
                              <a:ea typeface="Cambria Math"/>
                              <a:cs typeface="Times New Roman" pitchFamily="18" charset="0"/>
                            </a:rPr>
                          </m:ctrlPr>
                        </m:fPr>
                        <m:num>
                          <m:r>
                            <a:rPr lang="en-US" sz="2000" b="0" i="1" smtClean="0">
                              <a:latin typeface="Cambria Math"/>
                              <a:ea typeface="Cambria Math"/>
                              <a:cs typeface="Times New Roman" pitchFamily="18" charset="0"/>
                            </a:rPr>
                            <m:t>𝐸</m:t>
                          </m:r>
                          <m:r>
                            <a:rPr lang="en-US" sz="2000" b="0" i="1" baseline="-25000" smtClean="0">
                              <a:latin typeface="Cambria Math"/>
                              <a:ea typeface="Cambria Math"/>
                              <a:cs typeface="Times New Roman" pitchFamily="18" charset="0"/>
                            </a:rPr>
                            <m:t>𝐿𝑆𝐵</m:t>
                          </m:r>
                          <m:r>
                            <a:rPr lang="en-US" sz="2000" b="0" i="1" baseline="30000" smtClean="0">
                              <a:latin typeface="Cambria Math"/>
                              <a:ea typeface="Cambria Math"/>
                              <a:cs typeface="Times New Roman" pitchFamily="18" charset="0"/>
                            </a:rPr>
                            <m:t>2</m:t>
                          </m:r>
                        </m:num>
                        <m:den>
                          <m:r>
                            <a:rPr lang="en-US" sz="2000" b="0" i="1" smtClean="0">
                              <a:latin typeface="Cambria Math"/>
                              <a:ea typeface="Cambria Math"/>
                              <a:cs typeface="Times New Roman" pitchFamily="18" charset="0"/>
                            </a:rPr>
                            <m:t>𝑅</m:t>
                          </m:r>
                        </m:den>
                      </m:f>
                    </m:oMath>
                  </m:oMathPara>
                </a14:m>
                <a:endParaRPr lang="en-IN" sz="2000" dirty="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Where E, EUSB and ELSB are the RMS values of the carrier and sideband amplitudes and R is the characteristic resistance of antenna in which the total power is dissipated</a:t>
                </a:r>
                <a:endParaRPr lang="en-US" sz="2000" b="1" dirty="0">
                  <a:latin typeface="Times New Roman" pitchFamily="18" charset="0"/>
                  <a:cs typeface="Times New Roman" pitchFamily="18" charset="0"/>
                </a:endParaRPr>
              </a:p>
              <a:p>
                <a:pPr marL="0" indent="0" algn="just">
                  <a:buNone/>
                </a:pPr>
                <a:r>
                  <a:rPr lang="en-US" sz="2000" b="1" dirty="0">
                    <a:latin typeface="Times New Roman" pitchFamily="18" charset="0"/>
                    <a:cs typeface="Times New Roman" pitchFamily="18" charset="0"/>
                  </a:rPr>
                  <a:t>CARRIER POWER (</a:t>
                </a:r>
                <a14:m>
                  <m:oMath xmlns:m="http://schemas.openxmlformats.org/officeDocument/2006/math">
                    <m:r>
                      <a:rPr lang="en-US" sz="2000" b="1" i="1" dirty="0" smtClean="0">
                        <a:latin typeface="Cambria Math"/>
                        <a:cs typeface="Times New Roman" pitchFamily="18" charset="0"/>
                      </a:rPr>
                      <m:t>𝑷</m:t>
                    </m:r>
                    <m:r>
                      <a:rPr lang="en-US" sz="2000" b="1" i="1" baseline="-25000" dirty="0" smtClean="0">
                        <a:latin typeface="Cambria Math"/>
                        <a:cs typeface="Times New Roman" pitchFamily="18" charset="0"/>
                      </a:rPr>
                      <m:t>𝒄</m:t>
                    </m:r>
                  </m:oMath>
                </a14:m>
                <a:r>
                  <a:rPr lang="en-US" sz="2000" b="1"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𝑃</m:t>
                      </m:r>
                      <m:r>
                        <a:rPr lang="en-US" sz="2000" b="0" i="1" baseline="-25000" smtClean="0">
                          <a:latin typeface="Cambria Math"/>
                          <a:cs typeface="Times New Roman" pitchFamily="18" charset="0"/>
                        </a:rPr>
                        <m:t>𝑐</m:t>
                      </m:r>
                      <m:r>
                        <a:rPr lang="en-US" sz="2000" b="0" i="1" smtClean="0">
                          <a:latin typeface="Cambria Math"/>
                          <a:cs typeface="Times New Roman" pitchFamily="18" charset="0"/>
                        </a:rPr>
                        <m:t>=</m:t>
                      </m:r>
                      <m:f>
                        <m:fPr>
                          <m:ctrlPr>
                            <a:rPr lang="en-US" sz="2000" b="0" i="1" smtClean="0">
                              <a:latin typeface="Cambria Math" panose="02040503050406030204" pitchFamily="18" charset="0"/>
                              <a:cs typeface="Times New Roman" pitchFamily="18" charset="0"/>
                            </a:rPr>
                          </m:ctrlPr>
                        </m:fPr>
                        <m:num>
                          <m:r>
                            <a:rPr lang="en-US" sz="2000" b="0" i="1" smtClean="0">
                              <a:latin typeface="Cambria Math"/>
                              <a:cs typeface="Times New Roman" pitchFamily="18" charset="0"/>
                            </a:rPr>
                            <m:t>𝐸</m:t>
                          </m:r>
                          <m:r>
                            <a:rPr lang="en-US" sz="2000" b="0" i="1" baseline="-25000" smtClean="0">
                              <a:latin typeface="Cambria Math"/>
                              <a:cs typeface="Times New Roman" pitchFamily="18" charset="0"/>
                            </a:rPr>
                            <m:t>2</m:t>
                          </m:r>
                        </m:num>
                        <m:den>
                          <m:r>
                            <a:rPr lang="en-US" sz="2000" b="0" i="1" smtClean="0">
                              <a:latin typeface="Cambria Math"/>
                              <a:cs typeface="Times New Roman" pitchFamily="18" charset="0"/>
                            </a:rPr>
                            <m:t>𝑅</m:t>
                          </m:r>
                        </m:den>
                      </m:f>
                      <m:r>
                        <a:rPr lang="en-US" sz="2000" b="0" i="1" smtClean="0">
                          <a:latin typeface="Cambria Math"/>
                          <a:cs typeface="Times New Roman" pitchFamily="18" charset="0"/>
                        </a:rPr>
                        <m:t>=</m:t>
                      </m:r>
                      <m:f>
                        <m:fPr>
                          <m:ctrlPr>
                            <a:rPr lang="en-US" sz="2000" b="0" i="1" smtClean="0">
                              <a:latin typeface="Cambria Math" panose="02040503050406030204" pitchFamily="18" charset="0"/>
                              <a:cs typeface="Times New Roman" pitchFamily="18" charset="0"/>
                            </a:rPr>
                          </m:ctrlPr>
                        </m:fPr>
                        <m:num>
                          <m:d>
                            <m:dPr>
                              <m:begChr m:val="["/>
                              <m:endChr m:val="]"/>
                              <m:ctrlPr>
                                <a:rPr lang="en-US" sz="2000" b="0" i="1" smtClean="0">
                                  <a:latin typeface="Cambria Math" panose="02040503050406030204" pitchFamily="18" charset="0"/>
                                  <a:cs typeface="Times New Roman" pitchFamily="18" charset="0"/>
                                </a:rPr>
                              </m:ctrlPr>
                            </m:dPr>
                            <m:e>
                              <m:f>
                                <m:fPr>
                                  <m:type m:val="skw"/>
                                  <m:ctrlPr>
                                    <a:rPr lang="en-US" sz="2000" b="0" i="1" smtClean="0">
                                      <a:latin typeface="Cambria Math" panose="02040503050406030204" pitchFamily="18" charset="0"/>
                                      <a:cs typeface="Times New Roman" pitchFamily="18" charset="0"/>
                                    </a:rPr>
                                  </m:ctrlPr>
                                </m:fPr>
                                <m:num>
                                  <m:r>
                                    <a:rPr lang="en-US" sz="2000" b="0" i="1" smtClean="0">
                                      <a:latin typeface="Cambria Math"/>
                                      <a:cs typeface="Times New Roman" pitchFamily="18" charset="0"/>
                                    </a:rPr>
                                    <m:t>𝐸</m:t>
                                  </m:r>
                                  <m:r>
                                    <a:rPr lang="en-US" sz="2000" b="0" i="1" baseline="-25000" smtClean="0">
                                      <a:latin typeface="Cambria Math"/>
                                      <a:cs typeface="Times New Roman" pitchFamily="18" charset="0"/>
                                    </a:rPr>
                                    <m:t>𝑐</m:t>
                                  </m:r>
                                </m:num>
                                <m:den>
                                  <m:r>
                                    <a:rPr lang="en-US" sz="2000" b="0" i="1" smtClean="0">
                                      <a:latin typeface="Cambria Math"/>
                                      <a:cs typeface="Times New Roman" pitchFamily="18" charset="0"/>
                                    </a:rPr>
                                    <m:t>√2</m:t>
                                  </m:r>
                                </m:den>
                              </m:f>
                            </m:e>
                          </m:d>
                          <m:r>
                            <a:rPr lang="en-US" sz="2000" b="0" i="1" baseline="30000" smtClean="0">
                              <a:latin typeface="Cambria Math"/>
                              <a:cs typeface="Times New Roman" pitchFamily="18" charset="0"/>
                            </a:rPr>
                            <m:t>2</m:t>
                          </m:r>
                        </m:num>
                        <m:den>
                          <m:r>
                            <a:rPr lang="en-US" sz="2000" b="0" i="1" smtClean="0">
                              <a:latin typeface="Cambria Math"/>
                              <a:cs typeface="Times New Roman" pitchFamily="18" charset="0"/>
                            </a:rPr>
                            <m:t>𝑅</m:t>
                          </m:r>
                        </m:den>
                      </m:f>
                      <m:r>
                        <a:rPr lang="en-IN" sz="2000" i="1" dirty="0" smtClean="0">
                          <a:latin typeface="Cambria Math"/>
                          <a:cs typeface="Times New Roman" pitchFamily="18" charset="0"/>
                        </a:rPr>
                        <m:t>=</m:t>
                      </m:r>
                      <m:f>
                        <m:fPr>
                          <m:ctrlPr>
                            <a:rPr lang="en-IN" sz="2000" i="1" dirty="0" smtClean="0">
                              <a:latin typeface="Cambria Math" panose="02040503050406030204" pitchFamily="18" charset="0"/>
                              <a:cs typeface="Times New Roman" pitchFamily="18" charset="0"/>
                            </a:rPr>
                          </m:ctrlPr>
                        </m:fPr>
                        <m:num>
                          <m:r>
                            <a:rPr lang="en-US" sz="2000" b="0" i="1" dirty="0" smtClean="0">
                              <a:latin typeface="Cambria Math"/>
                              <a:cs typeface="Times New Roman" pitchFamily="18" charset="0"/>
                            </a:rPr>
                            <m:t>𝐸</m:t>
                          </m:r>
                          <m:r>
                            <a:rPr lang="en-US" sz="2000" b="0" i="1" baseline="-25000" dirty="0" smtClean="0">
                              <a:latin typeface="Cambria Math"/>
                              <a:cs typeface="Times New Roman" pitchFamily="18" charset="0"/>
                            </a:rPr>
                            <m:t>𝑐</m:t>
                          </m:r>
                          <m:r>
                            <a:rPr lang="en-US" sz="2000" b="0" i="1" baseline="30000" dirty="0" smtClean="0">
                              <a:latin typeface="Cambria Math"/>
                              <a:cs typeface="Times New Roman" pitchFamily="18" charset="0"/>
                            </a:rPr>
                            <m:t>2</m:t>
                          </m:r>
                        </m:num>
                        <m:den>
                          <m:r>
                            <a:rPr lang="en-US" sz="2000" b="0" i="1" dirty="0" smtClean="0">
                              <a:latin typeface="Cambria Math"/>
                              <a:cs typeface="Times New Roman" pitchFamily="18" charset="0"/>
                            </a:rPr>
                            <m:t>𝑅</m:t>
                          </m:r>
                        </m:den>
                      </m:f>
                    </m:oMath>
                  </m:oMathPara>
                </a14:m>
                <a:endParaRPr lang="en-IN" sz="20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4392" y="844062"/>
                <a:ext cx="11189408" cy="5332901"/>
              </a:xfrm>
              <a:blipFill rotWithShape="1">
                <a:blip r:embed="rId4"/>
                <a:stretch>
                  <a:fillRect l="-599" t="-1714" r="-545"/>
                </a:stretch>
              </a:blipFill>
            </p:spPr>
            <p:txBody>
              <a:bodyPr/>
              <a:lstStyle/>
              <a:p>
                <a:r>
                  <a:rPr lang="en-IN">
                    <a:noFill/>
                  </a:rPr>
                  <a:t> </a:t>
                </a:r>
              </a:p>
            </p:txBody>
          </p:sp>
        </mc:Fallback>
      </mc:AlternateContent>
    </p:spTree>
    <p:extLst>
      <p:ext uri="{BB962C8B-B14F-4D97-AF65-F5344CB8AC3E}">
        <p14:creationId xmlns:p14="http://schemas.microsoft.com/office/powerpoint/2010/main" val="2721271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70ED13-11EE-4131-AF85-1AD17A4F00E1}"/>
              </a:ext>
            </a:extLst>
          </p:cNvPr>
          <p:cNvSpPr/>
          <p:nvPr/>
        </p:nvSpPr>
        <p:spPr>
          <a:xfrm>
            <a:off x="0" y="-51235"/>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Amplitude Modulation </a:t>
            </a:r>
          </a:p>
        </p:txBody>
      </p:sp>
      <p:sp>
        <p:nvSpPr>
          <p:cNvPr id="24" name="TextBox 23">
            <a:extLst>
              <a:ext uri="{FF2B5EF4-FFF2-40B4-BE49-F238E27FC236}">
                <a16:creationId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Continuous wave modulation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Rao		08-04-2022		13/34</a:t>
            </a:r>
          </a:p>
        </p:txBody>
      </p:sp>
      <p:pic>
        <p:nvPicPr>
          <p:cNvPr id="8" name="Picture 7">
            <a:extLst>
              <a:ext uri="{FF2B5EF4-FFF2-40B4-BE49-F238E27FC236}">
                <a16:creationId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4392" y="879231"/>
                <a:ext cx="11189408" cy="5297732"/>
              </a:xfrm>
            </p:spPr>
            <p:txBody>
              <a:bodyPr>
                <a:normAutofit/>
              </a:bodyPr>
              <a:lstStyle/>
              <a:p>
                <a:r>
                  <a:rPr lang="en-US" sz="2000" b="1" dirty="0">
                    <a:latin typeface="Times New Roman" pitchFamily="18" charset="0"/>
                    <a:cs typeface="Times New Roman" pitchFamily="18" charset="0"/>
                  </a:rPr>
                  <a:t>POWER IN SIDE BANDS:</a:t>
                </a:r>
              </a:p>
              <a:p>
                <a:r>
                  <a:rPr lang="en-US" sz="2000" dirty="0">
                    <a:latin typeface="Times New Roman" pitchFamily="18" charset="0"/>
                    <a:cs typeface="Times New Roman" pitchFamily="18" charset="0"/>
                  </a:rPr>
                  <a:t>The power in the two sidebands is given as </a:t>
                </a: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𝑃</m:t>
                      </m:r>
                      <m:r>
                        <a:rPr lang="en-US" sz="2000" b="0" i="1" baseline="-25000" smtClean="0">
                          <a:latin typeface="Cambria Math"/>
                          <a:cs typeface="Times New Roman" pitchFamily="18" charset="0"/>
                        </a:rPr>
                        <m:t>𝑈𝑆𝐵</m:t>
                      </m:r>
                      <m:r>
                        <a:rPr lang="en-US" sz="2000" b="0" i="1" smtClean="0">
                          <a:latin typeface="Cambria Math"/>
                          <a:cs typeface="Times New Roman" pitchFamily="18" charset="0"/>
                        </a:rPr>
                        <m:t>=</m:t>
                      </m:r>
                      <m:r>
                        <a:rPr lang="en-US" sz="2000" b="0" i="1" smtClean="0">
                          <a:latin typeface="Cambria Math"/>
                          <a:cs typeface="Times New Roman" pitchFamily="18" charset="0"/>
                        </a:rPr>
                        <m:t>𝑃𝐿𝑆𝐵</m:t>
                      </m:r>
                      <m:r>
                        <a:rPr lang="en-US" sz="2000" b="0" i="1" smtClean="0">
                          <a:latin typeface="Cambria Math"/>
                          <a:cs typeface="Times New Roman" pitchFamily="18" charset="0"/>
                        </a:rPr>
                        <m:t>=</m:t>
                      </m:r>
                      <m:f>
                        <m:fPr>
                          <m:ctrlPr>
                            <a:rPr lang="en-US" sz="2000" i="1" smtClean="0">
                              <a:latin typeface="Cambria Math" panose="02040503050406030204" pitchFamily="18" charset="0"/>
                              <a:cs typeface="Times New Roman" pitchFamily="18" charset="0"/>
                            </a:rPr>
                          </m:ctrlPr>
                        </m:fPr>
                        <m:num>
                          <m:r>
                            <a:rPr lang="en-US" sz="2000" b="0" i="1" smtClean="0">
                              <a:latin typeface="Cambria Math"/>
                              <a:cs typeface="Times New Roman" pitchFamily="18" charset="0"/>
                            </a:rPr>
                            <m:t>𝐸</m:t>
                          </m:r>
                          <m:r>
                            <a:rPr lang="en-US" sz="2000" b="0" i="1" baseline="-25000" smtClean="0">
                              <a:latin typeface="Cambria Math"/>
                              <a:cs typeface="Times New Roman" pitchFamily="18" charset="0"/>
                            </a:rPr>
                            <m:t>𝑆𝐵</m:t>
                          </m:r>
                          <m:r>
                            <a:rPr lang="en-US" sz="2000" b="0" i="1" baseline="30000" smtClean="0">
                              <a:latin typeface="Cambria Math"/>
                              <a:cs typeface="Times New Roman" pitchFamily="18" charset="0"/>
                            </a:rPr>
                            <m:t>2</m:t>
                          </m:r>
                        </m:num>
                        <m:den>
                          <m:r>
                            <a:rPr lang="en-US" sz="2000" b="0" i="1" smtClean="0">
                              <a:latin typeface="Cambria Math"/>
                              <a:cs typeface="Times New Roman" pitchFamily="18" charset="0"/>
                            </a:rPr>
                            <m:t>𝑅</m:t>
                          </m:r>
                        </m:den>
                      </m:f>
                    </m:oMath>
                  </m:oMathPara>
                </a14:m>
                <a:endParaRPr lang="en-IN" sz="2000" dirty="0">
                  <a:latin typeface="Times New Roman" pitchFamily="18" charset="0"/>
                  <a:cs typeface="Times New Roman" pitchFamily="18" charset="0"/>
                </a:endParaRPr>
              </a:p>
              <a:p>
                <a:pPr marL="0" indent="0">
                  <a:buNone/>
                </a:pPr>
                <a:r>
                  <a:rPr lang="en-US" sz="2000" dirty="0"/>
                  <a:t>As we know the peak amplitude of each sideband is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a:rPr>
                          <m:t>𝑀</m:t>
                        </m:r>
                        <m:r>
                          <a:rPr lang="en-US" sz="2000" b="0" i="1" baseline="-25000" smtClean="0">
                            <a:latin typeface="Cambria Math"/>
                          </a:rPr>
                          <m:t>𝑎</m:t>
                        </m:r>
                        <m:r>
                          <a:rPr lang="en-US" sz="2000" b="0" i="1" smtClean="0">
                            <a:latin typeface="Cambria Math"/>
                          </a:rPr>
                          <m:t>𝐸</m:t>
                        </m:r>
                        <m:r>
                          <a:rPr lang="en-US" sz="2000" b="0" i="1" baseline="-25000" smtClean="0">
                            <a:latin typeface="Cambria Math"/>
                          </a:rPr>
                          <m:t>𝐶</m:t>
                        </m:r>
                      </m:num>
                      <m:den>
                        <m:r>
                          <a:rPr lang="en-US" sz="2000" b="0" i="1" smtClean="0">
                            <a:latin typeface="Cambria Math"/>
                          </a:rPr>
                          <m:t>2</m:t>
                        </m:r>
                      </m:den>
                    </m:f>
                  </m:oMath>
                </a14:m>
                <a:endParaRPr lang="en-IN" sz="2000" dirty="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𝑃</m:t>
                      </m:r>
                      <m:r>
                        <a:rPr lang="en-US" sz="2000" b="0" i="1" baseline="-25000" smtClean="0">
                          <a:latin typeface="Cambria Math"/>
                          <a:cs typeface="Times New Roman" pitchFamily="18" charset="0"/>
                        </a:rPr>
                        <m:t>𝑈𝑆𝐵</m:t>
                      </m:r>
                      <m:r>
                        <a:rPr lang="en-US" sz="2000" b="0" i="1" smtClean="0">
                          <a:latin typeface="Cambria Math"/>
                          <a:cs typeface="Times New Roman" pitchFamily="18" charset="0"/>
                        </a:rPr>
                        <m:t>=</m:t>
                      </m:r>
                      <m:r>
                        <a:rPr lang="en-US" sz="2000" b="0" i="1" smtClean="0">
                          <a:latin typeface="Cambria Math"/>
                          <a:cs typeface="Times New Roman" pitchFamily="18" charset="0"/>
                        </a:rPr>
                        <m:t>𝑃𝐿𝑆𝐵</m:t>
                      </m:r>
                      <m:r>
                        <a:rPr lang="en-US" sz="2000" b="0" i="1" smtClean="0">
                          <a:latin typeface="Cambria Math"/>
                          <a:cs typeface="Times New Roman" pitchFamily="18" charset="0"/>
                        </a:rPr>
                        <m:t>=</m:t>
                      </m:r>
                      <m:f>
                        <m:fPr>
                          <m:ctrlPr>
                            <a:rPr lang="en-US" sz="2000" b="0" i="1" smtClean="0">
                              <a:latin typeface="Cambria Math" panose="02040503050406030204" pitchFamily="18" charset="0"/>
                              <a:cs typeface="Times New Roman" pitchFamily="18" charset="0"/>
                            </a:rPr>
                          </m:ctrlPr>
                        </m:fPr>
                        <m:num>
                          <m:d>
                            <m:dPr>
                              <m:begChr m:val="["/>
                              <m:endChr m:val="]"/>
                              <m:ctrlPr>
                                <a:rPr lang="en-US" sz="2000" b="0" i="1" smtClean="0">
                                  <a:latin typeface="Cambria Math" panose="02040503050406030204" pitchFamily="18" charset="0"/>
                                  <a:cs typeface="Times New Roman" pitchFamily="18" charset="0"/>
                                </a:rPr>
                              </m:ctrlPr>
                            </m:dPr>
                            <m:e>
                              <m:f>
                                <m:fPr>
                                  <m:type m:val="skw"/>
                                  <m:ctrlPr>
                                    <a:rPr lang="en-US" sz="2000" b="0" i="1" smtClean="0">
                                      <a:latin typeface="Cambria Math" panose="02040503050406030204" pitchFamily="18" charset="0"/>
                                      <a:cs typeface="Times New Roman" pitchFamily="18" charset="0"/>
                                    </a:rPr>
                                  </m:ctrlPr>
                                </m:fPr>
                                <m:num>
                                  <m:r>
                                    <a:rPr lang="en-US" sz="2000" b="0" i="1" smtClean="0">
                                      <a:latin typeface="Cambria Math"/>
                                      <a:cs typeface="Times New Roman" pitchFamily="18" charset="0"/>
                                    </a:rPr>
                                    <m:t>𝑚</m:t>
                                  </m:r>
                                  <m:r>
                                    <a:rPr lang="en-US" sz="2000" b="0" i="1" baseline="-25000" smtClean="0">
                                      <a:latin typeface="Cambria Math"/>
                                      <a:cs typeface="Times New Roman" pitchFamily="18" charset="0"/>
                                    </a:rPr>
                                    <m:t>𝑎</m:t>
                                  </m:r>
                                  <m:r>
                                    <a:rPr lang="en-US" sz="2000" b="0" i="1" smtClean="0">
                                      <a:latin typeface="Cambria Math"/>
                                      <a:cs typeface="Times New Roman" pitchFamily="18" charset="0"/>
                                    </a:rPr>
                                    <m:t>𝐸</m:t>
                                  </m:r>
                                  <m:r>
                                    <a:rPr lang="en-US" sz="2000" b="0" i="1" baseline="-25000" smtClean="0">
                                      <a:latin typeface="Cambria Math"/>
                                      <a:cs typeface="Times New Roman" pitchFamily="18" charset="0"/>
                                    </a:rPr>
                                    <m:t>𝐶</m:t>
                                  </m:r>
                                </m:num>
                                <m:den>
                                  <m:r>
                                    <a:rPr lang="en-US" sz="2000" b="0" i="1" smtClean="0">
                                      <a:latin typeface="Cambria Math"/>
                                      <a:cs typeface="Times New Roman" pitchFamily="18" charset="0"/>
                                    </a:rPr>
                                    <m:t>2</m:t>
                                  </m:r>
                                  <m:r>
                                    <a:rPr lang="en-US" sz="2000" b="0" i="1" smtClean="0">
                                      <a:latin typeface="Cambria Math"/>
                                      <a:ea typeface="Cambria Math"/>
                                      <a:cs typeface="Times New Roman" pitchFamily="18" charset="0"/>
                                    </a:rPr>
                                    <m:t>√2</m:t>
                                  </m:r>
                                </m:den>
                              </m:f>
                            </m:e>
                          </m:d>
                          <m:r>
                            <a:rPr lang="en-US" sz="2000" b="0" i="1" baseline="30000" smtClean="0">
                              <a:latin typeface="Cambria Math"/>
                              <a:cs typeface="Times New Roman" pitchFamily="18" charset="0"/>
                            </a:rPr>
                            <m:t>2</m:t>
                          </m:r>
                        </m:num>
                        <m:den>
                          <m:r>
                            <a:rPr lang="en-US" sz="2000" b="0" i="1" smtClean="0">
                              <a:latin typeface="Cambria Math"/>
                              <a:cs typeface="Times New Roman" pitchFamily="18" charset="0"/>
                            </a:rPr>
                            <m:t>𝑅</m:t>
                          </m:r>
                        </m:den>
                      </m:f>
                      <m:r>
                        <a:rPr lang="en-US" sz="2000" b="0" i="1" smtClean="0">
                          <a:latin typeface="Cambria Math"/>
                          <a:ea typeface="Cambria Math"/>
                          <a:cs typeface="Times New Roman" pitchFamily="18" charset="0"/>
                        </a:rPr>
                        <m:t>=</m:t>
                      </m:r>
                      <m:f>
                        <m:fPr>
                          <m:ctrlPr>
                            <a:rPr lang="en-US" sz="2000" b="0" i="1" smtClean="0">
                              <a:latin typeface="Cambria Math" panose="02040503050406030204" pitchFamily="18" charset="0"/>
                              <a:ea typeface="Cambria Math"/>
                              <a:cs typeface="Times New Roman" pitchFamily="18" charset="0"/>
                            </a:rPr>
                          </m:ctrlPr>
                        </m:fPr>
                        <m:num>
                          <m:r>
                            <a:rPr lang="en-US" sz="2000" b="0" i="1" smtClean="0">
                              <a:latin typeface="Cambria Math"/>
                              <a:ea typeface="Cambria Math"/>
                              <a:cs typeface="Times New Roman" pitchFamily="18" charset="0"/>
                            </a:rPr>
                            <m:t>𝑚</m:t>
                          </m:r>
                          <m:r>
                            <a:rPr lang="en-US" sz="2000" b="0" i="1" baseline="-25000" smtClean="0">
                              <a:latin typeface="Cambria Math"/>
                              <a:ea typeface="Cambria Math"/>
                              <a:cs typeface="Times New Roman" pitchFamily="18" charset="0"/>
                            </a:rPr>
                            <m:t>𝑎</m:t>
                          </m:r>
                          <m:r>
                            <a:rPr lang="en-US" sz="2000" b="0" i="1" baseline="30000"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𝐸</m:t>
                          </m:r>
                          <m:r>
                            <a:rPr lang="en-US" sz="2000" b="0" i="1" baseline="-25000" smtClean="0">
                              <a:latin typeface="Cambria Math"/>
                              <a:ea typeface="Cambria Math"/>
                              <a:cs typeface="Times New Roman" pitchFamily="18" charset="0"/>
                            </a:rPr>
                            <m:t>𝑐</m:t>
                          </m:r>
                          <m:r>
                            <a:rPr lang="en-US" sz="2000" b="0" i="1" baseline="30000" smtClean="0">
                              <a:latin typeface="Cambria Math"/>
                              <a:ea typeface="Cambria Math"/>
                              <a:cs typeface="Times New Roman" pitchFamily="18" charset="0"/>
                            </a:rPr>
                            <m:t>2</m:t>
                          </m:r>
                        </m:num>
                        <m:den>
                          <m:r>
                            <a:rPr lang="en-US" sz="2000" b="0" i="1" smtClean="0">
                              <a:latin typeface="Cambria Math"/>
                              <a:ea typeface="Cambria Math"/>
                              <a:cs typeface="Times New Roman" pitchFamily="18" charset="0"/>
                            </a:rPr>
                            <m:t>8</m:t>
                          </m:r>
                          <m:r>
                            <a:rPr lang="en-US" sz="2000" b="0" i="1" smtClean="0">
                              <a:latin typeface="Cambria Math"/>
                              <a:ea typeface="Cambria Math"/>
                              <a:cs typeface="Times New Roman" pitchFamily="18" charset="0"/>
                            </a:rPr>
                            <m:t>𝑅</m:t>
                          </m:r>
                        </m:den>
                      </m:f>
                    </m:oMath>
                  </m:oMathPara>
                </a14:m>
                <a:endParaRPr lang="en-IN" sz="2000" i="1" dirty="0">
                  <a:latin typeface="Times New Roman" pitchFamily="18" charset="0"/>
                  <a:cs typeface="Times New Roman" pitchFamily="18" charset="0"/>
                </a:endParaRPr>
              </a:p>
              <a:p>
                <a:pPr marL="0" indent="0">
                  <a:buNone/>
                </a:pPr>
                <a:endParaRPr lang="en-IN" sz="2000" i="1" dirty="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𝑃</m:t>
                      </m:r>
                      <m:r>
                        <a:rPr lang="en-US" sz="2000" b="0" i="1" baseline="-25000" smtClean="0">
                          <a:latin typeface="Cambria Math"/>
                          <a:cs typeface="Times New Roman" pitchFamily="18" charset="0"/>
                        </a:rPr>
                        <m:t>𝑈𝑆𝐵</m:t>
                      </m:r>
                      <m:r>
                        <a:rPr lang="en-US" sz="2000" b="0" i="1" smtClean="0">
                          <a:latin typeface="Cambria Math"/>
                          <a:cs typeface="Times New Roman" pitchFamily="18" charset="0"/>
                        </a:rPr>
                        <m:t>=</m:t>
                      </m:r>
                      <m:r>
                        <a:rPr lang="en-US" sz="2000" b="0" i="1" smtClean="0">
                          <a:latin typeface="Cambria Math"/>
                          <a:cs typeface="Times New Roman" pitchFamily="18" charset="0"/>
                        </a:rPr>
                        <m:t>𝑃𝐿𝑆𝐵</m:t>
                      </m:r>
                      <m:r>
                        <a:rPr lang="en-US" sz="2000" b="0" i="1" smtClean="0">
                          <a:latin typeface="Cambria Math"/>
                          <a:cs typeface="Times New Roman" pitchFamily="18" charset="0"/>
                        </a:rPr>
                        <m:t>=</m:t>
                      </m:r>
                      <m:f>
                        <m:fPr>
                          <m:ctrlPr>
                            <a:rPr lang="en-US" sz="2000" b="0" i="1" smtClean="0">
                              <a:latin typeface="Cambria Math" panose="02040503050406030204" pitchFamily="18" charset="0"/>
                              <a:cs typeface="Times New Roman" pitchFamily="18" charset="0"/>
                            </a:rPr>
                          </m:ctrlPr>
                        </m:fPr>
                        <m:num>
                          <m:r>
                            <a:rPr lang="en-US" sz="2000" b="0" i="1" smtClean="0">
                              <a:latin typeface="Cambria Math"/>
                              <a:cs typeface="Times New Roman" pitchFamily="18" charset="0"/>
                            </a:rPr>
                            <m:t>𝑚</m:t>
                          </m:r>
                          <m:r>
                            <a:rPr lang="en-US" sz="2000" b="0" i="1" baseline="-25000" smtClean="0">
                              <a:latin typeface="Cambria Math"/>
                              <a:cs typeface="Times New Roman" pitchFamily="18" charset="0"/>
                            </a:rPr>
                            <m:t>𝑎</m:t>
                          </m:r>
                          <m:r>
                            <a:rPr lang="en-US" sz="2000" b="0" i="1" baseline="30000" smtClean="0">
                              <a:latin typeface="Cambria Math"/>
                              <a:cs typeface="Times New Roman" pitchFamily="18" charset="0"/>
                            </a:rPr>
                            <m:t>2</m:t>
                          </m:r>
                        </m:num>
                        <m:den>
                          <m:r>
                            <a:rPr lang="en-US" sz="2000" b="0" i="1" smtClean="0">
                              <a:latin typeface="Cambria Math"/>
                              <a:cs typeface="Times New Roman" pitchFamily="18" charset="0"/>
                            </a:rPr>
                            <m:t>4</m:t>
                          </m:r>
                        </m:den>
                      </m:f>
                      <m:r>
                        <a:rPr lang="en-US" sz="2000" b="0" i="1" smtClean="0">
                          <a:latin typeface="Cambria Math"/>
                          <a:ea typeface="Cambria Math"/>
                          <a:cs typeface="Times New Roman" pitchFamily="18" charset="0"/>
                        </a:rPr>
                        <m:t>×</m:t>
                      </m:r>
                      <m:f>
                        <m:fPr>
                          <m:ctrlPr>
                            <a:rPr lang="en-US" sz="2000" b="0" i="1" smtClean="0">
                              <a:latin typeface="Cambria Math" panose="02040503050406030204" pitchFamily="18" charset="0"/>
                              <a:ea typeface="Cambria Math"/>
                              <a:cs typeface="Times New Roman" pitchFamily="18" charset="0"/>
                            </a:rPr>
                          </m:ctrlPr>
                        </m:fPr>
                        <m:num>
                          <m:r>
                            <a:rPr lang="en-US" sz="2000" b="0" i="1" smtClean="0">
                              <a:latin typeface="Cambria Math"/>
                              <a:ea typeface="Cambria Math"/>
                              <a:cs typeface="Times New Roman" pitchFamily="18" charset="0"/>
                            </a:rPr>
                            <m:t>𝐸</m:t>
                          </m:r>
                          <m:r>
                            <a:rPr lang="en-US" sz="2000" b="0" i="1" baseline="-25000" smtClean="0">
                              <a:latin typeface="Cambria Math"/>
                              <a:ea typeface="Cambria Math"/>
                              <a:cs typeface="Times New Roman" pitchFamily="18" charset="0"/>
                            </a:rPr>
                            <m:t>𝑐</m:t>
                          </m:r>
                          <m:r>
                            <a:rPr lang="en-US" sz="2000" b="0" i="1" baseline="30000" smtClean="0">
                              <a:latin typeface="Cambria Math"/>
                              <a:ea typeface="Cambria Math"/>
                              <a:cs typeface="Times New Roman" pitchFamily="18" charset="0"/>
                            </a:rPr>
                            <m:t>2</m:t>
                          </m:r>
                        </m:num>
                        <m:den>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𝑅</m:t>
                          </m:r>
                        </m:den>
                      </m:f>
                    </m:oMath>
                  </m:oMathPara>
                </a14:m>
                <a:endParaRPr lang="en-US" sz="2000" b="0" i="1" dirty="0">
                  <a:latin typeface="Times New Roman" pitchFamily="18" charset="0"/>
                  <a:ea typeface="Cambria Math"/>
                  <a:cs typeface="Times New Roman" pitchFamily="18" charset="0"/>
                </a:endParaRPr>
              </a:p>
              <a:p>
                <a:pPr marL="0" indent="0">
                  <a:buNone/>
                </a:pPr>
                <a:endParaRPr lang="en-US" sz="2000" b="0" i="1" dirty="0">
                  <a:latin typeface="Times New Roman" pitchFamily="18" charset="0"/>
                  <a:ea typeface="Cambria Math"/>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ea typeface="Cambria Math"/>
                          <a:cs typeface="Times New Roman" pitchFamily="18" charset="0"/>
                        </a:rPr>
                        <m:t>𝑃</m:t>
                      </m:r>
                      <m:r>
                        <a:rPr lang="en-US" sz="2000" b="0" i="1" baseline="-25000" smtClean="0">
                          <a:latin typeface="Cambria Math"/>
                          <a:ea typeface="Cambria Math"/>
                          <a:cs typeface="Times New Roman" pitchFamily="18" charset="0"/>
                        </a:rPr>
                        <m:t>𝑈𝑆𝐵</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𝑃𝐿𝑆𝐵</m:t>
                      </m:r>
                      <m:r>
                        <a:rPr lang="en-US" sz="2000" b="0" i="1" smtClean="0">
                          <a:latin typeface="Cambria Math"/>
                          <a:ea typeface="Cambria Math"/>
                          <a:cs typeface="Times New Roman" pitchFamily="18" charset="0"/>
                        </a:rPr>
                        <m:t>=</m:t>
                      </m:r>
                      <m:f>
                        <m:fPr>
                          <m:ctrlPr>
                            <a:rPr lang="en-US" sz="2000" b="0" i="1" smtClean="0">
                              <a:latin typeface="Cambria Math" panose="02040503050406030204" pitchFamily="18" charset="0"/>
                              <a:ea typeface="Cambria Math"/>
                              <a:cs typeface="Times New Roman" pitchFamily="18" charset="0"/>
                            </a:rPr>
                          </m:ctrlPr>
                        </m:fPr>
                        <m:num>
                          <m:r>
                            <a:rPr lang="en-US" sz="2000" b="0" i="1" smtClean="0">
                              <a:latin typeface="Cambria Math"/>
                              <a:ea typeface="Cambria Math"/>
                              <a:cs typeface="Times New Roman" pitchFamily="18" charset="0"/>
                            </a:rPr>
                            <m:t>𝑚</m:t>
                          </m:r>
                          <m:r>
                            <a:rPr lang="en-US" sz="2000" b="0" i="1" baseline="-25000" smtClean="0">
                              <a:latin typeface="Cambria Math"/>
                              <a:ea typeface="Cambria Math"/>
                              <a:cs typeface="Times New Roman" pitchFamily="18" charset="0"/>
                            </a:rPr>
                            <m:t>𝑎</m:t>
                          </m:r>
                          <m:r>
                            <a:rPr lang="en-US" sz="2000" b="0" i="1" baseline="30000" smtClean="0">
                              <a:latin typeface="Cambria Math"/>
                              <a:ea typeface="Cambria Math"/>
                              <a:cs typeface="Times New Roman" pitchFamily="18" charset="0"/>
                            </a:rPr>
                            <m:t>2</m:t>
                          </m:r>
                        </m:num>
                        <m:den>
                          <m:r>
                            <a:rPr lang="en-US" sz="2000" b="0" i="1" smtClean="0">
                              <a:latin typeface="Cambria Math"/>
                              <a:ea typeface="Cambria Math"/>
                              <a:cs typeface="Times New Roman" pitchFamily="18" charset="0"/>
                            </a:rPr>
                            <m:t>4</m:t>
                          </m:r>
                        </m:den>
                      </m:f>
                      <m:r>
                        <a:rPr lang="en-US" sz="2000" b="0" i="1" smtClean="0">
                          <a:latin typeface="Cambria Math"/>
                          <a:ea typeface="Cambria Math"/>
                          <a:cs typeface="Times New Roman" pitchFamily="18" charset="0"/>
                        </a:rPr>
                        <m:t>   </m:t>
                      </m:r>
                      <m:r>
                        <a:rPr lang="en-US" sz="2000" b="0" i="1" smtClean="0">
                          <a:latin typeface="Cambria Math"/>
                          <a:ea typeface="Cambria Math"/>
                          <a:cs typeface="Times New Roman" pitchFamily="18" charset="0"/>
                        </a:rPr>
                        <m:t>𝑃𝑐</m:t>
                      </m:r>
                    </m:oMath>
                  </m:oMathPara>
                </a14:m>
                <a:endParaRPr lang="en-US" sz="2000" b="0" i="1" baseline="-25000" dirty="0">
                  <a:latin typeface="Times New Roman" pitchFamily="18" charset="0"/>
                  <a:ea typeface="Cambria Math"/>
                  <a:cs typeface="Times New Roman" pitchFamily="18" charset="0"/>
                </a:endParaRPr>
              </a:p>
              <a:p>
                <a:pPr marL="0" indent="0">
                  <a:buNone/>
                </a:pPr>
                <a:endParaRPr lang="en-IN" sz="2000" i="1"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4392" y="879231"/>
                <a:ext cx="11189408" cy="5297732"/>
              </a:xfrm>
              <a:blipFill rotWithShape="1">
                <a:blip r:embed="rId4"/>
                <a:stretch>
                  <a:fillRect l="-599" t="-1151"/>
                </a:stretch>
              </a:blipFill>
            </p:spPr>
            <p:txBody>
              <a:bodyPr/>
              <a:lstStyle/>
              <a:p>
                <a:r>
                  <a:rPr lang="en-IN">
                    <a:noFill/>
                  </a:rPr>
                  <a:t> </a:t>
                </a:r>
              </a:p>
            </p:txBody>
          </p:sp>
        </mc:Fallback>
      </mc:AlternateContent>
    </p:spTree>
    <p:extLst>
      <p:ext uri="{BB962C8B-B14F-4D97-AF65-F5344CB8AC3E}">
        <p14:creationId xmlns:p14="http://schemas.microsoft.com/office/powerpoint/2010/main" val="2721271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70ED13-11EE-4131-AF85-1AD17A4F00E1}"/>
              </a:ext>
            </a:extLst>
          </p:cNvPr>
          <p:cNvSpPr/>
          <p:nvPr/>
        </p:nvSpPr>
        <p:spPr>
          <a:xfrm>
            <a:off x="0" y="-51235"/>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Amplitude modulation </a:t>
            </a:r>
          </a:p>
        </p:txBody>
      </p:sp>
      <p:sp>
        <p:nvSpPr>
          <p:cNvPr id="24" name="TextBox 23">
            <a:extLst>
              <a:ext uri="{FF2B5EF4-FFF2-40B4-BE49-F238E27FC236}">
                <a16:creationId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Continuous wave modulation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Rao		08-04-2022		14/44</a:t>
            </a:r>
          </a:p>
        </p:txBody>
      </p:sp>
      <p:pic>
        <p:nvPicPr>
          <p:cNvPr id="8" name="Picture 7">
            <a:extLst>
              <a:ext uri="{FF2B5EF4-FFF2-40B4-BE49-F238E27FC236}">
                <a16:creationId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8798" y="914400"/>
                <a:ext cx="11105002" cy="5262563"/>
              </a:xfrm>
            </p:spPr>
            <p:txBody>
              <a:bodyPr>
                <a:normAutofit/>
              </a:bodyPr>
              <a:lstStyle/>
              <a:p>
                <a:r>
                  <a:rPr lang="en-IN" sz="2000" b="1" dirty="0">
                    <a:latin typeface="Times New Roman" pitchFamily="18" charset="0"/>
                    <a:cs typeface="Times New Roman" pitchFamily="18" charset="0"/>
                  </a:rPr>
                  <a:t>TOTAL POWER</a:t>
                </a:r>
              </a:p>
              <a:p>
                <a:pPr marL="0" indent="0">
                  <a:buNone/>
                </a:pPr>
                <a:r>
                  <a:rPr lang="en-US" sz="2000" dirty="0">
                    <a:latin typeface="Times New Roman" pitchFamily="18" charset="0"/>
                    <a:cs typeface="Times New Roman" pitchFamily="18" charset="0"/>
                  </a:rPr>
                  <a:t>The total power is given by</a:t>
                </a:r>
              </a:p>
              <a:p>
                <a:pPr marL="0" indent="0">
                  <a:buNone/>
                </a:pPr>
                <a14:m>
                  <m:oMathPara xmlns:m="http://schemas.openxmlformats.org/officeDocument/2006/math">
                    <m:oMathParaPr>
                      <m:jc m:val="centerGroup"/>
                    </m:oMathParaPr>
                    <m:oMath xmlns:m="http://schemas.openxmlformats.org/officeDocument/2006/math">
                      <m:r>
                        <a:rPr lang="en-IN" sz="2000" i="1" dirty="0" smtClean="0">
                          <a:latin typeface="Cambria Math"/>
                        </a:rPr>
                        <m:t>𝑃</m:t>
                      </m:r>
                      <m:r>
                        <a:rPr lang="en-IN" sz="2000" i="1" baseline="-25000" dirty="0" smtClean="0">
                          <a:latin typeface="Cambria Math"/>
                        </a:rPr>
                        <m:t>𝑡</m:t>
                      </m:r>
                      <m:r>
                        <a:rPr lang="en-IN" sz="2000" i="1" dirty="0">
                          <a:latin typeface="Cambria Math"/>
                        </a:rPr>
                        <m:t> = </m:t>
                      </m:r>
                      <m:r>
                        <a:rPr lang="en-IN" sz="2000" i="1" dirty="0">
                          <a:latin typeface="Cambria Math"/>
                        </a:rPr>
                        <m:t>𝑃𝑐</m:t>
                      </m:r>
                      <m:r>
                        <a:rPr lang="en-IN" sz="2000" i="1" dirty="0">
                          <a:latin typeface="Cambria Math"/>
                        </a:rPr>
                        <m:t> + </m:t>
                      </m:r>
                      <m:r>
                        <a:rPr lang="en-IN" sz="2000" i="1" dirty="0">
                          <a:latin typeface="Cambria Math"/>
                        </a:rPr>
                        <m:t>𝑃𝑈𝑆𝐵</m:t>
                      </m:r>
                      <m:r>
                        <a:rPr lang="en-IN" sz="2000" i="1" dirty="0">
                          <a:latin typeface="Cambria Math"/>
                        </a:rPr>
                        <m:t> + </m:t>
                      </m:r>
                      <m:r>
                        <a:rPr lang="en-IN" sz="2000" i="1" dirty="0">
                          <a:latin typeface="Cambria Math"/>
                        </a:rPr>
                        <m:t>𝑃𝐿𝑆𝐵</m:t>
                      </m:r>
                    </m:oMath>
                  </m:oMathPara>
                </a14:m>
                <a:endParaRPr lang="en-US" sz="2000" dirty="0">
                  <a:latin typeface="Times New Roman" pitchFamily="18" charset="0"/>
                </a:endParaRPr>
              </a:p>
              <a:p>
                <a:pPr marL="0" indent="0">
                  <a:buNone/>
                </a:pPr>
                <a:endParaRPr lang="en-US" sz="2000" dirty="0">
                  <a:latin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b="1" i="1" smtClean="0">
                          <a:latin typeface="Cambria Math"/>
                          <a:cs typeface="Times New Roman" pitchFamily="18" charset="0"/>
                        </a:rPr>
                        <m:t>=</m:t>
                      </m:r>
                      <m:r>
                        <a:rPr lang="en-US" sz="2000" b="0" i="1" smtClean="0">
                          <a:latin typeface="Cambria Math"/>
                          <a:cs typeface="Times New Roman" pitchFamily="18" charset="0"/>
                        </a:rPr>
                        <m:t>𝑃</m:t>
                      </m:r>
                      <m:r>
                        <a:rPr lang="en-US" sz="2000" b="0" i="1" baseline="-25000" smtClean="0">
                          <a:latin typeface="Cambria Math"/>
                          <a:cs typeface="Times New Roman" pitchFamily="18" charset="0"/>
                        </a:rPr>
                        <m:t>𝑐</m:t>
                      </m:r>
                      <m:r>
                        <a:rPr lang="en-US" sz="2000" b="0" i="1" smtClean="0">
                          <a:latin typeface="Cambria Math"/>
                          <a:ea typeface="Cambria Math"/>
                          <a:cs typeface="Times New Roman" pitchFamily="18" charset="0"/>
                        </a:rPr>
                        <m:t>+</m:t>
                      </m:r>
                      <m:f>
                        <m:fPr>
                          <m:ctrlPr>
                            <a:rPr lang="en-US" sz="2000" i="1" smtClean="0">
                              <a:latin typeface="Cambria Math" panose="02040503050406030204" pitchFamily="18" charset="0"/>
                              <a:ea typeface="Cambria Math"/>
                              <a:cs typeface="Times New Roman" pitchFamily="18" charset="0"/>
                            </a:rPr>
                          </m:ctrlPr>
                        </m:fPr>
                        <m:num>
                          <m:r>
                            <a:rPr lang="en-US" sz="2000" b="0" i="1" smtClean="0">
                              <a:latin typeface="Cambria Math"/>
                              <a:ea typeface="Cambria Math"/>
                              <a:cs typeface="Times New Roman" pitchFamily="18" charset="0"/>
                            </a:rPr>
                            <m:t>𝑚</m:t>
                          </m:r>
                          <m:r>
                            <a:rPr lang="en-US" sz="2000" b="0" i="1" baseline="-25000" smtClean="0">
                              <a:latin typeface="Cambria Math"/>
                              <a:ea typeface="Cambria Math"/>
                              <a:cs typeface="Times New Roman" pitchFamily="18" charset="0"/>
                            </a:rPr>
                            <m:t>𝑎</m:t>
                          </m:r>
                          <m:r>
                            <a:rPr lang="en-US" sz="2000" b="0" i="1" baseline="30000" smtClean="0">
                              <a:latin typeface="Cambria Math"/>
                              <a:ea typeface="Cambria Math"/>
                              <a:cs typeface="Times New Roman" pitchFamily="18" charset="0"/>
                            </a:rPr>
                            <m:t>2</m:t>
                          </m:r>
                        </m:num>
                        <m:den>
                          <m:r>
                            <a:rPr lang="en-US" sz="2000" b="0" i="1" smtClean="0">
                              <a:latin typeface="Cambria Math"/>
                              <a:ea typeface="Cambria Math"/>
                              <a:cs typeface="Times New Roman" pitchFamily="18" charset="0"/>
                            </a:rPr>
                            <m:t>4</m:t>
                          </m:r>
                        </m:den>
                      </m:f>
                      <m:r>
                        <a:rPr lang="en-US" sz="2000" b="0" i="1" smtClean="0">
                          <a:latin typeface="Cambria Math"/>
                          <a:ea typeface="Cambria Math"/>
                          <a:cs typeface="Times New Roman" pitchFamily="18" charset="0"/>
                        </a:rPr>
                        <m:t>𝑃</m:t>
                      </m:r>
                      <m:r>
                        <a:rPr lang="en-US" sz="2000" b="0" i="1" baseline="-25000" smtClean="0">
                          <a:latin typeface="Cambria Math"/>
                          <a:ea typeface="Cambria Math"/>
                          <a:cs typeface="Times New Roman" pitchFamily="18" charset="0"/>
                        </a:rPr>
                        <m:t>𝑐</m:t>
                      </m:r>
                      <m:r>
                        <a:rPr lang="en-US" sz="2000" b="0" i="1" smtClean="0">
                          <a:latin typeface="Cambria Math"/>
                          <a:ea typeface="Cambria Math"/>
                          <a:cs typeface="Times New Roman" pitchFamily="18" charset="0"/>
                        </a:rPr>
                        <m:t>+</m:t>
                      </m:r>
                      <m:f>
                        <m:fPr>
                          <m:ctrlPr>
                            <a:rPr lang="en-US" sz="2000" i="1" smtClean="0">
                              <a:latin typeface="Cambria Math" panose="02040503050406030204" pitchFamily="18" charset="0"/>
                              <a:ea typeface="Cambria Math"/>
                              <a:cs typeface="Times New Roman" pitchFamily="18" charset="0"/>
                            </a:rPr>
                          </m:ctrlPr>
                        </m:fPr>
                        <m:num>
                          <m:r>
                            <a:rPr lang="en-US" sz="2000" b="0" i="1" smtClean="0">
                              <a:latin typeface="Cambria Math"/>
                              <a:ea typeface="Cambria Math"/>
                              <a:cs typeface="Times New Roman" pitchFamily="18" charset="0"/>
                            </a:rPr>
                            <m:t>𝑚</m:t>
                          </m:r>
                          <m:r>
                            <a:rPr lang="en-US" sz="2000" b="0" i="1" baseline="-25000" smtClean="0">
                              <a:latin typeface="Cambria Math"/>
                              <a:ea typeface="Cambria Math"/>
                              <a:cs typeface="Times New Roman" pitchFamily="18" charset="0"/>
                            </a:rPr>
                            <m:t>𝑎</m:t>
                          </m:r>
                          <m:r>
                            <a:rPr lang="en-US" sz="2000" b="0" i="1" baseline="30000" smtClean="0">
                              <a:latin typeface="Cambria Math"/>
                              <a:ea typeface="Cambria Math"/>
                              <a:cs typeface="Times New Roman" pitchFamily="18" charset="0"/>
                            </a:rPr>
                            <m:t>2</m:t>
                          </m:r>
                        </m:num>
                        <m:den>
                          <m:r>
                            <a:rPr lang="en-US" sz="2000" b="0" i="1" smtClean="0">
                              <a:latin typeface="Cambria Math"/>
                              <a:ea typeface="Cambria Math"/>
                              <a:cs typeface="Times New Roman" pitchFamily="18" charset="0"/>
                            </a:rPr>
                            <m:t>4</m:t>
                          </m:r>
                        </m:den>
                      </m:f>
                      <m:r>
                        <a:rPr lang="en-US" sz="2000" b="0" i="1" smtClean="0">
                          <a:latin typeface="Cambria Math"/>
                          <a:ea typeface="Cambria Math"/>
                          <a:cs typeface="Times New Roman" pitchFamily="18" charset="0"/>
                        </a:rPr>
                        <m:t> </m:t>
                      </m:r>
                      <m:r>
                        <a:rPr lang="en-US" sz="2000" b="0" i="1" smtClean="0">
                          <a:latin typeface="Cambria Math"/>
                          <a:ea typeface="Cambria Math"/>
                          <a:cs typeface="Times New Roman" pitchFamily="18" charset="0"/>
                        </a:rPr>
                        <m:t>𝑃𝑐</m:t>
                      </m:r>
                    </m:oMath>
                  </m:oMathPara>
                </a14:m>
                <a:endParaRPr lang="en-US" sz="2000" b="0" baseline="-25000" dirty="0">
                  <a:latin typeface="Times New Roman" pitchFamily="18" charset="0"/>
                  <a:ea typeface="Cambria Math"/>
                  <a:cs typeface="Times New Roman" pitchFamily="18" charset="0"/>
                </a:endParaRPr>
              </a:p>
              <a:p>
                <a:pPr marL="0" indent="0">
                  <a:buNone/>
                </a:pPr>
                <a:endParaRPr lang="en-IN" sz="2000" baseline="-25000" dirty="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𝑃𝑡</m:t>
                      </m:r>
                      <m:r>
                        <a:rPr lang="en-US" sz="2000" b="0" i="1" smtClean="0">
                          <a:latin typeface="Cambria Math"/>
                          <a:cs typeface="Times New Roman" pitchFamily="18" charset="0"/>
                        </a:rPr>
                        <m:t>=</m:t>
                      </m:r>
                      <m:d>
                        <m:dPr>
                          <m:begChr m:val="["/>
                          <m:endChr m:val="]"/>
                          <m:ctrlPr>
                            <a:rPr lang="en-US" sz="2000" b="0" i="1" smtClean="0">
                              <a:latin typeface="Cambria Math" panose="02040503050406030204" pitchFamily="18" charset="0"/>
                              <a:cs typeface="Times New Roman" pitchFamily="18" charset="0"/>
                            </a:rPr>
                          </m:ctrlPr>
                        </m:dPr>
                        <m:e>
                          <m:r>
                            <a:rPr lang="en-US" sz="2000" b="0" i="1" smtClean="0">
                              <a:latin typeface="Cambria Math"/>
                              <a:cs typeface="Times New Roman" pitchFamily="18" charset="0"/>
                            </a:rPr>
                            <m:t>1</m:t>
                          </m:r>
                          <m:r>
                            <a:rPr lang="en-US" sz="2000" b="0" i="1" smtClean="0">
                              <a:latin typeface="Cambria Math"/>
                              <a:ea typeface="Cambria Math"/>
                              <a:cs typeface="Times New Roman" pitchFamily="18" charset="0"/>
                            </a:rPr>
                            <m:t>+</m:t>
                          </m:r>
                          <m:f>
                            <m:fPr>
                              <m:ctrlPr>
                                <a:rPr lang="en-US" sz="2000" b="0" i="1" smtClean="0">
                                  <a:latin typeface="Cambria Math" panose="02040503050406030204" pitchFamily="18" charset="0"/>
                                  <a:ea typeface="Cambria Math"/>
                                  <a:cs typeface="Times New Roman" pitchFamily="18" charset="0"/>
                                </a:rPr>
                              </m:ctrlPr>
                            </m:fPr>
                            <m:num>
                              <m:r>
                                <a:rPr lang="en-US" sz="2000" b="0" i="1" smtClean="0">
                                  <a:latin typeface="Cambria Math"/>
                                  <a:ea typeface="Cambria Math"/>
                                  <a:cs typeface="Times New Roman" pitchFamily="18" charset="0"/>
                                </a:rPr>
                                <m:t>𝑚</m:t>
                              </m:r>
                              <m:r>
                                <a:rPr lang="en-US" sz="2000" b="0" i="1" baseline="-25000" smtClean="0">
                                  <a:latin typeface="Cambria Math"/>
                                  <a:ea typeface="Cambria Math"/>
                                  <a:cs typeface="Times New Roman" pitchFamily="18" charset="0"/>
                                </a:rPr>
                                <m:t>𝑎</m:t>
                              </m:r>
                              <m:r>
                                <a:rPr lang="en-US" sz="2000" b="0" i="1" baseline="30000" smtClean="0">
                                  <a:latin typeface="Cambria Math"/>
                                  <a:ea typeface="Cambria Math"/>
                                  <a:cs typeface="Times New Roman" pitchFamily="18" charset="0"/>
                                </a:rPr>
                                <m:t>2</m:t>
                              </m:r>
                            </m:num>
                            <m:den>
                              <m:r>
                                <a:rPr lang="en-US" sz="2000" b="0" i="1" smtClean="0">
                                  <a:latin typeface="Cambria Math"/>
                                  <a:ea typeface="Cambria Math"/>
                                  <a:cs typeface="Times New Roman" pitchFamily="18" charset="0"/>
                                </a:rPr>
                                <m:t>2</m:t>
                              </m:r>
                            </m:den>
                          </m:f>
                        </m:e>
                      </m:d>
                      <m:r>
                        <a:rPr lang="en-US" sz="2000" b="0" i="1" smtClean="0">
                          <a:latin typeface="Cambria Math"/>
                          <a:cs typeface="Times New Roman" pitchFamily="18" charset="0"/>
                        </a:rPr>
                        <m:t>𝑃</m:t>
                      </m:r>
                      <m:r>
                        <a:rPr lang="en-IN" sz="2000" i="1" baseline="-25000" dirty="0" smtClean="0">
                          <a:latin typeface="Cambria Math"/>
                          <a:cs typeface="Times New Roman" pitchFamily="18" charset="0"/>
                        </a:rPr>
                        <m:t>𝑐</m:t>
                      </m:r>
                    </m:oMath>
                  </m:oMathPara>
                </a14:m>
                <a:endParaRPr lang="en-US" sz="2000" baseline="-25000" dirty="0">
                  <a:latin typeface="Times New Roman" pitchFamily="18" charset="0"/>
                  <a:cs typeface="Times New Roman" pitchFamily="18" charset="0"/>
                </a:endParaRPr>
              </a:p>
              <a:p>
                <a:pPr marL="0" indent="0">
                  <a:buNone/>
                </a:pPr>
                <a:endParaRPr lang="en-US" sz="2000" baseline="-25000" dirty="0">
                  <a:latin typeface="Times New Roman" pitchFamily="18" charset="0"/>
                  <a:cs typeface="Times New Roman" pitchFamily="18" charset="0"/>
                </a:endParaRPr>
              </a:p>
              <a:p>
                <a:pPr marL="0" indent="0">
                  <a:buNone/>
                </a:pPr>
                <a14:m>
                  <m:oMath xmlns:m="http://schemas.openxmlformats.org/officeDocument/2006/math">
                    <m:f>
                      <m:fPr>
                        <m:ctrlPr>
                          <a:rPr lang="en-IN" sz="2000" i="1" smtClean="0">
                            <a:latin typeface="Cambria Math" panose="02040503050406030204" pitchFamily="18" charset="0"/>
                            <a:cs typeface="Times New Roman" pitchFamily="18" charset="0"/>
                          </a:rPr>
                        </m:ctrlPr>
                      </m:fPr>
                      <m:num>
                        <m:r>
                          <a:rPr lang="en-US" sz="2000" b="0" i="1" smtClean="0">
                            <a:latin typeface="Cambria Math"/>
                            <a:cs typeface="Times New Roman" pitchFamily="18" charset="0"/>
                          </a:rPr>
                          <m:t>𝑃𝑡</m:t>
                        </m:r>
                      </m:num>
                      <m:den>
                        <m:r>
                          <a:rPr lang="en-US" sz="2000" b="0" i="1" smtClean="0">
                            <a:latin typeface="Cambria Math"/>
                            <a:cs typeface="Times New Roman" pitchFamily="18" charset="0"/>
                          </a:rPr>
                          <m:t>𝑃𝑐</m:t>
                        </m:r>
                      </m:den>
                    </m:f>
                    <m:r>
                      <a:rPr lang="en-US" sz="2000" b="0" i="1" smtClean="0">
                        <a:latin typeface="Cambria Math"/>
                        <a:cs typeface="Times New Roman" pitchFamily="18" charset="0"/>
                      </a:rPr>
                      <m:t>=</m:t>
                    </m:r>
                    <m:d>
                      <m:dPr>
                        <m:begChr m:val="["/>
                        <m:endChr m:val="]"/>
                        <m:ctrlPr>
                          <a:rPr lang="en-US" sz="2000" b="0" i="1" smtClean="0">
                            <a:latin typeface="Cambria Math" panose="02040503050406030204" pitchFamily="18" charset="0"/>
                            <a:cs typeface="Times New Roman" pitchFamily="18" charset="0"/>
                          </a:rPr>
                        </m:ctrlPr>
                      </m:dPr>
                      <m:e>
                        <m:r>
                          <a:rPr lang="en-US" sz="2000" b="0" i="1" smtClean="0">
                            <a:latin typeface="Cambria Math"/>
                            <a:cs typeface="Times New Roman" pitchFamily="18" charset="0"/>
                          </a:rPr>
                          <m:t>1</m:t>
                        </m:r>
                        <m:r>
                          <a:rPr lang="en-US" sz="2000" b="0" i="1" smtClean="0">
                            <a:latin typeface="Cambria Math"/>
                            <a:ea typeface="Cambria Math"/>
                            <a:cs typeface="Times New Roman" pitchFamily="18" charset="0"/>
                          </a:rPr>
                          <m:t>+</m:t>
                        </m:r>
                        <m:f>
                          <m:fPr>
                            <m:ctrlPr>
                              <a:rPr lang="en-US" sz="2000" b="0" i="1" smtClean="0">
                                <a:latin typeface="Cambria Math" panose="02040503050406030204" pitchFamily="18" charset="0"/>
                                <a:ea typeface="Cambria Math"/>
                                <a:cs typeface="Times New Roman" pitchFamily="18" charset="0"/>
                              </a:rPr>
                            </m:ctrlPr>
                          </m:fPr>
                          <m:num>
                            <m:r>
                              <a:rPr lang="en-US" sz="2000" b="0" i="1" smtClean="0">
                                <a:latin typeface="Cambria Math"/>
                                <a:ea typeface="Cambria Math"/>
                                <a:cs typeface="Times New Roman" pitchFamily="18" charset="0"/>
                              </a:rPr>
                              <m:t>𝑚</m:t>
                            </m:r>
                            <m:r>
                              <a:rPr lang="en-US" sz="2000" b="0" i="1" baseline="-25000" smtClean="0">
                                <a:latin typeface="Cambria Math"/>
                                <a:ea typeface="Cambria Math"/>
                                <a:cs typeface="Times New Roman" pitchFamily="18" charset="0"/>
                              </a:rPr>
                              <m:t>𝑎</m:t>
                            </m:r>
                            <m:r>
                              <a:rPr lang="en-US" sz="2000" b="0" i="1" baseline="30000" smtClean="0">
                                <a:latin typeface="Cambria Math"/>
                                <a:ea typeface="Cambria Math"/>
                                <a:cs typeface="Times New Roman" pitchFamily="18" charset="0"/>
                              </a:rPr>
                              <m:t>2</m:t>
                            </m:r>
                          </m:num>
                          <m:den>
                            <m:r>
                              <a:rPr lang="en-US" sz="2000" b="0" i="1" smtClean="0">
                                <a:latin typeface="Cambria Math"/>
                                <a:ea typeface="Cambria Math"/>
                                <a:cs typeface="Times New Roman" pitchFamily="18" charset="0"/>
                              </a:rPr>
                              <m:t>2</m:t>
                            </m:r>
                          </m:den>
                        </m:f>
                      </m:e>
                    </m:d>
                  </m:oMath>
                </a14:m>
                <a:r>
                  <a:rPr lang="en-IN" sz="2000" dirty="0">
                    <a:latin typeface="Times New Roman" pitchFamily="18" charset="0"/>
                    <a:cs typeface="Times New Roman" pitchFamily="18" charset="0"/>
                  </a:rPr>
                  <a:t>---------</a:t>
                </a:r>
                <a:r>
                  <a:rPr lang="en-IN" sz="2000" b="1" dirty="0">
                    <a:latin typeface="Times New Roman" pitchFamily="18" charset="0"/>
                    <a:cs typeface="Times New Roman" pitchFamily="18" charset="0"/>
                  </a:rPr>
                  <a:t>a</a:t>
                </a:r>
              </a:p>
              <a:p>
                <a:pPr marL="0" indent="0">
                  <a:buNone/>
                </a:pPr>
                <a:r>
                  <a:rPr lang="en-US" sz="2000" b="1" dirty="0">
                    <a:latin typeface="Times New Roman" pitchFamily="18" charset="0"/>
                    <a:cs typeface="Times New Roman" pitchFamily="18" charset="0"/>
                  </a:rPr>
                  <a:t>MODULATION INDEX IN TERMS OF </a:t>
                </a:r>
                <a:r>
                  <a:rPr lang="en-US" sz="2000" b="1" dirty="0" err="1">
                    <a:latin typeface="Times New Roman" pitchFamily="18" charset="0"/>
                    <a:cs typeface="Times New Roman" pitchFamily="18" charset="0"/>
                  </a:rPr>
                  <a:t>P</a:t>
                </a:r>
                <a:r>
                  <a:rPr lang="en-US" sz="2000" b="1" baseline="-25000" dirty="0" err="1">
                    <a:latin typeface="Times New Roman" pitchFamily="18" charset="0"/>
                    <a:cs typeface="Times New Roman" pitchFamily="18" charset="0"/>
                  </a:rPr>
                  <a:t>t</a:t>
                </a:r>
                <a:r>
                  <a:rPr lang="en-US" sz="2000" b="1" dirty="0">
                    <a:latin typeface="Times New Roman" pitchFamily="18" charset="0"/>
                    <a:cs typeface="Times New Roman" pitchFamily="18" charset="0"/>
                  </a:rPr>
                  <a:t> AND P</a:t>
                </a:r>
                <a:r>
                  <a:rPr lang="en-US" sz="2000" b="1" baseline="-25000" dirty="0">
                    <a:latin typeface="Times New Roman" pitchFamily="18" charset="0"/>
                    <a:cs typeface="Times New Roman" pitchFamily="18" charset="0"/>
                  </a:rPr>
                  <a:t>c</a:t>
                </a:r>
              </a:p>
              <a:p>
                <a:pPr marL="0" indent="0">
                  <a:buNone/>
                </a:pPr>
                <a:r>
                  <a:rPr lang="en-US" sz="2000" dirty="0">
                    <a:latin typeface="Times New Roman" pitchFamily="18" charset="0"/>
                    <a:cs typeface="Times New Roman" pitchFamily="18" charset="0"/>
                  </a:rPr>
                  <a:t>From above </a:t>
                </a:r>
                <a:r>
                  <a:rPr lang="en-US" sz="2000" dirty="0" err="1">
                    <a:latin typeface="Times New Roman" pitchFamily="18" charset="0"/>
                    <a:cs typeface="Times New Roman" pitchFamily="18" charset="0"/>
                  </a:rPr>
                  <a:t>equ</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a </a:t>
                </a:r>
                <a:r>
                  <a:rPr lang="en-US" sz="2000" dirty="0">
                    <a:latin typeface="Times New Roman" pitchFamily="18" charset="0"/>
                    <a:cs typeface="Times New Roman" pitchFamily="18" charset="0"/>
                  </a:rPr>
                  <a:t>we can write </a:t>
                </a:r>
                <a14:m>
                  <m:oMath xmlns:m="http://schemas.openxmlformats.org/officeDocument/2006/math">
                    <m:r>
                      <a:rPr lang="en-US" sz="2000" b="0" i="1" smtClean="0">
                        <a:latin typeface="Cambria Math"/>
                        <a:cs typeface="Times New Roman" pitchFamily="18" charset="0"/>
                      </a:rPr>
                      <m:t>𝑚</m:t>
                    </m:r>
                    <m:r>
                      <a:rPr lang="en-US" sz="2000" b="0" i="1" baseline="-25000" smtClean="0">
                        <a:latin typeface="Cambria Math"/>
                        <a:cs typeface="Times New Roman" pitchFamily="18" charset="0"/>
                      </a:rPr>
                      <m:t>𝑎</m:t>
                    </m:r>
                    <m:r>
                      <a:rPr lang="en-US" sz="2000" b="0" i="1" baseline="30000" smtClean="0">
                        <a:latin typeface="Cambria Math"/>
                        <a:cs typeface="Times New Roman" pitchFamily="18" charset="0"/>
                      </a:rPr>
                      <m:t>2</m:t>
                    </m:r>
                    <m:r>
                      <a:rPr lang="en-US" sz="2000" b="0" i="1" smtClean="0">
                        <a:latin typeface="Cambria Math"/>
                        <a:cs typeface="Times New Roman" pitchFamily="18" charset="0"/>
                      </a:rPr>
                      <m:t>=2</m:t>
                    </m:r>
                    <m:d>
                      <m:dPr>
                        <m:begChr m:val="["/>
                        <m:endChr m:val="]"/>
                        <m:ctrlPr>
                          <a:rPr lang="en-US" sz="2000" b="0" i="1" smtClean="0">
                            <a:latin typeface="Cambria Math" panose="02040503050406030204" pitchFamily="18" charset="0"/>
                            <a:cs typeface="Times New Roman" pitchFamily="18" charset="0"/>
                          </a:rPr>
                        </m:ctrlPr>
                      </m:dPr>
                      <m:e>
                        <m:f>
                          <m:fPr>
                            <m:ctrlPr>
                              <a:rPr lang="en-US" sz="2000" b="0" i="1" smtClean="0">
                                <a:latin typeface="Cambria Math" panose="02040503050406030204" pitchFamily="18" charset="0"/>
                                <a:cs typeface="Times New Roman" pitchFamily="18" charset="0"/>
                              </a:rPr>
                            </m:ctrlPr>
                          </m:fPr>
                          <m:num>
                            <m:r>
                              <a:rPr lang="en-US" sz="2000" b="0" i="1" smtClean="0">
                                <a:latin typeface="Cambria Math"/>
                                <a:cs typeface="Times New Roman" pitchFamily="18" charset="0"/>
                              </a:rPr>
                              <m:t>𝑃</m:t>
                            </m:r>
                            <m:r>
                              <a:rPr lang="en-US" sz="2000" b="0" i="1" baseline="-25000" smtClean="0">
                                <a:latin typeface="Cambria Math"/>
                                <a:cs typeface="Times New Roman" pitchFamily="18" charset="0"/>
                              </a:rPr>
                              <m:t>𝑡</m:t>
                            </m:r>
                          </m:num>
                          <m:den>
                            <m:r>
                              <a:rPr lang="en-US" sz="2000" b="0" i="1" smtClean="0">
                                <a:latin typeface="Cambria Math"/>
                                <a:cs typeface="Times New Roman" pitchFamily="18" charset="0"/>
                              </a:rPr>
                              <m:t>𝑃</m:t>
                            </m:r>
                            <m:r>
                              <a:rPr lang="en-US" sz="2000" b="0" i="1" baseline="-25000" smtClean="0">
                                <a:latin typeface="Cambria Math"/>
                                <a:cs typeface="Times New Roman" pitchFamily="18" charset="0"/>
                              </a:rPr>
                              <m:t>𝑐</m:t>
                            </m:r>
                          </m:den>
                        </m:f>
                        <m:r>
                          <a:rPr lang="en-US" sz="2000" b="0" i="1" smtClean="0">
                            <a:latin typeface="Cambria Math"/>
                            <a:ea typeface="Cambria Math"/>
                            <a:cs typeface="Times New Roman" pitchFamily="18" charset="0"/>
                          </a:rPr>
                          <m:t>−1</m:t>
                        </m:r>
                      </m:e>
                    </m:d>
                  </m:oMath>
                </a14:m>
                <a:endParaRPr lang="en-IN" sz="2000" dirty="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𝑚</m:t>
                      </m:r>
                      <m:r>
                        <a:rPr lang="en-US" sz="2000" b="0" i="1" baseline="-25000" smtClean="0">
                          <a:latin typeface="Cambria Math"/>
                          <a:cs typeface="Times New Roman" pitchFamily="18" charset="0"/>
                        </a:rPr>
                        <m:t>𝑎</m:t>
                      </m:r>
                      <m:r>
                        <a:rPr lang="en-US" sz="2000" b="0" i="1" smtClean="0">
                          <a:latin typeface="Cambria Math"/>
                          <a:cs typeface="Times New Roman" pitchFamily="18" charset="0"/>
                        </a:rPr>
                        <m:t>=</m:t>
                      </m:r>
                      <m:d>
                        <m:dPr>
                          <m:begChr m:val="["/>
                          <m:endChr m:val="]"/>
                          <m:ctrlPr>
                            <a:rPr lang="en-US" sz="2000" b="0" i="1" smtClean="0">
                              <a:latin typeface="Cambria Math" panose="02040503050406030204" pitchFamily="18" charset="0"/>
                              <a:cs typeface="Times New Roman" pitchFamily="18" charset="0"/>
                            </a:rPr>
                          </m:ctrlPr>
                        </m:dPr>
                        <m:e>
                          <m:r>
                            <a:rPr lang="en-US" sz="2000" b="0" i="1" smtClean="0">
                              <a:latin typeface="Cambria Math"/>
                              <a:cs typeface="Times New Roman" pitchFamily="18" charset="0"/>
                            </a:rPr>
                            <m:t>2</m:t>
                          </m:r>
                          <m:d>
                            <m:dPr>
                              <m:ctrlPr>
                                <a:rPr lang="en-US" sz="2000" b="0" i="1" smtClean="0">
                                  <a:latin typeface="Cambria Math" panose="02040503050406030204" pitchFamily="18" charset="0"/>
                                  <a:cs typeface="Times New Roman" pitchFamily="18" charset="0"/>
                                </a:rPr>
                              </m:ctrlPr>
                            </m:dPr>
                            <m:e>
                              <m:f>
                                <m:fPr>
                                  <m:ctrlPr>
                                    <a:rPr lang="en-US" sz="2000" b="0" i="1" smtClean="0">
                                      <a:latin typeface="Cambria Math" panose="02040503050406030204" pitchFamily="18" charset="0"/>
                                      <a:cs typeface="Times New Roman" pitchFamily="18" charset="0"/>
                                    </a:rPr>
                                  </m:ctrlPr>
                                </m:fPr>
                                <m:num>
                                  <m:r>
                                    <m:rPr>
                                      <m:sty m:val="p"/>
                                    </m:rPr>
                                    <a:rPr lang="en-US" sz="2000" b="0" i="0" smtClean="0">
                                      <a:latin typeface="Cambria Math"/>
                                      <a:cs typeface="Times New Roman" pitchFamily="18" charset="0"/>
                                    </a:rPr>
                                    <m:t>P</m:t>
                                  </m:r>
                                  <m:r>
                                    <m:rPr>
                                      <m:sty m:val="p"/>
                                    </m:rPr>
                                    <a:rPr lang="en-US" sz="2000" b="0" i="0" baseline="-25000" smtClean="0">
                                      <a:latin typeface="Cambria Math"/>
                                      <a:cs typeface="Times New Roman" pitchFamily="18" charset="0"/>
                                    </a:rPr>
                                    <m:t>t</m:t>
                                  </m:r>
                                </m:num>
                                <m:den>
                                  <m:r>
                                    <m:rPr>
                                      <m:sty m:val="p"/>
                                    </m:rPr>
                                    <a:rPr lang="en-US" sz="2000" b="0" i="0" smtClean="0">
                                      <a:solidFill>
                                        <a:schemeClr val="tx1"/>
                                      </a:solidFill>
                                      <a:latin typeface="Cambria Math"/>
                                      <a:cs typeface="Times New Roman" pitchFamily="18" charset="0"/>
                                    </a:rPr>
                                    <m:t>P</m:t>
                                  </m:r>
                                  <m:r>
                                    <m:rPr>
                                      <m:sty m:val="p"/>
                                    </m:rPr>
                                    <a:rPr lang="en-US" sz="2000" b="0" i="0" baseline="-25000" smtClean="0">
                                      <a:solidFill>
                                        <a:schemeClr val="tx1"/>
                                      </a:solidFill>
                                      <a:latin typeface="Cambria Math"/>
                                      <a:cs typeface="Times New Roman" pitchFamily="18" charset="0"/>
                                    </a:rPr>
                                    <m:t>c</m:t>
                                  </m:r>
                                </m:den>
                              </m:f>
                              <m:r>
                                <a:rPr lang="en-US" sz="2000" b="0" i="0" smtClean="0">
                                  <a:latin typeface="Cambria Math"/>
                                  <a:cs typeface="Times New Roman" pitchFamily="18" charset="0"/>
                                </a:rPr>
                                <m:t>−1</m:t>
                              </m:r>
                            </m:e>
                          </m:d>
                        </m:e>
                      </m:d>
                      <m:f>
                        <m:fPr>
                          <m:type m:val="skw"/>
                          <m:ctrlPr>
                            <a:rPr lang="en-US" sz="2000" b="0" i="1" baseline="30000" smtClean="0">
                              <a:latin typeface="Cambria Math" panose="02040503050406030204" pitchFamily="18" charset="0"/>
                              <a:cs typeface="Times New Roman" pitchFamily="18" charset="0"/>
                            </a:rPr>
                          </m:ctrlPr>
                        </m:fPr>
                        <m:num>
                          <m:r>
                            <a:rPr lang="en-US" sz="2000" b="0" i="1" baseline="30000" smtClean="0">
                              <a:latin typeface="Cambria Math"/>
                              <a:cs typeface="Times New Roman" pitchFamily="18" charset="0"/>
                            </a:rPr>
                            <m:t>1</m:t>
                          </m:r>
                        </m:num>
                        <m:den>
                          <m:r>
                            <a:rPr lang="en-US" sz="2000" b="0" i="1" baseline="30000" smtClean="0">
                              <a:latin typeface="Cambria Math"/>
                              <a:cs typeface="Times New Roman" pitchFamily="18" charset="0"/>
                            </a:rPr>
                            <m:t>2</m:t>
                          </m:r>
                        </m:den>
                      </m:f>
                    </m:oMath>
                  </m:oMathPara>
                </a14:m>
                <a:endParaRPr lang="en-IN" sz="2000" baseline="300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8798" y="914400"/>
                <a:ext cx="11105002" cy="5262563"/>
              </a:xfrm>
              <a:blipFill rotWithShape="1">
                <a:blip r:embed="rId4"/>
                <a:stretch>
                  <a:fillRect l="-604" t="-1159"/>
                </a:stretch>
              </a:blipFill>
            </p:spPr>
            <p:txBody>
              <a:bodyPr/>
              <a:lstStyle/>
              <a:p>
                <a:r>
                  <a:rPr lang="en-IN">
                    <a:noFill/>
                  </a:rPr>
                  <a:t> </a:t>
                </a:r>
              </a:p>
            </p:txBody>
          </p:sp>
        </mc:Fallback>
      </mc:AlternateContent>
    </p:spTree>
    <p:extLst>
      <p:ext uri="{BB962C8B-B14F-4D97-AF65-F5344CB8AC3E}">
        <p14:creationId xmlns:p14="http://schemas.microsoft.com/office/powerpoint/2010/main" val="2721271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70ED13-11EE-4131-AF85-1AD17A4F00E1}"/>
              </a:ext>
            </a:extLst>
          </p:cNvPr>
          <p:cNvSpPr/>
          <p:nvPr/>
        </p:nvSpPr>
        <p:spPr>
          <a:xfrm>
            <a:off x="0" y="-51235"/>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Amplitude modulation </a:t>
            </a:r>
          </a:p>
        </p:txBody>
      </p:sp>
      <p:sp>
        <p:nvSpPr>
          <p:cNvPr id="24" name="TextBox 23">
            <a:extLst>
              <a:ext uri="{FF2B5EF4-FFF2-40B4-BE49-F238E27FC236}">
                <a16:creationId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Continuous wave modulation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Rao		08-04-2022		15/34</a:t>
            </a:r>
          </a:p>
        </p:txBody>
      </p:sp>
      <p:pic>
        <p:nvPicPr>
          <p:cNvPr id="8" name="Picture 7">
            <a:extLst>
              <a:ext uri="{FF2B5EF4-FFF2-40B4-BE49-F238E27FC236}">
                <a16:creationId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4392" y="820615"/>
                <a:ext cx="11189408" cy="5356348"/>
              </a:xfrm>
            </p:spPr>
            <p:txBody>
              <a:bodyPr>
                <a:normAutofit/>
              </a:bodyPr>
              <a:lstStyle/>
              <a:p>
                <a:r>
                  <a:rPr lang="en-IN" sz="2000" b="1" dirty="0">
                    <a:latin typeface="Times New Roman" pitchFamily="18" charset="0"/>
                    <a:cs typeface="Times New Roman" pitchFamily="18" charset="0"/>
                  </a:rPr>
                  <a:t>TRANSMISSION EFFICIENCY:</a:t>
                </a:r>
              </a:p>
              <a:p>
                <a:pPr marL="0" indent="0">
                  <a:buNone/>
                </a:pPr>
                <a14:m>
                  <m:oMathPara xmlns:m="http://schemas.openxmlformats.org/officeDocument/2006/math">
                    <m:oMathParaPr>
                      <m:jc m:val="centerGroup"/>
                    </m:oMathParaPr>
                    <m:oMath xmlns:m="http://schemas.openxmlformats.org/officeDocument/2006/math">
                      <m:r>
                        <m:rPr>
                          <m:sty m:val="p"/>
                        </m:rPr>
                        <a:rPr lang="el-GR" sz="2000" b="1" i="1" smtClean="0">
                          <a:latin typeface="Cambria Math"/>
                          <a:cs typeface="Times New Roman" pitchFamily="18" charset="0"/>
                        </a:rPr>
                        <m:t>η</m:t>
                      </m:r>
                      <m:r>
                        <a:rPr lang="el-GR" sz="2000" b="0" i="1" smtClean="0">
                          <a:latin typeface="Cambria Math"/>
                          <a:ea typeface="Cambria Math"/>
                          <a:cs typeface="Times New Roman" pitchFamily="18" charset="0"/>
                        </a:rPr>
                        <m:t>=</m:t>
                      </m:r>
                      <m:f>
                        <m:fPr>
                          <m:ctrlPr>
                            <a:rPr lang="el-GR" sz="2000" i="1" smtClean="0">
                              <a:latin typeface="Cambria Math" panose="02040503050406030204" pitchFamily="18" charset="0"/>
                              <a:ea typeface="Cambria Math"/>
                              <a:cs typeface="Times New Roman" pitchFamily="18" charset="0"/>
                            </a:rPr>
                          </m:ctrlPr>
                        </m:fPr>
                        <m:num>
                          <m:r>
                            <a:rPr lang="en-US" sz="2000" b="0" i="1" smtClean="0">
                              <a:latin typeface="Cambria Math"/>
                              <a:ea typeface="Cambria Math"/>
                              <a:cs typeface="Times New Roman" pitchFamily="18" charset="0"/>
                            </a:rPr>
                            <m:t>𝑃</m:t>
                          </m:r>
                          <m:r>
                            <a:rPr lang="en-US" sz="2000" b="0" i="1" baseline="-25000" smtClean="0">
                              <a:latin typeface="Cambria Math"/>
                              <a:ea typeface="Cambria Math"/>
                              <a:cs typeface="Times New Roman" pitchFamily="18" charset="0"/>
                            </a:rPr>
                            <m:t>𝑈𝑆𝐵</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𝑃𝐿𝑆𝐵</m:t>
                          </m:r>
                        </m:num>
                        <m:den>
                          <m:r>
                            <a:rPr lang="en-US" sz="2000" b="0" i="1" smtClean="0">
                              <a:latin typeface="Cambria Math"/>
                              <a:ea typeface="Cambria Math"/>
                              <a:cs typeface="Times New Roman" pitchFamily="18" charset="0"/>
                            </a:rPr>
                            <m:t>𝑃</m:t>
                          </m:r>
                          <m:r>
                            <a:rPr lang="en-US" sz="2000" b="0" i="1" baseline="-25000" smtClean="0">
                              <a:latin typeface="Cambria Math"/>
                              <a:ea typeface="Cambria Math"/>
                              <a:cs typeface="Times New Roman" pitchFamily="18" charset="0"/>
                            </a:rPr>
                            <m:t>𝑡</m:t>
                          </m:r>
                        </m:den>
                      </m:f>
                      <m:r>
                        <a:rPr lang="en-US" sz="2000" b="0" i="1" smtClean="0">
                          <a:latin typeface="Cambria Math"/>
                          <a:ea typeface="Cambria Math"/>
                          <a:cs typeface="Times New Roman" pitchFamily="18" charset="0"/>
                        </a:rPr>
                        <m:t>=</m:t>
                      </m:r>
                      <m:f>
                        <m:fPr>
                          <m:ctrlPr>
                            <a:rPr lang="en-US" sz="2000" b="0" i="1" smtClean="0">
                              <a:latin typeface="Cambria Math" panose="02040503050406030204" pitchFamily="18" charset="0"/>
                              <a:ea typeface="Cambria Math"/>
                              <a:cs typeface="Times New Roman" pitchFamily="18" charset="0"/>
                            </a:rPr>
                          </m:ctrlPr>
                        </m:fPr>
                        <m:num>
                          <m:f>
                            <m:fPr>
                              <m:ctrlPr>
                                <a:rPr lang="en-US" sz="2000" b="0" i="1" smtClean="0">
                                  <a:latin typeface="Cambria Math" panose="02040503050406030204" pitchFamily="18" charset="0"/>
                                  <a:ea typeface="Cambria Math"/>
                                  <a:cs typeface="Times New Roman" pitchFamily="18" charset="0"/>
                                </a:rPr>
                              </m:ctrlPr>
                            </m:fPr>
                            <m:num>
                              <m:r>
                                <a:rPr lang="en-US" sz="2000" b="0" i="1" smtClean="0">
                                  <a:latin typeface="Cambria Math"/>
                                  <a:ea typeface="Cambria Math"/>
                                  <a:cs typeface="Times New Roman" pitchFamily="18" charset="0"/>
                                </a:rPr>
                                <m:t>𝑚</m:t>
                              </m:r>
                              <m:r>
                                <a:rPr lang="en-US" sz="2000" b="0" i="1" baseline="-25000" smtClean="0">
                                  <a:latin typeface="Cambria Math"/>
                                  <a:ea typeface="Cambria Math"/>
                                  <a:cs typeface="Times New Roman" pitchFamily="18" charset="0"/>
                                </a:rPr>
                                <m:t>𝑎</m:t>
                              </m:r>
                              <m:r>
                                <a:rPr lang="en-US" sz="2000" b="0" i="1" baseline="30000" smtClean="0">
                                  <a:latin typeface="Cambria Math"/>
                                  <a:ea typeface="Cambria Math"/>
                                  <a:cs typeface="Times New Roman" pitchFamily="18" charset="0"/>
                                </a:rPr>
                                <m:t>2</m:t>
                              </m:r>
                            </m:num>
                            <m:den>
                              <m:r>
                                <a:rPr lang="en-US" sz="2000" b="0" i="1" smtClean="0">
                                  <a:latin typeface="Cambria Math"/>
                                  <a:ea typeface="Cambria Math"/>
                                  <a:cs typeface="Times New Roman" pitchFamily="18" charset="0"/>
                                </a:rPr>
                                <m:t>4</m:t>
                              </m:r>
                            </m:den>
                          </m:f>
                          <m:r>
                            <a:rPr lang="en-US" sz="2000" b="0" i="1" smtClean="0">
                              <a:latin typeface="Cambria Math"/>
                              <a:ea typeface="Cambria Math"/>
                              <a:cs typeface="Times New Roman" pitchFamily="18" charset="0"/>
                            </a:rPr>
                            <m:t>𝑃</m:t>
                          </m:r>
                          <m:r>
                            <a:rPr lang="en-US" sz="2000" b="0" i="1" baseline="-25000" smtClean="0">
                              <a:latin typeface="Cambria Math"/>
                              <a:ea typeface="Cambria Math"/>
                              <a:cs typeface="Times New Roman" pitchFamily="18" charset="0"/>
                            </a:rPr>
                            <m:t>𝑐</m:t>
                          </m:r>
                          <m:r>
                            <a:rPr lang="en-US" sz="2000" b="0" i="1" smtClean="0">
                              <a:latin typeface="Cambria Math"/>
                              <a:ea typeface="Cambria Math"/>
                              <a:cs typeface="Times New Roman" pitchFamily="18" charset="0"/>
                            </a:rPr>
                            <m:t>+</m:t>
                          </m:r>
                          <m:f>
                            <m:fPr>
                              <m:ctrlPr>
                                <a:rPr lang="en-US" sz="2000" b="0" i="1" smtClean="0">
                                  <a:latin typeface="Cambria Math" panose="02040503050406030204" pitchFamily="18" charset="0"/>
                                  <a:ea typeface="Cambria Math"/>
                                  <a:cs typeface="Times New Roman" pitchFamily="18" charset="0"/>
                                </a:rPr>
                              </m:ctrlPr>
                            </m:fPr>
                            <m:num>
                              <m:r>
                                <a:rPr lang="en-US" sz="2000" b="0" i="1" smtClean="0">
                                  <a:latin typeface="Cambria Math"/>
                                  <a:ea typeface="Cambria Math"/>
                                  <a:cs typeface="Times New Roman" pitchFamily="18" charset="0"/>
                                </a:rPr>
                                <m:t>𝑚</m:t>
                              </m:r>
                              <m:r>
                                <a:rPr lang="en-US" sz="2000" b="0" i="1" baseline="-25000" smtClean="0">
                                  <a:latin typeface="Cambria Math"/>
                                  <a:ea typeface="Cambria Math"/>
                                  <a:cs typeface="Times New Roman" pitchFamily="18" charset="0"/>
                                </a:rPr>
                                <m:t>𝑎</m:t>
                              </m:r>
                              <m:r>
                                <a:rPr lang="en-US" sz="2000" b="0" i="1" baseline="30000" smtClean="0">
                                  <a:latin typeface="Cambria Math"/>
                                  <a:ea typeface="Cambria Math"/>
                                  <a:cs typeface="Times New Roman" pitchFamily="18" charset="0"/>
                                </a:rPr>
                                <m:t>2</m:t>
                              </m:r>
                            </m:num>
                            <m:den>
                              <m:r>
                                <a:rPr lang="en-US" sz="2000" b="0" i="1" smtClean="0">
                                  <a:latin typeface="Cambria Math"/>
                                  <a:ea typeface="Cambria Math"/>
                                  <a:cs typeface="Times New Roman" pitchFamily="18" charset="0"/>
                                </a:rPr>
                                <m:t>4</m:t>
                              </m:r>
                            </m:den>
                          </m:f>
                        </m:num>
                        <m:den>
                          <m:d>
                            <m:dPr>
                              <m:begChr m:val="["/>
                              <m:endChr m:val="]"/>
                              <m:ctrlPr>
                                <a:rPr lang="en-US" sz="2000" b="0" i="1" smtClean="0">
                                  <a:latin typeface="Cambria Math" panose="02040503050406030204" pitchFamily="18" charset="0"/>
                                  <a:ea typeface="Cambria Math"/>
                                  <a:cs typeface="Times New Roman" pitchFamily="18" charset="0"/>
                                </a:rPr>
                              </m:ctrlPr>
                            </m:dPr>
                            <m:e>
                              <m:r>
                                <a:rPr lang="en-US" sz="2000" b="0" i="1" smtClean="0">
                                  <a:latin typeface="Cambria Math"/>
                                  <a:ea typeface="Cambria Math"/>
                                  <a:cs typeface="Times New Roman" pitchFamily="18" charset="0"/>
                                </a:rPr>
                                <m:t>1+</m:t>
                              </m:r>
                              <m:f>
                                <m:fPr>
                                  <m:ctrlPr>
                                    <a:rPr lang="en-US" sz="2000" b="0" i="1" smtClean="0">
                                      <a:latin typeface="Cambria Math" panose="02040503050406030204" pitchFamily="18" charset="0"/>
                                      <a:ea typeface="Cambria Math"/>
                                      <a:cs typeface="Times New Roman" pitchFamily="18" charset="0"/>
                                    </a:rPr>
                                  </m:ctrlPr>
                                </m:fPr>
                                <m:num>
                                  <m:r>
                                    <a:rPr lang="en-US" sz="2000" b="0" i="1" smtClean="0">
                                      <a:latin typeface="Cambria Math"/>
                                      <a:ea typeface="Cambria Math"/>
                                      <a:cs typeface="Times New Roman" pitchFamily="18" charset="0"/>
                                    </a:rPr>
                                    <m:t>𝑚</m:t>
                                  </m:r>
                                  <m:r>
                                    <a:rPr lang="en-US" sz="2000" b="0" i="1" baseline="-25000" smtClean="0">
                                      <a:latin typeface="Cambria Math"/>
                                      <a:ea typeface="Cambria Math"/>
                                      <a:cs typeface="Times New Roman" pitchFamily="18" charset="0"/>
                                    </a:rPr>
                                    <m:t>𝑎</m:t>
                                  </m:r>
                                  <m:r>
                                    <a:rPr lang="en-US" sz="2000" b="0" i="1" baseline="30000" smtClean="0">
                                      <a:latin typeface="Cambria Math"/>
                                      <a:ea typeface="Cambria Math"/>
                                      <a:cs typeface="Times New Roman" pitchFamily="18" charset="0"/>
                                    </a:rPr>
                                    <m:t>2</m:t>
                                  </m:r>
                                </m:num>
                                <m:den>
                                  <m:r>
                                    <a:rPr lang="en-US" sz="2000" b="0" i="1" smtClean="0">
                                      <a:latin typeface="Cambria Math"/>
                                      <a:ea typeface="Cambria Math"/>
                                      <a:cs typeface="Times New Roman" pitchFamily="18" charset="0"/>
                                    </a:rPr>
                                    <m:t>2</m:t>
                                  </m:r>
                                </m:den>
                              </m:f>
                            </m:e>
                          </m:d>
                          <m:r>
                            <a:rPr lang="en-US" sz="2000" b="0" i="1" smtClean="0">
                              <a:latin typeface="Cambria Math"/>
                              <a:ea typeface="Cambria Math"/>
                              <a:cs typeface="Times New Roman" pitchFamily="18" charset="0"/>
                            </a:rPr>
                            <m:t>𝑃</m:t>
                          </m:r>
                          <m:r>
                            <a:rPr lang="en-US" sz="2000" b="0" i="1" baseline="-25000" smtClean="0">
                              <a:latin typeface="Cambria Math"/>
                              <a:ea typeface="Cambria Math"/>
                              <a:cs typeface="Times New Roman" pitchFamily="18" charset="0"/>
                            </a:rPr>
                            <m:t>𝑐</m:t>
                          </m:r>
                        </m:den>
                      </m:f>
                      <m:r>
                        <a:rPr lang="en-US" sz="2000" b="0" i="1" smtClean="0">
                          <a:latin typeface="Cambria Math"/>
                          <a:ea typeface="Cambria Math"/>
                          <a:cs typeface="Times New Roman" pitchFamily="18" charset="0"/>
                        </a:rPr>
                        <m:t>=</m:t>
                      </m:r>
                      <m:f>
                        <m:fPr>
                          <m:ctrlPr>
                            <a:rPr lang="en-US" sz="2000" b="0" i="1" smtClean="0">
                              <a:latin typeface="Cambria Math" panose="02040503050406030204" pitchFamily="18" charset="0"/>
                              <a:ea typeface="Cambria Math"/>
                              <a:cs typeface="Times New Roman" pitchFamily="18" charset="0"/>
                            </a:rPr>
                          </m:ctrlPr>
                        </m:fPr>
                        <m:num>
                          <m:r>
                            <a:rPr lang="en-US" sz="2000" b="0" i="1" smtClean="0">
                              <a:latin typeface="Cambria Math"/>
                              <a:ea typeface="Cambria Math"/>
                              <a:cs typeface="Times New Roman" pitchFamily="18" charset="0"/>
                            </a:rPr>
                            <m:t>𝑚</m:t>
                          </m:r>
                          <m:r>
                            <a:rPr lang="en-US" sz="2000" b="0" i="1" baseline="-25000" smtClean="0">
                              <a:latin typeface="Cambria Math"/>
                              <a:ea typeface="Cambria Math"/>
                              <a:cs typeface="Times New Roman" pitchFamily="18" charset="0"/>
                            </a:rPr>
                            <m:t>𝑎</m:t>
                          </m:r>
                          <m:r>
                            <a:rPr lang="en-US" sz="2000" b="0" i="1" baseline="30000" smtClean="0">
                              <a:latin typeface="Cambria Math"/>
                              <a:ea typeface="Cambria Math"/>
                              <a:cs typeface="Times New Roman" pitchFamily="18" charset="0"/>
                            </a:rPr>
                            <m:t>2</m:t>
                          </m:r>
                        </m:num>
                        <m:den>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𝑚𝑎</m:t>
                          </m:r>
                          <m:r>
                            <a:rPr lang="en-US" sz="2000" b="0" i="1" baseline="30000" smtClean="0">
                              <a:latin typeface="Cambria Math"/>
                              <a:ea typeface="Cambria Math"/>
                              <a:cs typeface="Times New Roman" pitchFamily="18" charset="0"/>
                            </a:rPr>
                            <m:t>2</m:t>
                          </m:r>
                        </m:den>
                      </m:f>
                    </m:oMath>
                  </m:oMathPara>
                </a14:m>
                <a:endParaRPr lang="en-IN" sz="2000" dirty="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The percentage transmission efficiency is given by</a:t>
                </a:r>
              </a:p>
              <a:p>
                <a:pPr marL="0" indent="0">
                  <a:buNone/>
                </a:pPr>
                <a14:m>
                  <m:oMathPara xmlns:m="http://schemas.openxmlformats.org/officeDocument/2006/math">
                    <m:oMathParaPr>
                      <m:jc m:val="centerGroup"/>
                    </m:oMathParaPr>
                    <m:oMath xmlns:m="http://schemas.openxmlformats.org/officeDocument/2006/math">
                      <m:r>
                        <m:rPr>
                          <m:sty m:val="p"/>
                        </m:rPr>
                        <a:rPr lang="el-GR" sz="2000" i="1" smtClean="0">
                          <a:latin typeface="Cambria Math"/>
                          <a:cs typeface="Times New Roman" pitchFamily="18" charset="0"/>
                        </a:rPr>
                        <m:t>η</m:t>
                      </m:r>
                      <m:r>
                        <a:rPr lang="en-US" sz="2000" b="0" i="1" smtClean="0">
                          <a:latin typeface="Cambria Math"/>
                          <a:cs typeface="Times New Roman" pitchFamily="18" charset="0"/>
                        </a:rPr>
                        <m:t>=</m:t>
                      </m:r>
                      <m:f>
                        <m:fPr>
                          <m:ctrlPr>
                            <a:rPr lang="en-US" sz="2000" b="0" i="1" smtClean="0">
                              <a:latin typeface="Cambria Math" panose="02040503050406030204" pitchFamily="18" charset="0"/>
                              <a:cs typeface="Times New Roman" pitchFamily="18" charset="0"/>
                            </a:rPr>
                          </m:ctrlPr>
                        </m:fPr>
                        <m:num>
                          <m:r>
                            <a:rPr lang="en-US" sz="2000" b="0" i="1" smtClean="0">
                              <a:latin typeface="Cambria Math"/>
                              <a:cs typeface="Times New Roman" pitchFamily="18" charset="0"/>
                            </a:rPr>
                            <m:t>𝑚</m:t>
                          </m:r>
                          <m:r>
                            <a:rPr lang="en-US" sz="2000" b="0" i="1" baseline="-25000" smtClean="0">
                              <a:latin typeface="Cambria Math"/>
                              <a:cs typeface="Times New Roman" pitchFamily="18" charset="0"/>
                            </a:rPr>
                            <m:t>𝑎</m:t>
                          </m:r>
                          <m:r>
                            <a:rPr lang="en-US" sz="2000" b="0" i="1" baseline="30000" smtClean="0">
                              <a:latin typeface="Cambria Math"/>
                              <a:cs typeface="Times New Roman" pitchFamily="18" charset="0"/>
                            </a:rPr>
                            <m:t>2</m:t>
                          </m:r>
                        </m:num>
                        <m:den>
                          <m:r>
                            <a:rPr lang="en-US" sz="2000" b="0" i="1" smtClean="0">
                              <a:latin typeface="Cambria Math"/>
                              <a:cs typeface="Times New Roman" pitchFamily="18" charset="0"/>
                            </a:rPr>
                            <m:t>2</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𝑚𝑎</m:t>
                          </m:r>
                          <m:r>
                            <a:rPr lang="en-US" sz="2000" b="0" i="1" baseline="30000" smtClean="0">
                              <a:latin typeface="Cambria Math"/>
                              <a:ea typeface="Cambria Math"/>
                              <a:cs typeface="Times New Roman" pitchFamily="18" charset="0"/>
                            </a:rPr>
                            <m:t>2</m:t>
                          </m:r>
                        </m:den>
                      </m:f>
                      <m:r>
                        <a:rPr lang="en-US" sz="2000" b="0" i="1" smtClean="0">
                          <a:latin typeface="Cambria Math"/>
                          <a:ea typeface="Cambria Math"/>
                          <a:cs typeface="Times New Roman" pitchFamily="18" charset="0"/>
                        </a:rPr>
                        <m:t>=100%</m:t>
                      </m:r>
                    </m:oMath>
                  </m:oMathPara>
                </a14:m>
                <a:endParaRPr lang="en-IN" sz="2000" dirty="0">
                  <a:latin typeface="Times New Roman" pitchFamily="18" charset="0"/>
                  <a:cs typeface="Times New Roman" pitchFamily="18" charset="0"/>
                </a:endParaRPr>
              </a:p>
              <a:p>
                <a:pPr marL="0" indent="0">
                  <a:buNone/>
                </a:pPr>
                <a:r>
                  <a:rPr lang="en-US" sz="2000" b="1" dirty="0">
                    <a:latin typeface="Times New Roman" pitchFamily="18" charset="0"/>
                    <a:cs typeface="Times New Roman" pitchFamily="18" charset="0"/>
                  </a:rPr>
                  <a:t>AM POWER IN TERMS OF CURRENT:</a:t>
                </a:r>
              </a:p>
              <a:p>
                <a:pPr marL="0" indent="0">
                  <a:buNone/>
                </a:pPr>
                <a14:m>
                  <m:oMathPara xmlns:m="http://schemas.openxmlformats.org/officeDocument/2006/math">
                    <m:oMathParaPr>
                      <m:jc m:val="centerGroup"/>
                    </m:oMathParaPr>
                    <m:oMath xmlns:m="http://schemas.openxmlformats.org/officeDocument/2006/math">
                      <m:f>
                        <m:fPr>
                          <m:ctrlPr>
                            <a:rPr lang="en-IN" sz="2000" i="1" smtClean="0">
                              <a:latin typeface="Cambria Math" panose="02040503050406030204" pitchFamily="18" charset="0"/>
                              <a:cs typeface="Times New Roman" pitchFamily="18" charset="0"/>
                            </a:rPr>
                          </m:ctrlPr>
                        </m:fPr>
                        <m:num>
                          <m:r>
                            <a:rPr lang="en-US" sz="2000" b="0" i="1" smtClean="0">
                              <a:latin typeface="Cambria Math"/>
                              <a:cs typeface="Times New Roman" pitchFamily="18" charset="0"/>
                            </a:rPr>
                            <m:t>𝑃</m:t>
                          </m:r>
                          <m:r>
                            <a:rPr lang="en-US" sz="2000" b="0" i="1" baseline="-25000" smtClean="0">
                              <a:latin typeface="Cambria Math"/>
                              <a:cs typeface="Times New Roman" pitchFamily="18" charset="0"/>
                            </a:rPr>
                            <m:t>𝑡</m:t>
                          </m:r>
                        </m:num>
                        <m:den>
                          <m:r>
                            <a:rPr lang="en-US" sz="2000" b="0" i="1" smtClean="0">
                              <a:latin typeface="Cambria Math"/>
                              <a:cs typeface="Times New Roman" pitchFamily="18" charset="0"/>
                            </a:rPr>
                            <m:t>𝑃</m:t>
                          </m:r>
                          <m:r>
                            <a:rPr lang="en-US" sz="2000" b="0" i="1" baseline="-25000" smtClean="0">
                              <a:latin typeface="Cambria Math"/>
                              <a:cs typeface="Times New Roman" pitchFamily="18" charset="0"/>
                            </a:rPr>
                            <m:t>𝑐</m:t>
                          </m:r>
                        </m:den>
                      </m:f>
                      <m:r>
                        <a:rPr lang="en-IN" sz="2000" i="1" smtClean="0">
                          <a:latin typeface="Cambria Math"/>
                          <a:ea typeface="Cambria Math"/>
                          <a:cs typeface="Times New Roman" pitchFamily="18" charset="0"/>
                        </a:rPr>
                        <m:t>=</m:t>
                      </m:r>
                      <m:f>
                        <m:fPr>
                          <m:ctrlPr>
                            <a:rPr lang="en-IN" sz="2000" i="1" smtClean="0">
                              <a:latin typeface="Cambria Math" panose="02040503050406030204" pitchFamily="18" charset="0"/>
                              <a:ea typeface="Cambria Math"/>
                              <a:cs typeface="Times New Roman" pitchFamily="18" charset="0"/>
                            </a:rPr>
                          </m:ctrlPr>
                        </m:fPr>
                        <m:num>
                          <m:r>
                            <a:rPr lang="en-US" sz="2000" b="0" i="1" smtClean="0">
                              <a:latin typeface="Cambria Math"/>
                              <a:ea typeface="Cambria Math"/>
                              <a:cs typeface="Times New Roman" pitchFamily="18" charset="0"/>
                            </a:rPr>
                            <m:t>𝐼</m:t>
                          </m:r>
                          <m:r>
                            <a:rPr lang="en-US" sz="2000" b="0" i="1" baseline="-25000" smtClean="0">
                              <a:latin typeface="Cambria Math"/>
                              <a:ea typeface="Cambria Math"/>
                              <a:cs typeface="Times New Roman" pitchFamily="18" charset="0"/>
                            </a:rPr>
                            <m:t>𝑡</m:t>
                          </m:r>
                          <m:r>
                            <a:rPr lang="en-US" sz="2000" b="0" i="1" baseline="30000" smtClean="0">
                              <a:latin typeface="Cambria Math"/>
                              <a:ea typeface="Cambria Math"/>
                              <a:cs typeface="Times New Roman" pitchFamily="18" charset="0"/>
                            </a:rPr>
                            <m:t>2</m:t>
                          </m:r>
                        </m:num>
                        <m:den>
                          <m:r>
                            <a:rPr lang="en-US" sz="2000" b="0" i="1" smtClean="0">
                              <a:latin typeface="Cambria Math"/>
                              <a:ea typeface="Cambria Math"/>
                              <a:cs typeface="Times New Roman" pitchFamily="18" charset="0"/>
                            </a:rPr>
                            <m:t>𝐼</m:t>
                          </m:r>
                          <m:r>
                            <a:rPr lang="en-US" sz="2000" b="0" i="1" baseline="-25000" smtClean="0">
                              <a:latin typeface="Cambria Math"/>
                              <a:ea typeface="Cambria Math"/>
                              <a:cs typeface="Times New Roman" pitchFamily="18" charset="0"/>
                            </a:rPr>
                            <m:t>𝑐</m:t>
                          </m:r>
                          <m:r>
                            <a:rPr lang="en-US" sz="2000" b="0" i="1" baseline="30000" smtClean="0">
                              <a:latin typeface="Cambria Math"/>
                              <a:ea typeface="Cambria Math"/>
                              <a:cs typeface="Times New Roman" pitchFamily="18" charset="0"/>
                            </a:rPr>
                            <m:t>2</m:t>
                          </m:r>
                        </m:den>
                      </m:f>
                      <m:r>
                        <a:rPr lang="en-IN" sz="2000" i="1">
                          <a:latin typeface="Cambria Math"/>
                          <a:ea typeface="Cambria Math"/>
                          <a:cs typeface="Times New Roman" pitchFamily="18" charset="0"/>
                        </a:rPr>
                        <m:t>×</m:t>
                      </m:r>
                      <m:f>
                        <m:fPr>
                          <m:ctrlPr>
                            <a:rPr lang="en-IN" sz="2000" i="1" smtClean="0">
                              <a:latin typeface="Cambria Math" panose="02040503050406030204" pitchFamily="18" charset="0"/>
                              <a:ea typeface="Cambria Math"/>
                              <a:cs typeface="Times New Roman" pitchFamily="18" charset="0"/>
                            </a:rPr>
                          </m:ctrlPr>
                        </m:fPr>
                        <m:num>
                          <m:r>
                            <a:rPr lang="en-US" sz="2000" b="0" i="1" smtClean="0">
                              <a:latin typeface="Cambria Math"/>
                              <a:ea typeface="Cambria Math"/>
                              <a:cs typeface="Times New Roman" pitchFamily="18" charset="0"/>
                            </a:rPr>
                            <m:t>𝑅</m:t>
                          </m:r>
                        </m:num>
                        <m:den>
                          <m:r>
                            <a:rPr lang="en-US" sz="2000" b="0" i="1" smtClean="0">
                              <a:latin typeface="Cambria Math"/>
                              <a:ea typeface="Cambria Math"/>
                              <a:cs typeface="Times New Roman" pitchFamily="18" charset="0"/>
                            </a:rPr>
                            <m:t>𝑅</m:t>
                          </m:r>
                        </m:den>
                      </m:f>
                      <m:r>
                        <a:rPr lang="en-IN" sz="2000" i="1" smtClean="0">
                          <a:latin typeface="Cambria Math"/>
                          <a:ea typeface="Cambria Math"/>
                          <a:cs typeface="Times New Roman" pitchFamily="18" charset="0"/>
                        </a:rPr>
                        <m:t>=</m:t>
                      </m:r>
                      <m:d>
                        <m:dPr>
                          <m:begChr m:val="["/>
                          <m:endChr m:val="]"/>
                          <m:ctrlPr>
                            <a:rPr lang="en-IN" sz="2000" i="1" smtClean="0">
                              <a:latin typeface="Cambria Math" panose="02040503050406030204" pitchFamily="18" charset="0"/>
                              <a:ea typeface="Cambria Math"/>
                              <a:cs typeface="Times New Roman" pitchFamily="18" charset="0"/>
                            </a:rPr>
                          </m:ctrlPr>
                        </m:dPr>
                        <m:e>
                          <m:f>
                            <m:fPr>
                              <m:ctrlPr>
                                <a:rPr lang="en-IN" sz="2000" i="1" smtClean="0">
                                  <a:latin typeface="Cambria Math" panose="02040503050406030204" pitchFamily="18" charset="0"/>
                                  <a:ea typeface="Cambria Math"/>
                                  <a:cs typeface="Times New Roman" pitchFamily="18" charset="0"/>
                                </a:rPr>
                              </m:ctrlPr>
                            </m:fPr>
                            <m:num>
                              <m:r>
                                <a:rPr lang="en-US" sz="2000" b="0" i="1" smtClean="0">
                                  <a:latin typeface="Cambria Math"/>
                                  <a:ea typeface="Cambria Math"/>
                                  <a:cs typeface="Times New Roman" pitchFamily="18" charset="0"/>
                                </a:rPr>
                                <m:t>𝐼</m:t>
                              </m:r>
                              <m:r>
                                <a:rPr lang="en-US" sz="2000" b="0" i="1" baseline="-25000" smtClean="0">
                                  <a:latin typeface="Cambria Math"/>
                                  <a:ea typeface="Cambria Math"/>
                                  <a:cs typeface="Times New Roman" pitchFamily="18" charset="0"/>
                                </a:rPr>
                                <m:t>𝑡</m:t>
                              </m:r>
                            </m:num>
                            <m:den>
                              <m:r>
                                <a:rPr lang="en-US" sz="2000" b="0" i="1" smtClean="0">
                                  <a:latin typeface="Cambria Math"/>
                                  <a:ea typeface="Cambria Math"/>
                                  <a:cs typeface="Times New Roman" pitchFamily="18" charset="0"/>
                                </a:rPr>
                                <m:t>𝐼</m:t>
                              </m:r>
                              <m:r>
                                <a:rPr lang="en-US" sz="2000" b="0" i="1" baseline="-25000" smtClean="0">
                                  <a:latin typeface="Cambria Math"/>
                                  <a:ea typeface="Cambria Math"/>
                                  <a:cs typeface="Times New Roman" pitchFamily="18" charset="0"/>
                                </a:rPr>
                                <m:t>𝑐</m:t>
                              </m:r>
                            </m:den>
                          </m:f>
                        </m:e>
                      </m:d>
                      <m:r>
                        <a:rPr lang="en-US" sz="2000" b="0" i="1" baseline="30000" smtClean="0">
                          <a:latin typeface="Cambria Math"/>
                          <a:ea typeface="Cambria Math"/>
                          <a:cs typeface="Times New Roman" pitchFamily="18" charset="0"/>
                        </a:rPr>
                        <m:t>2</m:t>
                      </m:r>
                    </m:oMath>
                  </m:oMathPara>
                </a14:m>
                <a:endParaRPr lang="en-IN" sz="2000" baseline="30000" dirty="0">
                  <a:latin typeface="Times New Roman" pitchFamily="18" charset="0"/>
                  <a:cs typeface="Times New Roman" pitchFamily="18" charset="0"/>
                </a:endParaRPr>
              </a:p>
              <a:p>
                <a:pPr marL="0" indent="0">
                  <a:buNone/>
                </a:pPr>
                <a:endParaRPr lang="en-IN" sz="2000" baseline="30000" dirty="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IN" sz="2000" i="1" smtClean="0">
                              <a:latin typeface="Cambria Math" panose="02040503050406030204" pitchFamily="18" charset="0"/>
                              <a:cs typeface="Times New Roman" pitchFamily="18" charset="0"/>
                            </a:rPr>
                          </m:ctrlPr>
                        </m:fPr>
                        <m:num>
                          <m:r>
                            <a:rPr lang="en-US" sz="2000" b="0" i="1" smtClean="0">
                              <a:latin typeface="Cambria Math"/>
                              <a:cs typeface="Times New Roman" pitchFamily="18" charset="0"/>
                            </a:rPr>
                            <m:t>𝑃</m:t>
                          </m:r>
                          <m:r>
                            <a:rPr lang="en-US" sz="2000" b="0" i="1" baseline="-25000" smtClean="0">
                              <a:latin typeface="Cambria Math"/>
                              <a:cs typeface="Times New Roman" pitchFamily="18" charset="0"/>
                            </a:rPr>
                            <m:t>𝑡</m:t>
                          </m:r>
                        </m:num>
                        <m:den>
                          <m:r>
                            <a:rPr lang="en-US" sz="2000" b="0" i="1" smtClean="0">
                              <a:latin typeface="Cambria Math"/>
                              <a:cs typeface="Times New Roman" pitchFamily="18" charset="0"/>
                            </a:rPr>
                            <m:t>𝑃</m:t>
                          </m:r>
                          <m:r>
                            <a:rPr lang="en-US" sz="2000" b="0" i="1" baseline="-25000" smtClean="0">
                              <a:latin typeface="Cambria Math"/>
                              <a:cs typeface="Times New Roman" pitchFamily="18" charset="0"/>
                            </a:rPr>
                            <m:t>𝑐</m:t>
                          </m:r>
                        </m:den>
                      </m:f>
                      <m:r>
                        <a:rPr lang="en-IN" sz="2000" i="1" smtClean="0">
                          <a:latin typeface="Cambria Math"/>
                          <a:ea typeface="Cambria Math"/>
                          <a:cs typeface="Times New Roman" pitchFamily="18" charset="0"/>
                        </a:rPr>
                        <m:t>=</m:t>
                      </m:r>
                      <m:d>
                        <m:dPr>
                          <m:begChr m:val="["/>
                          <m:endChr m:val="]"/>
                          <m:ctrlPr>
                            <a:rPr lang="en-IN" sz="2000" i="1" smtClean="0">
                              <a:latin typeface="Cambria Math" panose="02040503050406030204" pitchFamily="18" charset="0"/>
                              <a:ea typeface="Cambria Math"/>
                              <a:cs typeface="Times New Roman" pitchFamily="18" charset="0"/>
                            </a:rPr>
                          </m:ctrlPr>
                        </m:dPr>
                        <m:e>
                          <m:r>
                            <a:rPr lang="en-US" sz="2000" b="0" i="1" smtClean="0">
                              <a:latin typeface="Cambria Math"/>
                              <a:ea typeface="Cambria Math"/>
                              <a:cs typeface="Times New Roman" pitchFamily="18" charset="0"/>
                            </a:rPr>
                            <m:t>1+</m:t>
                          </m:r>
                          <m:f>
                            <m:fPr>
                              <m:ctrlPr>
                                <a:rPr lang="en-US" sz="2000" b="0" i="1" smtClean="0">
                                  <a:latin typeface="Cambria Math" panose="02040503050406030204" pitchFamily="18" charset="0"/>
                                  <a:ea typeface="Cambria Math"/>
                                  <a:cs typeface="Times New Roman" pitchFamily="18" charset="0"/>
                                </a:rPr>
                              </m:ctrlPr>
                            </m:fPr>
                            <m:num>
                              <m:r>
                                <a:rPr lang="en-US" sz="2000" b="0" i="1" smtClean="0">
                                  <a:latin typeface="Cambria Math"/>
                                  <a:ea typeface="Cambria Math"/>
                                  <a:cs typeface="Times New Roman" pitchFamily="18" charset="0"/>
                                </a:rPr>
                                <m:t>𝑚</m:t>
                              </m:r>
                              <m:r>
                                <a:rPr lang="en-US" sz="2000" b="0" i="1" baseline="-25000" smtClean="0">
                                  <a:latin typeface="Cambria Math"/>
                                  <a:ea typeface="Cambria Math"/>
                                  <a:cs typeface="Times New Roman" pitchFamily="18" charset="0"/>
                                </a:rPr>
                                <m:t>𝑎</m:t>
                              </m:r>
                              <m:r>
                                <a:rPr lang="en-US" sz="2000" b="0" i="1" baseline="30000" smtClean="0">
                                  <a:latin typeface="Cambria Math"/>
                                  <a:ea typeface="Cambria Math"/>
                                  <a:cs typeface="Times New Roman" pitchFamily="18" charset="0"/>
                                </a:rPr>
                                <m:t>2</m:t>
                              </m:r>
                            </m:num>
                            <m:den>
                              <m:r>
                                <a:rPr lang="en-US" sz="2000" b="0" i="1" smtClean="0">
                                  <a:latin typeface="Cambria Math"/>
                                  <a:ea typeface="Cambria Math"/>
                                  <a:cs typeface="Times New Roman" pitchFamily="18" charset="0"/>
                                </a:rPr>
                                <m:t>2</m:t>
                              </m:r>
                            </m:den>
                          </m:f>
                        </m:e>
                      </m:d>
                    </m:oMath>
                  </m:oMathPara>
                </a14:m>
                <a:endParaRPr lang="en-US" sz="2000" dirty="0">
                  <a:latin typeface="Times New Roman" pitchFamily="18" charset="0"/>
                  <a:ea typeface="Cambria Math"/>
                  <a:cs typeface="Times New Roman" pitchFamily="18" charset="0"/>
                </a:endParaRPr>
              </a:p>
              <a:p>
                <a:pPr marL="0" indent="0">
                  <a:buNone/>
                </a:pPr>
                <a:endParaRPr lang="en-US" sz="2000" dirty="0">
                  <a:latin typeface="Times New Roman" pitchFamily="18" charset="0"/>
                  <a:ea typeface="Cambria Math"/>
                  <a:cs typeface="Times New Roman" pitchFamily="18" charset="0"/>
                </a:endParaRPr>
              </a:p>
              <a:p>
                <a:pPr marL="0" indent="0">
                  <a:buNone/>
                </a:pPr>
                <a14:m>
                  <m:oMath xmlns:m="http://schemas.openxmlformats.org/officeDocument/2006/math">
                    <m:d>
                      <m:dPr>
                        <m:begChr m:val="["/>
                        <m:endChr m:val="]"/>
                        <m:ctrlPr>
                          <a:rPr lang="en-IN" sz="2000" i="1" smtClean="0">
                            <a:latin typeface="Cambria Math" panose="02040503050406030204" pitchFamily="18" charset="0"/>
                            <a:cs typeface="Times New Roman" pitchFamily="18" charset="0"/>
                          </a:rPr>
                        </m:ctrlPr>
                      </m:dPr>
                      <m:e>
                        <m:f>
                          <m:fPr>
                            <m:ctrlPr>
                              <a:rPr lang="en-IN" sz="2000" i="1" smtClean="0">
                                <a:latin typeface="Cambria Math" panose="02040503050406030204" pitchFamily="18" charset="0"/>
                                <a:cs typeface="Times New Roman" pitchFamily="18" charset="0"/>
                              </a:rPr>
                            </m:ctrlPr>
                          </m:fPr>
                          <m:num>
                            <m:r>
                              <a:rPr lang="en-US" sz="2000" b="0" i="1" smtClean="0">
                                <a:latin typeface="Cambria Math"/>
                                <a:cs typeface="Times New Roman" pitchFamily="18" charset="0"/>
                              </a:rPr>
                              <m:t>𝐼</m:t>
                            </m:r>
                            <m:r>
                              <a:rPr lang="en-US" sz="2000" b="0" i="1" baseline="-25000" smtClean="0">
                                <a:latin typeface="Cambria Math"/>
                                <a:cs typeface="Times New Roman" pitchFamily="18" charset="0"/>
                              </a:rPr>
                              <m:t>𝑡</m:t>
                            </m:r>
                            <m:r>
                              <a:rPr lang="en-US" sz="2000" b="0" i="1" baseline="30000" smtClean="0">
                                <a:latin typeface="Cambria Math"/>
                                <a:cs typeface="Times New Roman" pitchFamily="18" charset="0"/>
                              </a:rPr>
                              <m:t>2</m:t>
                            </m:r>
                          </m:num>
                          <m:den>
                            <m:r>
                              <a:rPr lang="en-US" sz="2000" b="0" i="1" smtClean="0">
                                <a:latin typeface="Cambria Math"/>
                                <a:cs typeface="Times New Roman" pitchFamily="18" charset="0"/>
                              </a:rPr>
                              <m:t>𝐼</m:t>
                            </m:r>
                            <m:r>
                              <a:rPr lang="en-US" sz="2000" b="0" i="1" baseline="-25000" smtClean="0">
                                <a:latin typeface="Cambria Math"/>
                                <a:cs typeface="Times New Roman" pitchFamily="18" charset="0"/>
                              </a:rPr>
                              <m:t>𝑐</m:t>
                            </m:r>
                            <m:r>
                              <a:rPr lang="en-US" sz="2000" b="0" i="1" baseline="30000" smtClean="0">
                                <a:latin typeface="Cambria Math"/>
                                <a:cs typeface="Times New Roman" pitchFamily="18" charset="0"/>
                              </a:rPr>
                              <m:t>2</m:t>
                            </m:r>
                          </m:den>
                        </m:f>
                      </m:e>
                    </m:d>
                    <m:r>
                      <a:rPr lang="en-US" sz="2000" b="0" i="1" smtClean="0">
                        <a:latin typeface="Cambria Math"/>
                        <a:cs typeface="Times New Roman" pitchFamily="18" charset="0"/>
                      </a:rPr>
                      <m:t>=</m:t>
                    </m:r>
                    <m:d>
                      <m:dPr>
                        <m:begChr m:val="["/>
                        <m:endChr m:val="]"/>
                        <m:ctrlPr>
                          <a:rPr lang="en-US" sz="2000" b="0" i="1" smtClean="0">
                            <a:latin typeface="Cambria Math" panose="02040503050406030204" pitchFamily="18" charset="0"/>
                            <a:cs typeface="Times New Roman" pitchFamily="18" charset="0"/>
                          </a:rPr>
                        </m:ctrlPr>
                      </m:dPr>
                      <m:e>
                        <m:r>
                          <a:rPr lang="en-US" sz="2000" b="0" i="1" smtClean="0">
                            <a:latin typeface="Cambria Math"/>
                            <a:cs typeface="Times New Roman" pitchFamily="18" charset="0"/>
                          </a:rPr>
                          <m:t>1</m:t>
                        </m:r>
                        <m:r>
                          <a:rPr lang="en-US" sz="2000" b="0" i="1" smtClean="0">
                            <a:latin typeface="Cambria Math"/>
                            <a:ea typeface="Cambria Math"/>
                            <a:cs typeface="Times New Roman" pitchFamily="18" charset="0"/>
                          </a:rPr>
                          <m:t>+</m:t>
                        </m:r>
                        <m:f>
                          <m:fPr>
                            <m:ctrlPr>
                              <a:rPr lang="en-US" sz="2000" b="0" i="1" smtClean="0">
                                <a:latin typeface="Cambria Math" panose="02040503050406030204" pitchFamily="18" charset="0"/>
                                <a:ea typeface="Cambria Math"/>
                                <a:cs typeface="Times New Roman" pitchFamily="18" charset="0"/>
                              </a:rPr>
                            </m:ctrlPr>
                          </m:fPr>
                          <m:num>
                            <m:r>
                              <a:rPr lang="en-US" sz="2000" b="0" i="1" smtClean="0">
                                <a:latin typeface="Cambria Math"/>
                                <a:ea typeface="Cambria Math"/>
                                <a:cs typeface="Times New Roman" pitchFamily="18" charset="0"/>
                              </a:rPr>
                              <m:t>𝑚</m:t>
                            </m:r>
                            <m:r>
                              <a:rPr lang="en-US" sz="2000" b="0" i="1" baseline="-25000" smtClean="0">
                                <a:latin typeface="Cambria Math"/>
                                <a:ea typeface="Cambria Math"/>
                                <a:cs typeface="Times New Roman" pitchFamily="18" charset="0"/>
                              </a:rPr>
                              <m:t>𝑎</m:t>
                            </m:r>
                            <m:r>
                              <a:rPr lang="en-US" sz="2000" b="0" i="1" baseline="30000" smtClean="0">
                                <a:latin typeface="Cambria Math"/>
                                <a:ea typeface="Cambria Math"/>
                                <a:cs typeface="Times New Roman" pitchFamily="18" charset="0"/>
                              </a:rPr>
                              <m:t>2</m:t>
                            </m:r>
                          </m:num>
                          <m:den>
                            <m:r>
                              <a:rPr lang="en-US" sz="2000" b="0" i="1" smtClean="0">
                                <a:latin typeface="Cambria Math"/>
                                <a:ea typeface="Cambria Math"/>
                                <a:cs typeface="Times New Roman" pitchFamily="18" charset="0"/>
                              </a:rPr>
                              <m:t>2</m:t>
                            </m:r>
                          </m:den>
                        </m:f>
                      </m:e>
                    </m:d>
                  </m:oMath>
                </a14:m>
                <a:r>
                  <a:rPr lang="en-IN" sz="2000" dirty="0">
                    <a:latin typeface="Times New Roman" pitchFamily="18" charset="0"/>
                    <a:cs typeface="Times New Roman" pitchFamily="18" charset="0"/>
                  </a:rPr>
                  <a:t>		</a:t>
                </a:r>
                <a14:m>
                  <m:oMath xmlns:m="http://schemas.openxmlformats.org/officeDocument/2006/math">
                    <m:r>
                      <a:rPr lang="en-US" sz="2000" b="0" i="1" smtClean="0">
                        <a:latin typeface="Cambria Math"/>
                        <a:cs typeface="Times New Roman" pitchFamily="18" charset="0"/>
                      </a:rPr>
                      <m:t>𝑚</m:t>
                    </m:r>
                    <m:r>
                      <a:rPr lang="en-US" sz="2000" b="0" i="1" baseline="-25000" smtClean="0">
                        <a:latin typeface="Cambria Math"/>
                        <a:cs typeface="Times New Roman" pitchFamily="18" charset="0"/>
                      </a:rPr>
                      <m:t>𝑎</m:t>
                    </m:r>
                    <m:r>
                      <a:rPr lang="en-US" sz="2000" b="0" i="1" smtClean="0">
                        <a:latin typeface="Cambria Math"/>
                        <a:cs typeface="Times New Roman" pitchFamily="18" charset="0"/>
                      </a:rPr>
                      <m:t>=</m:t>
                    </m:r>
                    <m:d>
                      <m:dPr>
                        <m:begChr m:val="⌊"/>
                        <m:endChr m:val="⌋"/>
                        <m:ctrlPr>
                          <a:rPr lang="en-US" sz="2000" b="0" i="1" smtClean="0">
                            <a:latin typeface="Cambria Math" panose="02040503050406030204" pitchFamily="18" charset="0"/>
                            <a:cs typeface="Times New Roman" pitchFamily="18" charset="0"/>
                          </a:rPr>
                        </m:ctrlPr>
                      </m:dPr>
                      <m:e>
                        <m:r>
                          <a:rPr lang="en-US" sz="2000" b="0" i="1" smtClean="0">
                            <a:latin typeface="Cambria Math"/>
                            <a:cs typeface="Times New Roman" pitchFamily="18" charset="0"/>
                          </a:rPr>
                          <m:t>2</m:t>
                        </m:r>
                        <m:d>
                          <m:dPr>
                            <m:begChr m:val="["/>
                            <m:endChr m:val="]"/>
                            <m:ctrlPr>
                              <a:rPr lang="en-US" sz="2000" b="0" i="1" smtClean="0">
                                <a:latin typeface="Cambria Math" panose="02040503050406030204" pitchFamily="18" charset="0"/>
                                <a:cs typeface="Times New Roman" pitchFamily="18" charset="0"/>
                              </a:rPr>
                            </m:ctrlPr>
                          </m:dPr>
                          <m:e>
                            <m:f>
                              <m:fPr>
                                <m:ctrlPr>
                                  <a:rPr lang="en-US" sz="2000" b="0" i="1" smtClean="0">
                                    <a:latin typeface="Cambria Math" panose="02040503050406030204" pitchFamily="18" charset="0"/>
                                    <a:cs typeface="Times New Roman" pitchFamily="18" charset="0"/>
                                  </a:rPr>
                                </m:ctrlPr>
                              </m:fPr>
                              <m:num>
                                <m:r>
                                  <a:rPr lang="en-US" sz="2000" b="0" i="1" smtClean="0">
                                    <a:latin typeface="Cambria Math"/>
                                    <a:cs typeface="Times New Roman" pitchFamily="18" charset="0"/>
                                  </a:rPr>
                                  <m:t>𝐼𝑡</m:t>
                                </m:r>
                              </m:num>
                              <m:den>
                                <m:r>
                                  <a:rPr lang="en-US" sz="2000" b="0" i="1" smtClean="0">
                                    <a:latin typeface="Cambria Math"/>
                                    <a:cs typeface="Times New Roman" pitchFamily="18" charset="0"/>
                                  </a:rPr>
                                  <m:t>𝐼𝑐</m:t>
                                </m:r>
                              </m:den>
                            </m:f>
                          </m:e>
                        </m:d>
                        <m:r>
                          <a:rPr lang="en-US" sz="2000" b="0" i="1" baseline="30000" smtClean="0">
                            <a:latin typeface="Cambria Math"/>
                            <a:cs typeface="Times New Roman" pitchFamily="18" charset="0"/>
                          </a:rPr>
                          <m:t>2</m:t>
                        </m:r>
                        <m:r>
                          <a:rPr lang="en-US" sz="2000" b="0" i="1" smtClean="0">
                            <a:latin typeface="Cambria Math"/>
                            <a:cs typeface="Times New Roman" pitchFamily="18" charset="0"/>
                          </a:rPr>
                          <m:t>−1</m:t>
                        </m:r>
                      </m:e>
                    </m:d>
                    <m:f>
                      <m:fPr>
                        <m:type m:val="skw"/>
                        <m:ctrlPr>
                          <a:rPr lang="en-US" sz="2000" b="0" i="1" baseline="30000" smtClean="0">
                            <a:latin typeface="Cambria Math" panose="02040503050406030204" pitchFamily="18" charset="0"/>
                            <a:cs typeface="Times New Roman" pitchFamily="18" charset="0"/>
                          </a:rPr>
                        </m:ctrlPr>
                      </m:fPr>
                      <m:num>
                        <m:r>
                          <a:rPr lang="en-US" sz="2000" b="0" i="1" baseline="30000" smtClean="0">
                            <a:latin typeface="Cambria Math"/>
                            <a:cs typeface="Times New Roman" pitchFamily="18" charset="0"/>
                          </a:rPr>
                          <m:t>1</m:t>
                        </m:r>
                      </m:num>
                      <m:den>
                        <m:r>
                          <a:rPr lang="en-US" sz="2000" b="0" i="1" baseline="30000" smtClean="0">
                            <a:latin typeface="Cambria Math"/>
                            <a:cs typeface="Times New Roman" pitchFamily="18" charset="0"/>
                          </a:rPr>
                          <m:t>2</m:t>
                        </m:r>
                      </m:den>
                    </m:f>
                  </m:oMath>
                </a14:m>
                <a:endParaRPr lang="en-IN" sz="2000" baseline="300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4392" y="820615"/>
                <a:ext cx="11189408" cy="5356348"/>
              </a:xfrm>
              <a:blipFill rotWithShape="1">
                <a:blip r:embed="rId4"/>
                <a:stretch>
                  <a:fillRect l="-599" t="-1139"/>
                </a:stretch>
              </a:blipFill>
            </p:spPr>
            <p:txBody>
              <a:bodyPr/>
              <a:lstStyle/>
              <a:p>
                <a:r>
                  <a:rPr lang="en-IN">
                    <a:noFill/>
                  </a:rPr>
                  <a:t> </a:t>
                </a:r>
              </a:p>
            </p:txBody>
          </p:sp>
        </mc:Fallback>
      </mc:AlternateContent>
    </p:spTree>
    <p:extLst>
      <p:ext uri="{BB962C8B-B14F-4D97-AF65-F5344CB8AC3E}">
        <p14:creationId xmlns:p14="http://schemas.microsoft.com/office/powerpoint/2010/main" val="2721271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2.1.1Amplitude modulation-SSB</a:t>
            </a:r>
          </a:p>
        </p:txBody>
      </p:sp>
      <p:sp>
        <p:nvSpPr>
          <p:cNvPr id="24" name="TextBox 23">
            <a:extLst>
              <a:ext uri="{FF2B5EF4-FFF2-40B4-BE49-F238E27FC236}">
                <a16:creationId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Continuous wave modulation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Rao		08-04-2022		16/34</a:t>
            </a:r>
          </a:p>
        </p:txBody>
      </p:sp>
      <p:pic>
        <p:nvPicPr>
          <p:cNvPr id="8" name="Picture 7">
            <a:extLst>
              <a:ext uri="{FF2B5EF4-FFF2-40B4-BE49-F238E27FC236}">
                <a16:creationId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3" name="Content Placeholder 2"/>
          <p:cNvSpPr>
            <a:spLocks noGrp="1"/>
          </p:cNvSpPr>
          <p:nvPr>
            <p:ph idx="1"/>
          </p:nvPr>
        </p:nvSpPr>
        <p:spPr>
          <a:xfrm>
            <a:off x="355600" y="977900"/>
            <a:ext cx="10998200" cy="5199063"/>
          </a:xfrm>
        </p:spPr>
        <p:txBody>
          <a:bodyPr>
            <a:normAutofit/>
          </a:bodyPr>
          <a:lstStyle/>
          <a:p>
            <a:endParaRPr lang="en-IN" sz="2400" dirty="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a:p>
            <a:pPr marL="0" indent="0">
              <a:buNone/>
            </a:pPr>
            <a:r>
              <a:rPr lang="en-IN" sz="2400" dirty="0">
                <a:latin typeface="Times New Roman" pitchFamily="18" charset="0"/>
                <a:cs typeface="Times New Roman" pitchFamily="18" charset="0"/>
              </a:rPr>
              <a:t>			FIG: spectrum for SSB modulation</a:t>
            </a:r>
          </a:p>
          <a:p>
            <a:r>
              <a:rPr lang="en-IN" sz="2400" dirty="0">
                <a:latin typeface="Times New Roman" pitchFamily="18" charset="0"/>
                <a:cs typeface="Times New Roman" pitchFamily="18" charset="0"/>
              </a:rPr>
              <a:t>For the generation of SSB modulated signal to be possible the message spectrum must have an energy gap centred at the origin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1662" y="1552575"/>
            <a:ext cx="677227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158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2.1.2 AMPLITUDE MODULATION -DSB</a:t>
            </a:r>
          </a:p>
        </p:txBody>
      </p:sp>
      <p:sp>
        <p:nvSpPr>
          <p:cNvPr id="24" name="TextBox 23">
            <a:extLst>
              <a:ext uri="{FF2B5EF4-FFF2-40B4-BE49-F238E27FC236}">
                <a16:creationId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Continuous wave modulation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Rao		08-04-2022		17/34</a:t>
            </a:r>
          </a:p>
        </p:txBody>
      </p:sp>
      <p:pic>
        <p:nvPicPr>
          <p:cNvPr id="8" name="Picture 7">
            <a:extLst>
              <a:ext uri="{FF2B5EF4-FFF2-40B4-BE49-F238E27FC236}">
                <a16:creationId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pic>
        <p:nvPicPr>
          <p:cNvPr id="7170" name="Picture 2" descr="https://documents.lucid.app/documents/00dc0376-e290-4634-af97-57078873a074/pages/mbMdTPJVzIib?a=3210&amp;x=210&amp;y=99&amp;w=660&amp;h=274&amp;store=1&amp;accept=image%2F*&amp;auth=LCA%20a888f1d181b72a5189f6b522be44159bdfbde6cc-ts%3D16518289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083" y="1607283"/>
            <a:ext cx="4714875" cy="19526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4420" y="1357189"/>
            <a:ext cx="338772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9038" y="3684588"/>
            <a:ext cx="3598862"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Rectangle 6"/>
              <p:cNvSpPr/>
              <p:nvPr/>
            </p:nvSpPr>
            <p:spPr>
              <a:xfrm>
                <a:off x="1443038" y="4046835"/>
                <a:ext cx="6096000" cy="923330"/>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IN" i="1" dirty="0">
                          <a:latin typeface="Cambria Math"/>
                          <a:cs typeface="Times New Roman" pitchFamily="18" charset="0"/>
                        </a:rPr>
                        <m:t>𝑆</m:t>
                      </m:r>
                      <m:d>
                        <m:dPr>
                          <m:ctrlPr>
                            <a:rPr lang="en-IN" i="1" dirty="0">
                              <a:latin typeface="Cambria Math" panose="02040503050406030204" pitchFamily="18" charset="0"/>
                              <a:cs typeface="Times New Roman" pitchFamily="18" charset="0"/>
                            </a:rPr>
                          </m:ctrlPr>
                        </m:dPr>
                        <m:e>
                          <m:r>
                            <a:rPr lang="en-IN" i="1" dirty="0">
                              <a:latin typeface="Cambria Math"/>
                              <a:cs typeface="Times New Roman" pitchFamily="18" charset="0"/>
                            </a:rPr>
                            <m:t>𝑡</m:t>
                          </m:r>
                        </m:e>
                      </m:d>
                      <m:r>
                        <a:rPr lang="en-IN" i="1" dirty="0">
                          <a:latin typeface="Cambria Math"/>
                          <a:cs typeface="Times New Roman" pitchFamily="18" charset="0"/>
                        </a:rPr>
                        <m:t>=</m:t>
                      </m:r>
                      <m:r>
                        <a:rPr lang="en-IN" i="1" dirty="0" err="1">
                          <a:latin typeface="Cambria Math"/>
                          <a:cs typeface="Times New Roman" pitchFamily="18" charset="0"/>
                        </a:rPr>
                        <m:t>𝐴</m:t>
                      </m:r>
                      <m:r>
                        <a:rPr lang="en-IN" i="1" baseline="-25000" dirty="0" err="1">
                          <a:latin typeface="Cambria Math"/>
                          <a:cs typeface="Times New Roman" pitchFamily="18" charset="0"/>
                        </a:rPr>
                        <m:t>𝑐</m:t>
                      </m:r>
                      <m:r>
                        <a:rPr lang="en-IN" i="1" dirty="0" err="1">
                          <a:latin typeface="Cambria Math"/>
                          <a:cs typeface="Times New Roman" pitchFamily="18" charset="0"/>
                        </a:rPr>
                        <m:t>𝑚</m:t>
                      </m:r>
                      <m:d>
                        <m:dPr>
                          <m:ctrlPr>
                            <a:rPr lang="en-IN" i="1" dirty="0">
                              <a:latin typeface="Cambria Math" panose="02040503050406030204" pitchFamily="18" charset="0"/>
                              <a:cs typeface="Times New Roman" pitchFamily="18" charset="0"/>
                            </a:rPr>
                          </m:ctrlPr>
                        </m:dPr>
                        <m:e>
                          <m:r>
                            <a:rPr lang="en-IN" i="1" dirty="0">
                              <a:latin typeface="Cambria Math"/>
                              <a:cs typeface="Times New Roman" pitchFamily="18" charset="0"/>
                            </a:rPr>
                            <m:t>𝑡</m:t>
                          </m:r>
                        </m:e>
                      </m:d>
                      <m:r>
                        <a:rPr lang="en-IN" i="1" dirty="0">
                          <a:latin typeface="Cambria Math"/>
                          <a:ea typeface="Cambria Math"/>
                          <a:cs typeface="Times New Roman" pitchFamily="18" charset="0"/>
                        </a:rPr>
                        <m:t>+</m:t>
                      </m:r>
                      <m:func>
                        <m:funcPr>
                          <m:ctrlPr>
                            <a:rPr lang="en-IN" i="1" dirty="0">
                              <a:latin typeface="Cambria Math" panose="02040503050406030204" pitchFamily="18" charset="0"/>
                              <a:ea typeface="Cambria Math"/>
                              <a:cs typeface="Times New Roman" pitchFamily="18" charset="0"/>
                            </a:rPr>
                          </m:ctrlPr>
                        </m:funcPr>
                        <m:fName>
                          <m:r>
                            <m:rPr>
                              <m:sty m:val="p"/>
                            </m:rPr>
                            <a:rPr lang="en-IN" dirty="0">
                              <a:latin typeface="Cambria Math"/>
                              <a:ea typeface="Cambria Math"/>
                              <a:cs typeface="Times New Roman" pitchFamily="18" charset="0"/>
                            </a:rPr>
                            <m:t>cos</m:t>
                          </m:r>
                        </m:fName>
                        <m:e>
                          <m:d>
                            <m:dPr>
                              <m:ctrlPr>
                                <a:rPr lang="en-IN" i="1" dirty="0">
                                  <a:latin typeface="Cambria Math" panose="02040503050406030204" pitchFamily="18" charset="0"/>
                                  <a:ea typeface="Cambria Math"/>
                                  <a:cs typeface="Times New Roman" pitchFamily="18" charset="0"/>
                                </a:rPr>
                              </m:ctrlPr>
                            </m:dPr>
                            <m:e>
                              <m:r>
                                <a:rPr lang="en-IN" i="1" dirty="0">
                                  <a:latin typeface="Cambria Math"/>
                                  <a:ea typeface="Cambria Math"/>
                                  <a:cs typeface="Times New Roman" pitchFamily="18" charset="0"/>
                                </a:rPr>
                                <m:t>2</m:t>
                              </m:r>
                              <m:r>
                                <a:rPr lang="en-IN" i="1" dirty="0">
                                  <a:latin typeface="Cambria Math"/>
                                  <a:ea typeface="Cambria Math"/>
                                  <a:cs typeface="Times New Roman" pitchFamily="18" charset="0"/>
                                </a:rPr>
                                <m:t>𝜋</m:t>
                              </m:r>
                              <m:r>
                                <a:rPr lang="en-IN" i="1" dirty="0">
                                  <a:latin typeface="Cambria Math"/>
                                  <a:ea typeface="Cambria Math"/>
                                  <a:cs typeface="Times New Roman" pitchFamily="18" charset="0"/>
                                </a:rPr>
                                <m:t>𝑓𝑐𝑡</m:t>
                              </m:r>
                            </m:e>
                          </m:d>
                        </m:e>
                      </m:func>
                    </m:oMath>
                  </m:oMathPara>
                </a14:m>
                <a:endParaRPr lang="en-IN" dirty="0">
                  <a:latin typeface="Times New Roman" pitchFamily="18" charset="0"/>
                  <a:cs typeface="Times New Roman" pitchFamily="18" charset="0"/>
                </a:endParaRPr>
              </a:p>
              <a:p>
                <a:endParaRPr lang="en-IN" dirty="0">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IN" i="1" dirty="0">
                          <a:latin typeface="Cambria Math"/>
                          <a:cs typeface="Times New Roman" pitchFamily="18" charset="0"/>
                        </a:rPr>
                        <m:t>𝐶𝑎𝑟𝑟𝑖𝑒𝑟</m:t>
                      </m:r>
                      <m:r>
                        <a:rPr lang="en-IN" i="1" dirty="0">
                          <a:latin typeface="Cambria Math"/>
                          <a:cs typeface="Times New Roman" pitchFamily="18" charset="0"/>
                        </a:rPr>
                        <m:t>:</m:t>
                      </m:r>
                      <m:r>
                        <a:rPr lang="en-IN" i="1" dirty="0">
                          <a:latin typeface="Cambria Math"/>
                          <a:cs typeface="Times New Roman" pitchFamily="18" charset="0"/>
                        </a:rPr>
                        <m:t>𝐴𝑐𝑐𝑜𝑠</m:t>
                      </m:r>
                      <m:r>
                        <a:rPr lang="en-IN" i="1" dirty="0">
                          <a:latin typeface="Cambria Math"/>
                          <a:cs typeface="Times New Roman" pitchFamily="18" charset="0"/>
                        </a:rPr>
                        <m:t>(2</m:t>
                      </m:r>
                      <m:r>
                        <a:rPr lang="el-GR" i="1" dirty="0">
                          <a:latin typeface="Cambria Math"/>
                          <a:cs typeface="Times New Roman" pitchFamily="18" charset="0"/>
                        </a:rPr>
                        <m:t>𝜋</m:t>
                      </m:r>
                      <m:r>
                        <a:rPr lang="en-IN" i="1" dirty="0" err="1">
                          <a:latin typeface="Cambria Math"/>
                          <a:cs typeface="Times New Roman" pitchFamily="18" charset="0"/>
                        </a:rPr>
                        <m:t>𝑓</m:t>
                      </m:r>
                      <m:r>
                        <a:rPr lang="en-IN" i="1" baseline="-25000" dirty="0" err="1">
                          <a:latin typeface="Cambria Math"/>
                          <a:cs typeface="Times New Roman" pitchFamily="18" charset="0"/>
                        </a:rPr>
                        <m:t>𝑐</m:t>
                      </m:r>
                      <m:r>
                        <a:rPr lang="en-IN" i="1" dirty="0" err="1">
                          <a:latin typeface="Cambria Math"/>
                          <a:cs typeface="Times New Roman" pitchFamily="18" charset="0"/>
                        </a:rPr>
                        <m:t>𝑡</m:t>
                      </m:r>
                      <m:r>
                        <a:rPr lang="en-IN" i="1" dirty="0">
                          <a:latin typeface="Cambria Math"/>
                          <a:cs typeface="Times New Roman" pitchFamily="18" charset="0"/>
                        </a:rPr>
                        <m:t>)</m:t>
                      </m:r>
                    </m:oMath>
                  </m:oMathPara>
                </a14:m>
                <a:endParaRPr lang="en-IN" dirty="0">
                  <a:latin typeface="Times New Roman" pitchFamily="18" charset="0"/>
                  <a:cs typeface="Times New Roman"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443038" y="4046835"/>
                <a:ext cx="6096000" cy="923330"/>
              </a:xfrm>
              <a:prstGeom prst="rect">
                <a:avLst/>
              </a:prstGeom>
              <a:blipFill rotWithShape="1">
                <a:blip r:embed="rId7"/>
                <a:stretch>
                  <a:fillRect b="-5298"/>
                </a:stretch>
              </a:blipFill>
            </p:spPr>
            <p:txBody>
              <a:bodyPr/>
              <a:lstStyle/>
              <a:p>
                <a:r>
                  <a:rPr lang="en-IN">
                    <a:noFill/>
                  </a:rPr>
                  <a:t> </a:t>
                </a:r>
              </a:p>
            </p:txBody>
          </p:sp>
        </mc:Fallback>
      </mc:AlternateContent>
    </p:spTree>
    <p:extLst>
      <p:ext uri="{BB962C8B-B14F-4D97-AF65-F5344CB8AC3E}">
        <p14:creationId xmlns:p14="http://schemas.microsoft.com/office/powerpoint/2010/main" val="1367441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2.1.2 coherent detection for DSB</a:t>
            </a:r>
          </a:p>
        </p:txBody>
      </p:sp>
      <p:sp>
        <p:nvSpPr>
          <p:cNvPr id="24" name="TextBox 23">
            <a:extLst>
              <a:ext uri="{FF2B5EF4-FFF2-40B4-BE49-F238E27FC236}">
                <a16:creationId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Continuous wave modulation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Rao		08-04-2022		18/34</a:t>
            </a:r>
          </a:p>
        </p:txBody>
      </p:sp>
      <p:pic>
        <p:nvPicPr>
          <p:cNvPr id="8" name="Picture 7">
            <a:extLst>
              <a:ext uri="{FF2B5EF4-FFF2-40B4-BE49-F238E27FC236}">
                <a16:creationId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7" name="Subtitle 6"/>
              <p:cNvSpPr>
                <a:spLocks noGrp="1"/>
              </p:cNvSpPr>
              <p:nvPr>
                <p:ph type="subTitle" idx="1"/>
              </p:nvPr>
            </p:nvSpPr>
            <p:spPr>
              <a:xfrm>
                <a:off x="1430215" y="3821722"/>
                <a:ext cx="9237785" cy="2474128"/>
              </a:xfrm>
            </p:spPr>
            <p:txBody>
              <a:bodyPr>
                <a:normAutofit fontScale="25000" lnSpcReduction="20000"/>
              </a:bodyPr>
              <a:lstStyle/>
              <a:p>
                <a14:m>
                  <m:oMath xmlns:m="http://schemas.openxmlformats.org/officeDocument/2006/math">
                    <m:r>
                      <a:rPr lang="en-IN" sz="8000" i="1" dirty="0">
                        <a:latin typeface="Cambria Math"/>
                        <a:cs typeface="Times New Roman" pitchFamily="18" charset="0"/>
                      </a:rPr>
                      <m:t>𝑉</m:t>
                    </m:r>
                    <m:r>
                      <a:rPr lang="en-IN" sz="8000" i="1" dirty="0">
                        <a:latin typeface="Cambria Math"/>
                        <a:cs typeface="Times New Roman" pitchFamily="18" charset="0"/>
                      </a:rPr>
                      <m:t>(</m:t>
                    </m:r>
                    <m:r>
                      <a:rPr lang="en-IN" sz="8000" i="1" dirty="0">
                        <a:latin typeface="Cambria Math"/>
                        <a:cs typeface="Times New Roman" pitchFamily="18" charset="0"/>
                      </a:rPr>
                      <m:t>𝑡</m:t>
                    </m:r>
                    <m:r>
                      <a:rPr lang="en-IN" sz="8000" i="1" dirty="0">
                        <a:latin typeface="Cambria Math"/>
                        <a:cs typeface="Times New Roman" pitchFamily="18" charset="0"/>
                      </a:rPr>
                      <m:t>)= </m:t>
                    </m:r>
                    <m:r>
                      <a:rPr lang="en-IN" sz="8000" i="1" dirty="0">
                        <a:latin typeface="Cambria Math"/>
                        <a:cs typeface="Times New Roman" pitchFamily="18" charset="0"/>
                      </a:rPr>
                      <m:t>𝐴𝑐</m:t>
                    </m:r>
                    <m:r>
                      <a:rPr lang="en-IN" sz="8000" i="1" dirty="0">
                        <a:latin typeface="Cambria Math"/>
                        <a:cs typeface="Times New Roman" pitchFamily="18" charset="0"/>
                      </a:rPr>
                      <m:t> </m:t>
                    </m:r>
                    <m:r>
                      <m:rPr>
                        <m:sty m:val="p"/>
                      </m:rPr>
                      <a:rPr lang="en-IN" sz="8000" i="1" dirty="0">
                        <a:latin typeface="Cambria Math"/>
                        <a:cs typeface="Times New Roman" pitchFamily="18" charset="0"/>
                      </a:rPr>
                      <m:t>cos</m:t>
                    </m:r>
                    <m:r>
                      <a:rPr lang="en-IN" sz="8000" i="1" dirty="0">
                        <a:latin typeface="Cambria Math"/>
                        <a:cs typeface="Times New Roman" pitchFamily="18" charset="0"/>
                      </a:rPr>
                      <m:t>⁡(2</m:t>
                    </m:r>
                    <m:r>
                      <a:rPr lang="en-IN" sz="8000" i="1">
                        <a:latin typeface="Cambria Math"/>
                        <a:ea typeface="Cambria Math"/>
                        <a:cs typeface="Times New Roman" pitchFamily="18" charset="0"/>
                      </a:rPr>
                      <m:t>𝜋</m:t>
                    </m:r>
                    <m:r>
                      <a:rPr lang="en-IN" sz="8000" i="1">
                        <a:latin typeface="Cambria Math"/>
                        <a:ea typeface="Cambria Math"/>
                        <a:cs typeface="Times New Roman" pitchFamily="18" charset="0"/>
                      </a:rPr>
                      <m:t>𝑓𝑐𝑡</m:t>
                    </m:r>
                    <m:r>
                      <a:rPr lang="en-IN" sz="8000" i="1">
                        <a:latin typeface="Cambria Math"/>
                        <a:ea typeface="Cambria Math"/>
                        <a:cs typeface="Times New Roman" pitchFamily="18" charset="0"/>
                      </a:rPr>
                      <m:t>+ф)</m:t>
                    </m:r>
                    <m:r>
                      <a:rPr lang="en-IN" sz="8000" i="1" dirty="0">
                        <a:latin typeface="Cambria Math"/>
                        <a:cs typeface="Times New Roman" pitchFamily="18" charset="0"/>
                      </a:rPr>
                      <m:t>𝑠</m:t>
                    </m:r>
                    <m:r>
                      <a:rPr lang="en-IN" sz="8000" i="1" dirty="0">
                        <a:latin typeface="Cambria Math"/>
                        <a:cs typeface="Times New Roman" pitchFamily="18" charset="0"/>
                      </a:rPr>
                      <m:t>(</m:t>
                    </m:r>
                    <m:r>
                      <a:rPr lang="en-IN" sz="8000" i="1" dirty="0">
                        <a:latin typeface="Cambria Math"/>
                        <a:cs typeface="Times New Roman" pitchFamily="18" charset="0"/>
                      </a:rPr>
                      <m:t>𝑡</m:t>
                    </m:r>
                  </m:oMath>
                </a14:m>
                <a:r>
                  <a:rPr lang="en-US" sz="8000" dirty="0">
                    <a:latin typeface="Times New Roman" pitchFamily="18" charset="0"/>
                    <a:cs typeface="Times New Roman" pitchFamily="18" charset="0"/>
                  </a:rPr>
                  <a:t>)</a:t>
                </a:r>
              </a:p>
              <a:p>
                <a:r>
                  <a:rPr lang="en-IN" sz="8000" dirty="0">
                    <a:latin typeface="Times New Roman" pitchFamily="18" charset="0"/>
                    <a:cs typeface="Times New Roman" pitchFamily="18" charset="0"/>
                  </a:rPr>
                  <a:t>  </a:t>
                </a:r>
                <a14:m>
                  <m:oMath xmlns:m="http://schemas.openxmlformats.org/officeDocument/2006/math">
                    <m:r>
                      <a:rPr lang="en-IN" sz="8000" i="1" dirty="0">
                        <a:latin typeface="Cambria Math"/>
                        <a:cs typeface="Times New Roman" pitchFamily="18" charset="0"/>
                      </a:rPr>
                      <m:t>=</m:t>
                    </m:r>
                    <m:r>
                      <a:rPr lang="en-IN" sz="8000" i="1" dirty="0">
                        <a:latin typeface="Cambria Math"/>
                        <a:cs typeface="Times New Roman" pitchFamily="18" charset="0"/>
                      </a:rPr>
                      <m:t>𝐴𝑐</m:t>
                    </m:r>
                    <m:r>
                      <a:rPr lang="en-IN" sz="8000" i="1" baseline="-25000" dirty="0">
                        <a:latin typeface="Cambria Math"/>
                        <a:cs typeface="Times New Roman" pitchFamily="18" charset="0"/>
                      </a:rPr>
                      <m:t>1</m:t>
                    </m:r>
                    <m:r>
                      <a:rPr lang="en-IN" sz="8000" i="1" dirty="0">
                        <a:latin typeface="Cambria Math"/>
                        <a:cs typeface="Times New Roman" pitchFamily="18" charset="0"/>
                      </a:rPr>
                      <m:t> </m:t>
                    </m:r>
                    <m:r>
                      <a:rPr lang="en-IN" sz="8000" i="1" dirty="0">
                        <a:latin typeface="Cambria Math"/>
                        <a:cs typeface="Times New Roman" pitchFamily="18" charset="0"/>
                      </a:rPr>
                      <m:t>𝐴𝑐</m:t>
                    </m:r>
                    <m:r>
                      <a:rPr lang="en-IN" sz="8000" i="1" dirty="0">
                        <a:latin typeface="Cambria Math"/>
                        <a:cs typeface="Times New Roman" pitchFamily="18" charset="0"/>
                      </a:rPr>
                      <m:t> </m:t>
                    </m:r>
                    <m:r>
                      <m:rPr>
                        <m:sty m:val="p"/>
                      </m:rPr>
                      <a:rPr lang="en-IN" sz="8000" i="1" dirty="0">
                        <a:latin typeface="Cambria Math"/>
                        <a:cs typeface="Times New Roman" pitchFamily="18" charset="0"/>
                      </a:rPr>
                      <m:t>cos</m:t>
                    </m:r>
                    <m:r>
                      <a:rPr lang="en-IN" sz="8000" i="1" dirty="0">
                        <a:latin typeface="Cambria Math"/>
                        <a:cs typeface="Times New Roman" pitchFamily="18" charset="0"/>
                      </a:rPr>
                      <m:t>⁡(2</m:t>
                    </m:r>
                    <m:r>
                      <a:rPr lang="en-IN" sz="8000" i="1">
                        <a:latin typeface="Cambria Math"/>
                        <a:ea typeface="Cambria Math"/>
                        <a:cs typeface="Times New Roman" pitchFamily="18" charset="0"/>
                      </a:rPr>
                      <m:t>𝜋</m:t>
                    </m:r>
                    <m:r>
                      <a:rPr lang="en-IN" sz="8000" i="1">
                        <a:latin typeface="Cambria Math"/>
                        <a:ea typeface="Cambria Math"/>
                        <a:cs typeface="Times New Roman" pitchFamily="18" charset="0"/>
                      </a:rPr>
                      <m:t>𝑓𝑐𝑡</m:t>
                    </m:r>
                  </m:oMath>
                </a14:m>
                <a:r>
                  <a:rPr lang="en-IN" sz="8000" dirty="0">
                    <a:latin typeface="Times New Roman" pitchFamily="18" charset="0"/>
                    <a:cs typeface="Times New Roman" pitchFamily="18" charset="0"/>
                  </a:rPr>
                  <a:t>) </a:t>
                </a:r>
                <a14:m>
                  <m:oMath xmlns:m="http://schemas.openxmlformats.org/officeDocument/2006/math">
                    <m:r>
                      <m:rPr>
                        <m:sty m:val="p"/>
                      </m:rPr>
                      <a:rPr lang="en-IN" sz="8000" i="1" dirty="0">
                        <a:latin typeface="Cambria Math"/>
                        <a:cs typeface="Times New Roman" pitchFamily="18" charset="0"/>
                      </a:rPr>
                      <m:t>cos</m:t>
                    </m:r>
                    <m:r>
                      <a:rPr lang="en-IN" sz="8000" i="1" dirty="0">
                        <a:latin typeface="Cambria Math"/>
                        <a:cs typeface="Times New Roman" pitchFamily="18" charset="0"/>
                      </a:rPr>
                      <m:t>⁡(2</m:t>
                    </m:r>
                    <m:r>
                      <a:rPr lang="en-IN" sz="8000" i="1">
                        <a:latin typeface="Cambria Math"/>
                        <a:ea typeface="Cambria Math"/>
                        <a:cs typeface="Times New Roman" pitchFamily="18" charset="0"/>
                      </a:rPr>
                      <m:t>𝜋</m:t>
                    </m:r>
                    <m:r>
                      <a:rPr lang="en-IN" sz="8000" i="1">
                        <a:latin typeface="Cambria Math"/>
                        <a:ea typeface="Cambria Math"/>
                        <a:cs typeface="Times New Roman" pitchFamily="18" charset="0"/>
                      </a:rPr>
                      <m:t>𝑓𝑐𝑡</m:t>
                    </m:r>
                    <m:r>
                      <a:rPr lang="en-IN" sz="8000" i="1">
                        <a:latin typeface="Cambria Math"/>
                        <a:ea typeface="Cambria Math"/>
                        <a:cs typeface="Times New Roman" pitchFamily="18" charset="0"/>
                      </a:rPr>
                      <m:t>+ф</m:t>
                    </m:r>
                  </m:oMath>
                </a14:m>
                <a:r>
                  <a:rPr lang="en-IN" sz="8000" dirty="0">
                    <a:latin typeface="Times New Roman" pitchFamily="18" charset="0"/>
                    <a:cs typeface="Times New Roman" pitchFamily="18" charset="0"/>
                  </a:rPr>
                  <a:t>)</a:t>
                </a:r>
              </a:p>
              <a:p>
                <a:r>
                  <a:rPr lang="en-IN" sz="8000" dirty="0">
                    <a:latin typeface="Times New Roman" pitchFamily="18" charset="0"/>
                    <a:cs typeface="Times New Roman" pitchFamily="18" charset="0"/>
                  </a:rPr>
                  <a:t>				                 </a:t>
                </a:r>
                <a14:m>
                  <m:oMath xmlns:m="http://schemas.openxmlformats.org/officeDocument/2006/math">
                    <m:r>
                      <a:rPr lang="en-US" sz="8000" b="0" i="0" dirty="0" smtClean="0">
                        <a:latin typeface="Cambria Math"/>
                        <a:cs typeface="Times New Roman" pitchFamily="18" charset="0"/>
                      </a:rPr>
                      <m:t>                         </m:t>
                    </m:r>
                    <m:r>
                      <a:rPr lang="en-IN" sz="8000" i="1" dirty="0">
                        <a:latin typeface="Cambria Math"/>
                        <a:cs typeface="Times New Roman" pitchFamily="18" charset="0"/>
                      </a:rPr>
                      <m:t>=</m:t>
                    </m:r>
                    <m:f>
                      <m:fPr>
                        <m:ctrlPr>
                          <a:rPr lang="en-IN" sz="8000" i="1">
                            <a:latin typeface="Cambria Math" panose="02040503050406030204" pitchFamily="18" charset="0"/>
                            <a:cs typeface="Times New Roman" pitchFamily="18" charset="0"/>
                          </a:rPr>
                        </m:ctrlPr>
                      </m:fPr>
                      <m:num>
                        <m:r>
                          <a:rPr lang="en-IN" sz="8000" i="1">
                            <a:latin typeface="Cambria Math"/>
                            <a:cs typeface="Times New Roman" pitchFamily="18" charset="0"/>
                          </a:rPr>
                          <m:t>1</m:t>
                        </m:r>
                      </m:num>
                      <m:den>
                        <m:r>
                          <a:rPr lang="en-IN" sz="8000" i="1">
                            <a:latin typeface="Cambria Math"/>
                            <a:cs typeface="Times New Roman" pitchFamily="18" charset="0"/>
                          </a:rPr>
                          <m:t>2</m:t>
                        </m:r>
                      </m:den>
                    </m:f>
                    <m:r>
                      <a:rPr lang="en-IN" sz="8000" i="1">
                        <a:latin typeface="Cambria Math"/>
                        <a:cs typeface="Times New Roman" pitchFamily="18" charset="0"/>
                      </a:rPr>
                      <m:t>𝐴</m:t>
                    </m:r>
                    <m:r>
                      <a:rPr lang="en-IN" sz="8000" i="1" baseline="-25000">
                        <a:latin typeface="Cambria Math"/>
                        <a:cs typeface="Times New Roman" pitchFamily="18" charset="0"/>
                      </a:rPr>
                      <m:t>𝐶</m:t>
                    </m:r>
                    <m:r>
                      <a:rPr lang="en-IN" sz="8000" i="1">
                        <a:latin typeface="Cambria Math"/>
                        <a:cs typeface="Times New Roman" pitchFamily="18" charset="0"/>
                      </a:rPr>
                      <m:t>𝐴</m:t>
                    </m:r>
                    <m:r>
                      <a:rPr lang="en-IN" sz="8000" i="1" baseline="30000">
                        <a:latin typeface="Cambria Math"/>
                        <a:cs typeface="Times New Roman" pitchFamily="18" charset="0"/>
                      </a:rPr>
                      <m:t>1</m:t>
                    </m:r>
                    <m:r>
                      <a:rPr lang="en-IN" sz="8000" i="1" baseline="-25000">
                        <a:latin typeface="Cambria Math"/>
                        <a:cs typeface="Times New Roman" pitchFamily="18" charset="0"/>
                      </a:rPr>
                      <m:t>𝑐</m:t>
                    </m:r>
                    <m:func>
                      <m:funcPr>
                        <m:ctrlPr>
                          <a:rPr lang="en-IN" sz="8000" i="1">
                            <a:latin typeface="Cambria Math" panose="02040503050406030204" pitchFamily="18" charset="0"/>
                            <a:cs typeface="Times New Roman" pitchFamily="18" charset="0"/>
                          </a:rPr>
                        </m:ctrlPr>
                      </m:funcPr>
                      <m:fName>
                        <m:r>
                          <m:rPr>
                            <m:sty m:val="p"/>
                          </m:rPr>
                          <a:rPr lang="en-IN" sz="8000">
                            <a:latin typeface="Cambria Math"/>
                            <a:cs typeface="Times New Roman" pitchFamily="18" charset="0"/>
                          </a:rPr>
                          <m:t>cos</m:t>
                        </m:r>
                      </m:fName>
                      <m:e>
                        <m:d>
                          <m:dPr>
                            <m:ctrlPr>
                              <a:rPr lang="en-IN" sz="8000" i="1">
                                <a:latin typeface="Cambria Math" panose="02040503050406030204" pitchFamily="18" charset="0"/>
                                <a:cs typeface="Times New Roman" pitchFamily="18" charset="0"/>
                              </a:rPr>
                            </m:ctrlPr>
                          </m:dPr>
                          <m:e>
                            <m:r>
                              <a:rPr lang="en-IN" sz="8000" i="1">
                                <a:latin typeface="Cambria Math"/>
                                <a:cs typeface="Times New Roman" pitchFamily="18" charset="0"/>
                              </a:rPr>
                              <m:t>4</m:t>
                            </m:r>
                            <m:r>
                              <a:rPr lang="en-IN" sz="8000" i="1">
                                <a:latin typeface="Cambria Math"/>
                                <a:ea typeface="Cambria Math"/>
                                <a:cs typeface="Times New Roman" pitchFamily="18" charset="0"/>
                              </a:rPr>
                              <m:t>𝜋</m:t>
                            </m:r>
                            <m:r>
                              <a:rPr lang="en-IN" sz="8000" i="1">
                                <a:latin typeface="Cambria Math"/>
                                <a:ea typeface="Cambria Math"/>
                                <a:cs typeface="Times New Roman" pitchFamily="18" charset="0"/>
                              </a:rPr>
                              <m:t>𝑓𝑐𝑡</m:t>
                            </m:r>
                            <m:r>
                              <a:rPr lang="en-IN" sz="8000" i="1">
                                <a:latin typeface="Cambria Math"/>
                                <a:ea typeface="Cambria Math"/>
                                <a:cs typeface="Times New Roman" pitchFamily="18" charset="0"/>
                              </a:rPr>
                              <m:t>+ф</m:t>
                            </m:r>
                          </m:e>
                        </m:d>
                      </m:e>
                    </m:func>
                    <m:r>
                      <a:rPr lang="en-IN" sz="8000" i="1" dirty="0">
                        <a:latin typeface="Cambria Math"/>
                        <a:cs typeface="Times New Roman" pitchFamily="18" charset="0"/>
                      </a:rPr>
                      <m:t>𝑚</m:t>
                    </m:r>
                    <m:r>
                      <a:rPr lang="en-IN" sz="8000" i="1" dirty="0">
                        <a:latin typeface="Cambria Math"/>
                        <a:cs typeface="Times New Roman" pitchFamily="18" charset="0"/>
                      </a:rPr>
                      <m:t>(</m:t>
                    </m:r>
                    <m:r>
                      <a:rPr lang="en-IN" sz="8000" i="1" dirty="0">
                        <a:latin typeface="Cambria Math"/>
                        <a:cs typeface="Times New Roman" pitchFamily="18" charset="0"/>
                      </a:rPr>
                      <m:t>𝑡</m:t>
                    </m:r>
                    <m:r>
                      <a:rPr lang="en-US" sz="8000" b="0" i="1" dirty="0" smtClean="0">
                        <a:latin typeface="Cambria Math"/>
                        <a:cs typeface="Times New Roman" pitchFamily="18" charset="0"/>
                      </a:rPr>
                      <m:t> </m:t>
                    </m:r>
                  </m:oMath>
                </a14:m>
                <a:r>
                  <a:rPr lang="en-IN" sz="8000" dirty="0">
                    <a:latin typeface="Times New Roman" pitchFamily="18" charset="0"/>
                    <a:cs typeface="Times New Roman" pitchFamily="18" charset="0"/>
                  </a:rPr>
                  <a:t>)</a:t>
                </a:r>
                <a14:m>
                  <m:oMath xmlns:m="http://schemas.openxmlformats.org/officeDocument/2006/math">
                    <m:r>
                      <a:rPr lang="en-IN" sz="8000" i="1" dirty="0" smtClean="0">
                        <a:latin typeface="Cambria Math"/>
                        <a:cs typeface="Times New Roman" pitchFamily="18" charset="0"/>
                      </a:rPr>
                      <m:t>+</m:t>
                    </m:r>
                    <m:f>
                      <m:fPr>
                        <m:ctrlPr>
                          <a:rPr lang="en-IN" sz="8000" i="1" dirty="0">
                            <a:latin typeface="Cambria Math" panose="02040503050406030204" pitchFamily="18" charset="0"/>
                            <a:cs typeface="Times New Roman" pitchFamily="18" charset="0"/>
                          </a:rPr>
                        </m:ctrlPr>
                      </m:fPr>
                      <m:num>
                        <m:r>
                          <a:rPr lang="en-IN" sz="8000" i="1" dirty="0">
                            <a:latin typeface="Cambria Math"/>
                            <a:cs typeface="Times New Roman" pitchFamily="18" charset="0"/>
                          </a:rPr>
                          <m:t>1</m:t>
                        </m:r>
                      </m:num>
                      <m:den>
                        <m:r>
                          <a:rPr lang="en-IN" sz="8000" i="1" dirty="0">
                            <a:latin typeface="Cambria Math"/>
                            <a:cs typeface="Times New Roman" pitchFamily="18" charset="0"/>
                          </a:rPr>
                          <m:t>2</m:t>
                        </m:r>
                        <m:r>
                          <a:rPr lang="en-IN" sz="8000" i="1" dirty="0">
                            <a:latin typeface="Cambria Math"/>
                            <a:cs typeface="Times New Roman" pitchFamily="18" charset="0"/>
                          </a:rPr>
                          <m:t>𝐴𝑐𝐴𝑐</m:t>
                        </m:r>
                        <m:r>
                          <a:rPr lang="en-IN" sz="8000" i="1" baseline="-25000" dirty="0">
                            <a:latin typeface="Cambria Math"/>
                            <a:cs typeface="Times New Roman" pitchFamily="18" charset="0"/>
                          </a:rPr>
                          <m:t>1</m:t>
                        </m:r>
                      </m:den>
                    </m:f>
                    <m:func>
                      <m:funcPr>
                        <m:ctrlPr>
                          <a:rPr lang="en-IN" sz="8000" i="1" baseline="-25000" dirty="0">
                            <a:latin typeface="Cambria Math" panose="02040503050406030204" pitchFamily="18" charset="0"/>
                            <a:cs typeface="Times New Roman" pitchFamily="18" charset="0"/>
                          </a:rPr>
                        </m:ctrlPr>
                      </m:funcPr>
                      <m:fName>
                        <m:r>
                          <m:rPr>
                            <m:sty m:val="p"/>
                          </m:rPr>
                          <a:rPr lang="en-IN" sz="8000" dirty="0">
                            <a:latin typeface="Cambria Math"/>
                            <a:cs typeface="Times New Roman" pitchFamily="18" charset="0"/>
                          </a:rPr>
                          <m:t>cos</m:t>
                        </m:r>
                      </m:fName>
                      <m:e>
                        <m:d>
                          <m:dPr>
                            <m:ctrlPr>
                              <a:rPr lang="en-IN" sz="8000" i="1" dirty="0">
                                <a:latin typeface="Cambria Math" panose="02040503050406030204" pitchFamily="18" charset="0"/>
                                <a:cs typeface="Times New Roman" pitchFamily="18" charset="0"/>
                              </a:rPr>
                            </m:ctrlPr>
                          </m:dPr>
                          <m:e>
                            <m:r>
                              <a:rPr lang="az-Cyrl-AZ" sz="8000" i="1" dirty="0">
                                <a:latin typeface="Cambria Math"/>
                                <a:cs typeface="Times New Roman" pitchFamily="18" charset="0"/>
                              </a:rPr>
                              <m:t>ф</m:t>
                            </m:r>
                          </m:e>
                        </m:d>
                      </m:e>
                    </m:func>
                    <m:r>
                      <a:rPr lang="en-IN" sz="8000" i="1" dirty="0">
                        <a:latin typeface="Cambria Math"/>
                        <a:cs typeface="Times New Roman" pitchFamily="18" charset="0"/>
                      </a:rPr>
                      <m:t>𝑚</m:t>
                    </m:r>
                    <m:d>
                      <m:dPr>
                        <m:ctrlPr>
                          <a:rPr lang="en-IN" sz="8000" i="1" dirty="0">
                            <a:latin typeface="Cambria Math" panose="02040503050406030204" pitchFamily="18" charset="0"/>
                            <a:cs typeface="Times New Roman" pitchFamily="18" charset="0"/>
                          </a:rPr>
                        </m:ctrlPr>
                      </m:dPr>
                      <m:e>
                        <m:r>
                          <a:rPr lang="en-IN" sz="8000" i="1" dirty="0">
                            <a:latin typeface="Cambria Math"/>
                            <a:cs typeface="Times New Roman" pitchFamily="18" charset="0"/>
                          </a:rPr>
                          <m:t>𝑡</m:t>
                        </m:r>
                      </m:e>
                    </m:d>
                  </m:oMath>
                </a14:m>
                <a:endParaRPr lang="en-IN" sz="8000" dirty="0">
                  <a:latin typeface="Times New Roman" pitchFamily="18" charset="0"/>
                  <a:cs typeface="Times New Roman" pitchFamily="18" charset="0"/>
                </a:endParaRPr>
              </a:p>
              <a:p>
                <a:pPr algn="l"/>
                <a:r>
                  <a:rPr lang="en-IN" sz="8000" dirty="0">
                    <a:latin typeface="Times New Roman" pitchFamily="18" charset="0"/>
                    <a:cs typeface="Times New Roman" pitchFamily="18" charset="0"/>
                  </a:rPr>
                  <a:t>If </a:t>
                </a:r>
                <a:r>
                  <a:rPr lang="az-Cyrl-AZ" sz="8000" dirty="0">
                    <a:latin typeface="Times New Roman" pitchFamily="18" charset="0"/>
                    <a:cs typeface="Times New Roman" pitchFamily="18" charset="0"/>
                  </a:rPr>
                  <a:t>ф</a:t>
                </a:r>
                <a:r>
                  <a:rPr lang="en-IN" sz="8000" dirty="0">
                    <a:latin typeface="Times New Roman" pitchFamily="18" charset="0"/>
                    <a:cs typeface="Times New Roman" pitchFamily="18" charset="0"/>
                  </a:rPr>
                  <a:t> is not equal to either </a:t>
                </a:r>
                <a14:m>
                  <m:oMath xmlns:m="http://schemas.openxmlformats.org/officeDocument/2006/math">
                    <m:f>
                      <m:fPr>
                        <m:type m:val="skw"/>
                        <m:ctrlPr>
                          <a:rPr lang="en-IN" sz="8000" i="1">
                            <a:latin typeface="Cambria Math" panose="02040503050406030204" pitchFamily="18" charset="0"/>
                            <a:cs typeface="Times New Roman" pitchFamily="18" charset="0"/>
                          </a:rPr>
                        </m:ctrlPr>
                      </m:fPr>
                      <m:num>
                        <m:r>
                          <a:rPr lang="en-IN" sz="8000" i="1">
                            <a:latin typeface="Cambria Math"/>
                            <a:ea typeface="Cambria Math"/>
                            <a:cs typeface="Times New Roman" pitchFamily="18" charset="0"/>
                          </a:rPr>
                          <m:t>𝜋</m:t>
                        </m:r>
                      </m:num>
                      <m:den>
                        <m:r>
                          <a:rPr lang="en-IN" sz="8000" i="1">
                            <a:latin typeface="Cambria Math"/>
                            <a:cs typeface="Times New Roman" pitchFamily="18" charset="0"/>
                          </a:rPr>
                          <m:t>2</m:t>
                        </m:r>
                      </m:den>
                    </m:f>
                    <m:r>
                      <a:rPr lang="en-IN" sz="8000" i="1">
                        <a:latin typeface="Cambria Math"/>
                        <a:cs typeface="Times New Roman" pitchFamily="18" charset="0"/>
                      </a:rPr>
                      <m:t>𝑜𝑟</m:t>
                    </m:r>
                    <m:r>
                      <a:rPr lang="en-IN" sz="8000" i="1">
                        <a:latin typeface="Cambria Math"/>
                        <a:cs typeface="Times New Roman" pitchFamily="18" charset="0"/>
                      </a:rPr>
                      <m:t>−</m:t>
                    </m:r>
                    <m:f>
                      <m:fPr>
                        <m:type m:val="skw"/>
                        <m:ctrlPr>
                          <a:rPr lang="en-IN" sz="8000" i="1">
                            <a:latin typeface="Cambria Math" panose="02040503050406030204" pitchFamily="18" charset="0"/>
                            <a:cs typeface="Times New Roman" pitchFamily="18" charset="0"/>
                          </a:rPr>
                        </m:ctrlPr>
                      </m:fPr>
                      <m:num>
                        <m:r>
                          <a:rPr lang="en-IN" sz="8000" i="1">
                            <a:latin typeface="Cambria Math"/>
                            <a:ea typeface="Cambria Math"/>
                            <a:cs typeface="Times New Roman" pitchFamily="18" charset="0"/>
                          </a:rPr>
                          <m:t>𝜋</m:t>
                        </m:r>
                      </m:num>
                      <m:den>
                        <m:r>
                          <a:rPr lang="en-IN" sz="8000" i="1">
                            <a:latin typeface="Cambria Math"/>
                            <a:cs typeface="Times New Roman" pitchFamily="18" charset="0"/>
                          </a:rPr>
                          <m:t>2</m:t>
                        </m:r>
                      </m:den>
                    </m:f>
                  </m:oMath>
                </a14:m>
                <a:r>
                  <a:rPr lang="en-IN" sz="8000" dirty="0">
                    <a:latin typeface="Times New Roman" pitchFamily="18" charset="0"/>
                    <a:cs typeface="Times New Roman" pitchFamily="18" charset="0"/>
                  </a:rPr>
                  <a:t>, the output of coherent detector for DSB is simply attenuated by a factor </a:t>
                </a:r>
                <a14:m>
                  <m:oMath xmlns:m="http://schemas.openxmlformats.org/officeDocument/2006/math">
                    <m:func>
                      <m:funcPr>
                        <m:ctrlPr>
                          <a:rPr lang="en-IN" sz="8000" i="1" smtClean="0">
                            <a:latin typeface="Cambria Math" panose="02040503050406030204" pitchFamily="18" charset="0"/>
                            <a:cs typeface="Times New Roman" pitchFamily="18" charset="0"/>
                          </a:rPr>
                        </m:ctrlPr>
                      </m:funcPr>
                      <m:fName>
                        <m:r>
                          <m:rPr>
                            <m:sty m:val="p"/>
                          </m:rPr>
                          <a:rPr lang="en-IN" sz="8000" i="0" smtClean="0">
                            <a:latin typeface="Cambria Math"/>
                            <a:cs typeface="Times New Roman" pitchFamily="18" charset="0"/>
                          </a:rPr>
                          <m:t>cos</m:t>
                        </m:r>
                      </m:fName>
                      <m:e>
                        <m:r>
                          <a:rPr lang="en-IN" sz="8000" i="1" smtClean="0">
                            <a:latin typeface="Cambria Math"/>
                            <a:ea typeface="Cambria Math"/>
                            <a:cs typeface="Times New Roman" pitchFamily="18" charset="0"/>
                          </a:rPr>
                          <m:t>∅</m:t>
                        </m:r>
                        <m:r>
                          <a:rPr lang="en-US" sz="8000" b="0" i="1" smtClean="0">
                            <a:latin typeface="Cambria Math"/>
                            <a:ea typeface="Cambria Math"/>
                            <a:cs typeface="Times New Roman" pitchFamily="18" charset="0"/>
                          </a:rPr>
                          <m:t> </m:t>
                        </m:r>
                      </m:e>
                    </m:func>
                  </m:oMath>
                </a14:m>
                <a:r>
                  <a:rPr lang="en-IN" sz="8000" dirty="0">
                    <a:latin typeface="Times New Roman" pitchFamily="18" charset="0"/>
                    <a:cs typeface="Times New Roman" pitchFamily="18" charset="0"/>
                  </a:rPr>
                  <a:t>which is independent of time </a:t>
                </a:r>
              </a:p>
            </p:txBody>
          </p:sp>
        </mc:Choice>
        <mc:Fallback xmlns="">
          <p:sp>
            <p:nvSpPr>
              <p:cNvPr id="7" name="Subtitle 6"/>
              <p:cNvSpPr>
                <a:spLocks noGrp="1" noRot="1" noChangeAspect="1" noMove="1" noResize="1" noEditPoints="1" noAdjustHandles="1" noChangeArrowheads="1" noChangeShapeType="1" noTextEdit="1"/>
              </p:cNvSpPr>
              <p:nvPr>
                <p:ph type="subTitle" idx="1"/>
              </p:nvPr>
            </p:nvSpPr>
            <p:spPr>
              <a:xfrm>
                <a:off x="1430215" y="3821722"/>
                <a:ext cx="9237785" cy="2474128"/>
              </a:xfrm>
              <a:blipFill rotWithShape="1">
                <a:blip r:embed="rId4"/>
                <a:stretch>
                  <a:fillRect l="-726" t="-4680" r="-858"/>
                </a:stretch>
              </a:blipFill>
            </p:spPr>
            <p:txBody>
              <a:bodyPr/>
              <a:lstStyle/>
              <a:p>
                <a:r>
                  <a:rPr lang="en-IN">
                    <a:noFill/>
                  </a:rPr>
                  <a:t> </a:t>
                </a:r>
              </a:p>
            </p:txBody>
          </p:sp>
        </mc:Fallback>
      </mc:AlternateContent>
      <p:pic>
        <p:nvPicPr>
          <p:cNvPr id="29" name="Picture 4" descr="https://documents.lucid.app/documents/c82ccefa-b980-4b01-b88f-410e60ec3b2f/pages/0_0?a=856&amp;x=-927&amp;y=-2099&amp;w=1041&amp;h=418&amp;store=1&amp;accept=image%2F*&amp;auth=LCA%20e555e34b25dc27059f37d3fd6bb79becfb671a36-ts%3D1651722955"/>
          <p:cNvPicPr>
            <a:picLocks noGrp="1" noChangeAspect="1" noChangeArrowheads="1"/>
          </p:cNvPicPr>
          <p:nvPr>
            <p:ph idx="4294967295"/>
          </p:nvPr>
        </p:nvPicPr>
        <p:blipFill>
          <a:blip r:embed="rId5">
            <a:extLst>
              <a:ext uri="{28A0092B-C50C-407E-A947-70E740481C1C}">
                <a14:useLocalDpi xmlns:a14="http://schemas.microsoft.com/office/drawing/2010/main" val="0"/>
              </a:ext>
            </a:extLst>
          </a:blip>
          <a:srcRect/>
          <a:stretch>
            <a:fillRect/>
          </a:stretch>
        </p:blipFill>
        <p:spPr bwMode="auto">
          <a:xfrm>
            <a:off x="679938" y="1263161"/>
            <a:ext cx="4430713" cy="22701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4827" y="1183787"/>
            <a:ext cx="441007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34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8DCBB8-8B39-47C5-8FD6-C56AD785E554}"/>
              </a:ext>
            </a:extLst>
          </p:cNvPr>
          <p:cNvSpPr txBox="1"/>
          <p:nvPr/>
        </p:nvSpPr>
        <p:spPr>
          <a:xfrm>
            <a:off x="99780"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Syllabus</a:t>
            </a:r>
          </a:p>
        </p:txBody>
      </p:sp>
      <p:sp>
        <p:nvSpPr>
          <p:cNvPr id="9" name="TextBox 8">
            <a:extLst>
              <a:ext uri="{FF2B5EF4-FFF2-40B4-BE49-F238E27FC236}">
                <a16:creationId xmlns:a16="http://schemas.microsoft.com/office/drawing/2014/main" id="{84B741AE-165A-40FC-BFBA-59D981283D58}"/>
              </a:ext>
            </a:extLst>
          </p:cNvPr>
          <p:cNvSpPr txBox="1"/>
          <p:nvPr/>
        </p:nvSpPr>
        <p:spPr>
          <a:xfrm>
            <a:off x="763303" y="1096630"/>
            <a:ext cx="5438338" cy="4664739"/>
          </a:xfrm>
          <a:prstGeom prst="rect">
            <a:avLst/>
          </a:prstGeom>
          <a:noFill/>
        </p:spPr>
        <p:txBody>
          <a:bodyPr wrap="square">
            <a:spAutoFit/>
          </a:bodyPr>
          <a:lstStyle/>
          <a:p>
            <a:pPr fontAlgn="base">
              <a:lnSpc>
                <a:spcPct val="150000"/>
              </a:lnSpc>
              <a:spcAft>
                <a:spcPts val="800"/>
              </a:spcAft>
            </a:pPr>
            <a:r>
              <a:rPr lang="en-IN" sz="1400" b="1" dirty="0">
                <a:solidFill>
                  <a:srgbClr val="C00000"/>
                </a:solidFill>
                <a:effectLst/>
                <a:latin typeface="Times New Roman" pitchFamily="18" charset="0"/>
                <a:ea typeface="Verdana" panose="020B0604030504040204" pitchFamily="34" charset="0"/>
                <a:cs typeface="Times New Roman" pitchFamily="18" charset="0"/>
              </a:rPr>
              <a:t>1.</a:t>
            </a:r>
            <a:r>
              <a:rPr lang="en-IN" sz="1600" b="1" dirty="0">
                <a:solidFill>
                  <a:srgbClr val="C00000"/>
                </a:solidFill>
                <a:effectLst/>
                <a:latin typeface="Times New Roman" pitchFamily="18" charset="0"/>
                <a:ea typeface="Verdana" panose="020B0604030504040204" pitchFamily="34" charset="0"/>
                <a:cs typeface="Times New Roman" pitchFamily="18" charset="0"/>
              </a:rPr>
              <a:t>INTRODUCTION</a:t>
            </a:r>
            <a:r>
              <a:rPr lang="en-IN" sz="1400" b="1" dirty="0">
                <a:solidFill>
                  <a:srgbClr val="C00000"/>
                </a:solidFill>
                <a:effectLst/>
                <a:latin typeface="Times New Roman" pitchFamily="18" charset="0"/>
                <a:ea typeface="Verdana" panose="020B0604030504040204" pitchFamily="34" charset="0"/>
                <a:cs typeface="Times New Roman" pitchFamily="18" charset="0"/>
              </a:rPr>
              <a:t> </a:t>
            </a:r>
          </a:p>
          <a:p>
            <a:pPr lvl="1" fontAlgn="base">
              <a:lnSpc>
                <a:spcPct val="150000"/>
              </a:lnSpc>
              <a:spcAft>
                <a:spcPts val="800"/>
              </a:spcAft>
            </a:pPr>
            <a:r>
              <a:rPr lang="en-US" sz="1600" dirty="0">
                <a:latin typeface="Times New Roman" pitchFamily="18" charset="0"/>
                <a:ea typeface="Verdana" panose="020B0604030504040204" pitchFamily="34" charset="0"/>
                <a:cs typeface="Times New Roman" pitchFamily="18" charset="0"/>
              </a:rPr>
              <a:t>1.1  THE COMMUNICATION PROCESS</a:t>
            </a:r>
            <a:endParaRPr lang="en-IN" sz="1600" dirty="0">
              <a:effectLst/>
              <a:latin typeface="Times New Roman" pitchFamily="18" charset="0"/>
              <a:ea typeface="Verdana" panose="020B0604030504040204" pitchFamily="34" charset="0"/>
              <a:cs typeface="Times New Roman" pitchFamily="18" charset="0"/>
            </a:endParaRPr>
          </a:p>
          <a:p>
            <a:pPr lvl="1" fontAlgn="base">
              <a:lnSpc>
                <a:spcPct val="150000"/>
              </a:lnSpc>
              <a:spcAft>
                <a:spcPts val="800"/>
              </a:spcAft>
            </a:pPr>
            <a:r>
              <a:rPr lang="en-IN" sz="1600" dirty="0">
                <a:latin typeface="Times New Roman" pitchFamily="18" charset="0"/>
                <a:ea typeface="Verdana" panose="020B0604030504040204" pitchFamily="34" charset="0"/>
                <a:cs typeface="Times New Roman" pitchFamily="18" charset="0"/>
              </a:rPr>
              <a:t>1.2 COMMUNICATION CHANNELS</a:t>
            </a:r>
          </a:p>
          <a:p>
            <a:pPr lvl="1" fontAlgn="base">
              <a:lnSpc>
                <a:spcPct val="150000"/>
              </a:lnSpc>
              <a:spcAft>
                <a:spcPts val="800"/>
              </a:spcAft>
            </a:pPr>
            <a:r>
              <a:rPr lang="en-IN" sz="1600" dirty="0">
                <a:latin typeface="Times New Roman" pitchFamily="18" charset="0"/>
                <a:ea typeface="Verdana" panose="020B0604030504040204" pitchFamily="34" charset="0"/>
                <a:cs typeface="Times New Roman" pitchFamily="18" charset="0"/>
              </a:rPr>
              <a:t>1.3 BASE BAND AND PASS BAND SIGNALS</a:t>
            </a:r>
          </a:p>
          <a:p>
            <a:pPr lvl="1" fontAlgn="base">
              <a:lnSpc>
                <a:spcPct val="150000"/>
              </a:lnSpc>
              <a:spcAft>
                <a:spcPts val="800"/>
              </a:spcAft>
            </a:pPr>
            <a:r>
              <a:rPr lang="en-IN" sz="1600" dirty="0">
                <a:latin typeface="Times New Roman" pitchFamily="18" charset="0"/>
                <a:ea typeface="Verdana" panose="020B0604030504040204" pitchFamily="34" charset="0"/>
                <a:cs typeface="Times New Roman" pitchFamily="18" charset="0"/>
              </a:rPr>
              <a:t>1.4 ANALOG VS DIGITAL COMMUNICATIONS</a:t>
            </a:r>
          </a:p>
          <a:p>
            <a:pPr lvl="1" fontAlgn="base">
              <a:lnSpc>
                <a:spcPct val="150000"/>
              </a:lnSpc>
              <a:spcAft>
                <a:spcPts val="800"/>
              </a:spcAft>
            </a:pPr>
            <a:r>
              <a:rPr lang="en-US" sz="1600" dirty="0">
                <a:latin typeface="Times New Roman" pitchFamily="18" charset="0"/>
                <a:ea typeface="Verdana" panose="020B0604030504040204" pitchFamily="34" charset="0"/>
                <a:cs typeface="Times New Roman" pitchFamily="18" charset="0"/>
              </a:rPr>
              <a:t>1.5 NEED FOR THE MODULATION </a:t>
            </a:r>
            <a:endParaRPr lang="en-IN" sz="1600" dirty="0">
              <a:latin typeface="Times New Roman" pitchFamily="18" charset="0"/>
              <a:ea typeface="Verdana" panose="020B0604030504040204" pitchFamily="34" charset="0"/>
              <a:cs typeface="Times New Roman" pitchFamily="18" charset="0"/>
            </a:endParaRPr>
          </a:p>
          <a:p>
            <a:pPr fontAlgn="base">
              <a:lnSpc>
                <a:spcPct val="150000"/>
              </a:lnSpc>
              <a:spcAft>
                <a:spcPts val="800"/>
              </a:spcAft>
            </a:pPr>
            <a:r>
              <a:rPr lang="en-IN" sz="1600" b="1" dirty="0">
                <a:solidFill>
                  <a:srgbClr val="C00000"/>
                </a:solidFill>
                <a:effectLst/>
                <a:latin typeface="+mj-lt"/>
                <a:ea typeface="Verdana" panose="020B0604030504040204" pitchFamily="34" charset="0"/>
                <a:cs typeface="Times New Roman" panose="02020603050405020304" pitchFamily="18" charset="0"/>
              </a:rPr>
              <a:t>2. </a:t>
            </a:r>
            <a:r>
              <a:rPr lang="en-IN" sz="1600" b="1" dirty="0">
                <a:solidFill>
                  <a:srgbClr val="C00000"/>
                </a:solidFill>
                <a:effectLst/>
                <a:latin typeface="Times New Roman" pitchFamily="18" charset="0"/>
                <a:ea typeface="Verdana" panose="020B0604030504040204" pitchFamily="34" charset="0"/>
                <a:cs typeface="Times New Roman" pitchFamily="18" charset="0"/>
              </a:rPr>
              <a:t>AMPLITUDE MODULATION</a:t>
            </a:r>
          </a:p>
          <a:p>
            <a:pPr lvl="1" fontAlgn="base">
              <a:lnSpc>
                <a:spcPct val="150000"/>
              </a:lnSpc>
              <a:spcAft>
                <a:spcPts val="800"/>
              </a:spcAft>
            </a:pPr>
            <a:r>
              <a:rPr lang="en-IN" sz="1600" dirty="0">
                <a:latin typeface="Times New Roman" pitchFamily="18" charset="0"/>
                <a:ea typeface="Verdana" panose="020B0604030504040204" pitchFamily="34" charset="0"/>
                <a:cs typeface="Times New Roman" pitchFamily="18" charset="0"/>
              </a:rPr>
              <a:t>2.1 AM AND ITS MODIFICATIONS-DSB;SSB;VSB</a:t>
            </a:r>
            <a:endParaRPr lang="en-IN" sz="1600" dirty="0">
              <a:effectLst/>
              <a:latin typeface="Times New Roman" pitchFamily="18" charset="0"/>
              <a:ea typeface="Calibri" panose="020F0502020204030204" pitchFamily="34" charset="0"/>
              <a:cs typeface="Times New Roman" pitchFamily="18" charset="0"/>
            </a:endParaRPr>
          </a:p>
          <a:p>
            <a:pPr lvl="1" fontAlgn="base">
              <a:lnSpc>
                <a:spcPct val="150000"/>
              </a:lnSpc>
              <a:spcAft>
                <a:spcPts val="800"/>
              </a:spcAft>
            </a:pPr>
            <a:r>
              <a:rPr lang="en-IN" sz="1600" dirty="0">
                <a:latin typeface="Times New Roman" pitchFamily="18" charset="0"/>
                <a:ea typeface="Verdana" panose="020B0604030504040204" pitchFamily="34" charset="0"/>
                <a:cs typeface="Times New Roman" pitchFamily="18" charset="0"/>
              </a:rPr>
              <a:t>2.2 FREQUENCY TRANSALTION</a:t>
            </a:r>
            <a:endParaRPr lang="en-IN" sz="1600" dirty="0">
              <a:effectLst/>
              <a:latin typeface="Times New Roman" pitchFamily="18" charset="0"/>
              <a:ea typeface="Verdana" panose="020B0604030504040204" pitchFamily="34" charset="0"/>
              <a:cs typeface="Times New Roman" pitchFamily="18" charset="0"/>
            </a:endParaRPr>
          </a:p>
          <a:p>
            <a:pPr lvl="1" fontAlgn="base">
              <a:lnSpc>
                <a:spcPct val="150000"/>
              </a:lnSpc>
              <a:spcAft>
                <a:spcPts val="800"/>
              </a:spcAft>
            </a:pPr>
            <a:r>
              <a:rPr lang="en-IN" sz="1600" dirty="0">
                <a:latin typeface="Times New Roman" pitchFamily="18" charset="0"/>
                <a:ea typeface="Verdana" panose="020B0604030504040204" pitchFamily="34" charset="0"/>
                <a:cs typeface="Times New Roman" pitchFamily="18" charset="0"/>
              </a:rPr>
              <a:t>2.3 FREQUENCY DIVISION MULTIPLEXING </a:t>
            </a:r>
          </a:p>
        </p:txBody>
      </p:sp>
      <p:pic>
        <p:nvPicPr>
          <p:cNvPr id="10" name="Picture 9">
            <a:extLst>
              <a:ext uri="{FF2B5EF4-FFF2-40B4-BE49-F238E27FC236}">
                <a16:creationId xmlns:a16="http://schemas.microsoft.com/office/drawing/2014/main" id="{7D8FB851-34C1-4940-8B71-83F7749A85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8" name="TextBox 7">
            <a:extLst>
              <a:ext uri="{FF2B5EF4-FFF2-40B4-BE49-F238E27FC236}">
                <a16:creationId xmlns:a16="http://schemas.microsoft.com/office/drawing/2014/main" id="{01C07CD3-6828-47BF-B927-6CA56A1E1DB1}"/>
              </a:ext>
            </a:extLst>
          </p:cNvPr>
          <p:cNvSpPr txBox="1"/>
          <p:nvPr/>
        </p:nvSpPr>
        <p:spPr>
          <a:xfrm>
            <a:off x="6718264" y="1862697"/>
            <a:ext cx="5145261" cy="2777042"/>
          </a:xfrm>
          <a:prstGeom prst="rect">
            <a:avLst/>
          </a:prstGeom>
          <a:noFill/>
        </p:spPr>
        <p:txBody>
          <a:bodyPr wrap="square">
            <a:spAutoFit/>
          </a:bodyPr>
          <a:lstStyle/>
          <a:p>
            <a:pPr fontAlgn="base">
              <a:lnSpc>
                <a:spcPct val="150000"/>
              </a:lnSpc>
              <a:spcAft>
                <a:spcPts val="800"/>
              </a:spcAft>
            </a:pPr>
            <a:r>
              <a:rPr lang="en-IN" sz="1600" b="1" dirty="0">
                <a:solidFill>
                  <a:srgbClr val="C00000"/>
                </a:solidFill>
                <a:latin typeface="+mj-lt"/>
                <a:ea typeface="Calibri" panose="020F0502020204030204" pitchFamily="34" charset="0"/>
                <a:cs typeface="Times New Roman" panose="02020603050405020304" pitchFamily="18" charset="0"/>
              </a:rPr>
              <a:t>3. </a:t>
            </a:r>
            <a:r>
              <a:rPr lang="en-IN" sz="1600" b="1" dirty="0">
                <a:solidFill>
                  <a:srgbClr val="C00000"/>
                </a:solidFill>
                <a:latin typeface="Times New Roman" pitchFamily="18" charset="0"/>
                <a:ea typeface="Calibri" panose="020F0502020204030204" pitchFamily="34" charset="0"/>
                <a:cs typeface="Times New Roman" pitchFamily="18" charset="0"/>
              </a:rPr>
              <a:t>ANGLE MODULATION </a:t>
            </a:r>
            <a:endParaRPr lang="en-IN" sz="1600" b="1" dirty="0">
              <a:solidFill>
                <a:srgbClr val="C00000"/>
              </a:solidFill>
              <a:latin typeface="Times New Roman" pitchFamily="18" charset="0"/>
              <a:ea typeface="Verdana" panose="020B0604030504040204" pitchFamily="34" charset="0"/>
              <a:cs typeface="Times New Roman" pitchFamily="18" charset="0"/>
            </a:endParaRPr>
          </a:p>
          <a:p>
            <a:pPr lvl="1" fontAlgn="base">
              <a:lnSpc>
                <a:spcPct val="150000"/>
              </a:lnSpc>
              <a:spcAft>
                <a:spcPts val="800"/>
              </a:spcAft>
            </a:pPr>
            <a:r>
              <a:rPr lang="en-IN" sz="1600" dirty="0">
                <a:latin typeface="+mj-lt"/>
                <a:ea typeface="Verdana" panose="020B0604030504040204" pitchFamily="34" charset="0"/>
                <a:cs typeface="Times New Roman" panose="02020603050405020304" pitchFamily="18" charset="0"/>
              </a:rPr>
              <a:t>3.1</a:t>
            </a:r>
            <a:r>
              <a:rPr lang="en-IN" sz="1600" dirty="0">
                <a:latin typeface="Times New Roman" pitchFamily="18" charset="0"/>
                <a:ea typeface="Verdana" panose="020B0604030504040204" pitchFamily="34" charset="0"/>
                <a:cs typeface="Times New Roman" pitchFamily="18" charset="0"/>
              </a:rPr>
              <a:t>. FREQUENCY MODULATION </a:t>
            </a:r>
          </a:p>
          <a:p>
            <a:pPr lvl="1" fontAlgn="base">
              <a:lnSpc>
                <a:spcPct val="150000"/>
              </a:lnSpc>
              <a:spcAft>
                <a:spcPts val="800"/>
              </a:spcAft>
            </a:pPr>
            <a:r>
              <a:rPr lang="en-IN" sz="1600" dirty="0">
                <a:latin typeface="Times New Roman" pitchFamily="18" charset="0"/>
                <a:ea typeface="Verdana" panose="020B0604030504040204" pitchFamily="34" charset="0"/>
                <a:cs typeface="Times New Roman" pitchFamily="18" charset="0"/>
              </a:rPr>
              <a:t>3.2. </a:t>
            </a:r>
            <a:r>
              <a:rPr lang="en-IN" sz="1600" dirty="0">
                <a:latin typeface="Times New Roman" pitchFamily="18" charset="0"/>
                <a:ea typeface="Calibri" panose="020F0502020204030204" pitchFamily="34" charset="0"/>
                <a:cs typeface="Times New Roman" pitchFamily="18" charset="0"/>
              </a:rPr>
              <a:t>PHASE MODULATION </a:t>
            </a:r>
          </a:p>
          <a:p>
            <a:pPr lvl="1" fontAlgn="base">
              <a:lnSpc>
                <a:spcPct val="150000"/>
              </a:lnSpc>
              <a:spcAft>
                <a:spcPts val="800"/>
              </a:spcAft>
            </a:pPr>
            <a:r>
              <a:rPr lang="en-IN" sz="1600" dirty="0">
                <a:latin typeface="Times New Roman" pitchFamily="18" charset="0"/>
                <a:ea typeface="Verdana" panose="020B0604030504040204" pitchFamily="34" charset="0"/>
                <a:cs typeface="Times New Roman" pitchFamily="18" charset="0"/>
              </a:rPr>
              <a:t>3.3.PHASE LOCKED LOOP</a:t>
            </a:r>
            <a:endParaRPr lang="en-IN" sz="1600" dirty="0">
              <a:latin typeface="Times New Roman" pitchFamily="18" charset="0"/>
              <a:ea typeface="Calibri" panose="020F0502020204030204" pitchFamily="34" charset="0"/>
              <a:cs typeface="Times New Roman" pitchFamily="18" charset="0"/>
            </a:endParaRPr>
          </a:p>
          <a:p>
            <a:pPr lvl="1" fontAlgn="base">
              <a:lnSpc>
                <a:spcPct val="150000"/>
              </a:lnSpc>
              <a:spcAft>
                <a:spcPts val="800"/>
              </a:spcAft>
            </a:pPr>
            <a:r>
              <a:rPr lang="en-IN" sz="1600" dirty="0">
                <a:latin typeface="Times New Roman" pitchFamily="18" charset="0"/>
                <a:ea typeface="Verdana" panose="020B0604030504040204" pitchFamily="34" charset="0"/>
                <a:cs typeface="Times New Roman" pitchFamily="18" charset="0"/>
              </a:rPr>
              <a:t>3.4 NON LINEAR EFFECTS  IN FM</a:t>
            </a:r>
          </a:p>
          <a:p>
            <a:pPr lvl="1" fontAlgn="base">
              <a:lnSpc>
                <a:spcPct val="150000"/>
              </a:lnSpc>
              <a:spcAft>
                <a:spcPts val="800"/>
              </a:spcAft>
            </a:pPr>
            <a:r>
              <a:rPr lang="en-IN" sz="1600" dirty="0">
                <a:latin typeface="Times New Roman" pitchFamily="18" charset="0"/>
                <a:ea typeface="Verdana" panose="020B0604030504040204" pitchFamily="34" charset="0"/>
                <a:cs typeface="Times New Roman" pitchFamily="18" charset="0"/>
              </a:rPr>
              <a:t>3.5 SUPERHETRO DYNE RECEIVERS </a:t>
            </a:r>
          </a:p>
        </p:txBody>
      </p:sp>
      <p:sp>
        <p:nvSpPr>
          <p:cNvPr id="11" name="TextBox 10">
            <a:extLst>
              <a:ext uri="{FF2B5EF4-FFF2-40B4-BE49-F238E27FC236}">
                <a16:creationId xmlns:a16="http://schemas.microsoft.com/office/drawing/2014/main" id="{E2F19DBC-F025-3998-F36E-4436CBC2A4E2}"/>
              </a:ext>
            </a:extLst>
          </p:cNvPr>
          <p:cNvSpPr txBox="1"/>
          <p:nvPr/>
        </p:nvSpPr>
        <p:spPr>
          <a:xfrm>
            <a:off x="156034" y="6337239"/>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Continuous Wave Modulation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Rao	  08-04-2022		01/34</a:t>
            </a:r>
          </a:p>
        </p:txBody>
      </p:sp>
    </p:spTree>
    <p:extLst>
      <p:ext uri="{BB962C8B-B14F-4D97-AF65-F5344CB8AC3E}">
        <p14:creationId xmlns:p14="http://schemas.microsoft.com/office/powerpoint/2010/main" val="768685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594" y="2638425"/>
            <a:ext cx="6230937"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a:extLst>
              <a:ext uri="{FF2B5EF4-FFF2-40B4-BE49-F238E27FC236}">
                <a16:creationId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DSB</a:t>
            </a:r>
          </a:p>
        </p:txBody>
      </p:sp>
      <p:sp>
        <p:nvSpPr>
          <p:cNvPr id="24" name="TextBox 23">
            <a:extLst>
              <a:ext uri="{FF2B5EF4-FFF2-40B4-BE49-F238E27FC236}">
                <a16:creationId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Continuous wave modulation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Rao		08-04-2022		19/34</a:t>
            </a:r>
          </a:p>
        </p:txBody>
      </p:sp>
      <p:pic>
        <p:nvPicPr>
          <p:cNvPr id="8" name="Picture 7">
            <a:extLst>
              <a:ext uri="{FF2B5EF4-FFF2-40B4-BE49-F238E27FC236}">
                <a16:creationId xmlns:a16="http://schemas.microsoft.com/office/drawing/2014/main" id="{0C39E83F-07BB-49D7-BC1A-6C0A5E6009B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164392" y="1003300"/>
                <a:ext cx="11189408" cy="5173663"/>
              </a:xfrm>
            </p:spPr>
            <p:txBody>
              <a:bodyPr>
                <a:normAutofit/>
              </a:bodyPr>
              <a:lstStyle/>
              <a:p>
                <a:pPr marL="0" indent="0">
                  <a:buNone/>
                </a:pPr>
                <a:r>
                  <a:rPr lang="en-IN" sz="2400" dirty="0">
                    <a:latin typeface="Times New Roman" pitchFamily="18" charset="0"/>
                    <a:cs typeface="Times New Roman" pitchFamily="18" charset="0"/>
                  </a:rPr>
                  <a:t>From below fig</a:t>
                </a:r>
              </a:p>
              <a:p>
                <a:pPr marL="0" indent="0">
                  <a:buNone/>
                </a:pPr>
                <a:r>
                  <a:rPr lang="en-IN" sz="2400" dirty="0">
                    <a:latin typeface="Times New Roman" pitchFamily="18" charset="0"/>
                    <a:cs typeface="Times New Roman" pitchFamily="18" charset="0"/>
                  </a:rPr>
                  <a:t>		</a:t>
                </a:r>
                <a14:m>
                  <m:oMath xmlns:m="http://schemas.openxmlformats.org/officeDocument/2006/math">
                    <m:r>
                      <a:rPr lang="en-IN" sz="2400" i="1" dirty="0" smtClean="0">
                        <a:latin typeface="Cambria Math"/>
                        <a:cs typeface="Times New Roman" pitchFamily="18" charset="0"/>
                      </a:rPr>
                      <m:t>𝑆</m:t>
                    </m:r>
                    <m:r>
                      <a:rPr lang="en-IN" sz="2400" i="1" dirty="0" smtClean="0">
                        <a:latin typeface="Cambria Math"/>
                        <a:cs typeface="Times New Roman" pitchFamily="18" charset="0"/>
                      </a:rPr>
                      <m:t>(</m:t>
                    </m:r>
                    <m:r>
                      <a:rPr lang="en-IN" sz="2400" i="1" dirty="0" smtClean="0">
                        <a:latin typeface="Cambria Math"/>
                        <a:cs typeface="Times New Roman" pitchFamily="18" charset="0"/>
                      </a:rPr>
                      <m:t>𝑓</m:t>
                    </m:r>
                    <m:r>
                      <a:rPr lang="en-IN" sz="2400" i="1" dirty="0" smtClean="0">
                        <a:latin typeface="Cambria Math"/>
                        <a:cs typeface="Times New Roman" pitchFamily="18" charset="0"/>
                      </a:rPr>
                      <m:t>)=</m:t>
                    </m:r>
                    <m:f>
                      <m:fPr>
                        <m:ctrlPr>
                          <a:rPr lang="en-IN" sz="2400" i="1" smtClean="0">
                            <a:latin typeface="Cambria Math" panose="02040503050406030204" pitchFamily="18" charset="0"/>
                          </a:rPr>
                        </m:ctrlPr>
                      </m:fPr>
                      <m:num>
                        <m:r>
                          <a:rPr lang="en-IN" sz="2400" b="0" i="1" smtClean="0">
                            <a:latin typeface="Cambria Math"/>
                          </a:rPr>
                          <m:t>1</m:t>
                        </m:r>
                      </m:num>
                      <m:den>
                        <m:r>
                          <a:rPr lang="en-IN" sz="2400" b="0" i="1" smtClean="0">
                            <a:latin typeface="Cambria Math"/>
                          </a:rPr>
                          <m:t>2</m:t>
                        </m:r>
                      </m:den>
                    </m:f>
                    <m:r>
                      <a:rPr lang="en-IN" sz="2400" i="1" dirty="0" smtClean="0">
                        <a:latin typeface="Cambria Math"/>
                        <a:cs typeface="Times New Roman" pitchFamily="18" charset="0"/>
                      </a:rPr>
                      <m:t>𝐴𝑐</m:t>
                    </m:r>
                    <m:r>
                      <a:rPr lang="en-IN" sz="2400" i="1" dirty="0" smtClean="0">
                        <a:latin typeface="Cambria Math"/>
                        <a:cs typeface="Times New Roman" pitchFamily="18" charset="0"/>
                      </a:rPr>
                      <m:t>[</m:t>
                    </m:r>
                    <m:r>
                      <a:rPr lang="en-IN" sz="2400" i="1" dirty="0" smtClean="0">
                        <a:latin typeface="Cambria Math"/>
                        <a:cs typeface="Times New Roman" pitchFamily="18" charset="0"/>
                      </a:rPr>
                      <m:t>𝑀</m:t>
                    </m:r>
                    <m:r>
                      <a:rPr lang="en-IN" sz="2400" i="1" dirty="0" smtClean="0">
                        <a:latin typeface="Cambria Math"/>
                        <a:cs typeface="Times New Roman" pitchFamily="18" charset="0"/>
                      </a:rPr>
                      <m:t>(</m:t>
                    </m:r>
                    <m:r>
                      <a:rPr lang="en-IN" sz="2400" i="1" dirty="0" smtClean="0">
                        <a:latin typeface="Cambria Math"/>
                        <a:cs typeface="Times New Roman" pitchFamily="18" charset="0"/>
                      </a:rPr>
                      <m:t>𝑓</m:t>
                    </m:r>
                    <m:r>
                      <a:rPr lang="en-IN" sz="2400" i="1" dirty="0" smtClean="0">
                        <a:latin typeface="Cambria Math"/>
                        <a:cs typeface="Times New Roman" pitchFamily="18" charset="0"/>
                      </a:rPr>
                      <m:t>−</m:t>
                    </m:r>
                    <m:r>
                      <a:rPr lang="en-IN" sz="2400" i="1" dirty="0" smtClean="0">
                        <a:latin typeface="Cambria Math"/>
                        <a:cs typeface="Times New Roman" pitchFamily="18" charset="0"/>
                      </a:rPr>
                      <m:t>𝑓𝑐</m:t>
                    </m:r>
                  </m:oMath>
                </a14:m>
                <a:r>
                  <a:rPr lang="en-IN" sz="2400" dirty="0">
                    <a:latin typeface="Times New Roman" pitchFamily="18" charset="0"/>
                    <a:cs typeface="Times New Roman" pitchFamily="18" charset="0"/>
                  </a:rPr>
                  <a:t>)</a:t>
                </a:r>
                <a14:m>
                  <m:oMath xmlns:m="http://schemas.openxmlformats.org/officeDocument/2006/math">
                    <m:r>
                      <a:rPr lang="en-IN" sz="2400" i="1" dirty="0" smtClean="0">
                        <a:latin typeface="Cambria Math"/>
                        <a:cs typeface="Times New Roman" pitchFamily="18" charset="0"/>
                      </a:rPr>
                      <m:t>+</m:t>
                    </m:r>
                    <m:r>
                      <a:rPr lang="en-IN" sz="2400" i="1" dirty="0" smtClean="0">
                        <a:latin typeface="Cambria Math"/>
                        <a:cs typeface="Times New Roman" pitchFamily="18" charset="0"/>
                      </a:rPr>
                      <m:t>𝑀</m:t>
                    </m:r>
                    <m:r>
                      <a:rPr lang="en-IN" sz="2400" i="1" dirty="0" smtClean="0">
                        <a:latin typeface="Cambria Math"/>
                        <a:cs typeface="Times New Roman" pitchFamily="18" charset="0"/>
                      </a:rPr>
                      <m:t>(</m:t>
                    </m:r>
                    <m:r>
                      <a:rPr lang="en-IN" sz="2400" i="1" dirty="0" err="1" smtClean="0">
                        <a:latin typeface="Cambria Math"/>
                        <a:cs typeface="Times New Roman" pitchFamily="18" charset="0"/>
                      </a:rPr>
                      <m:t>𝑓</m:t>
                    </m:r>
                    <m:r>
                      <a:rPr lang="en-IN" sz="2400" i="1" dirty="0" err="1" smtClean="0">
                        <a:latin typeface="Cambria Math"/>
                        <a:cs typeface="Times New Roman" pitchFamily="18" charset="0"/>
                      </a:rPr>
                      <m:t>+</m:t>
                    </m:r>
                    <m:r>
                      <a:rPr lang="en-IN" sz="2400" i="1" dirty="0" err="1" smtClean="0">
                        <a:latin typeface="Cambria Math"/>
                        <a:cs typeface="Times New Roman" pitchFamily="18" charset="0"/>
                      </a:rPr>
                      <m:t>𝑓𝑐</m:t>
                    </m:r>
                    <m:r>
                      <a:rPr lang="en-IN" sz="2400" i="1" dirty="0" smtClean="0">
                        <a:latin typeface="Cambria Math"/>
                        <a:cs typeface="Times New Roman" pitchFamily="18" charset="0"/>
                      </a:rPr>
                      <m:t>)</m:t>
                    </m:r>
                  </m:oMath>
                </a14:m>
                <a:r>
                  <a:rPr lang="en-IN" sz="2400" dirty="0">
                    <a:latin typeface="Times New Roman" pitchFamily="18" charset="0"/>
                    <a:cs typeface="Times New Roman" pitchFamily="18" charset="0"/>
                  </a:rPr>
                  <a:t>]</a:t>
                </a:r>
              </a:p>
              <a:p>
                <a:pPr marL="0" indent="0">
                  <a:buNone/>
                </a:pPr>
                <a:endParaRPr lang="en-IN" sz="2400" dirty="0">
                  <a:latin typeface="Times New Roman" pitchFamily="18" charset="0"/>
                  <a:cs typeface="Times New Roman" pitchFamily="18" charset="0"/>
                </a:endParaRPr>
              </a:p>
              <a:p>
                <a:pPr marL="0" indent="0">
                  <a:buNone/>
                </a:pPr>
                <a:endParaRPr lang="en-IN" sz="2400" dirty="0">
                  <a:latin typeface="Times New Roman" pitchFamily="18" charset="0"/>
                  <a:cs typeface="Times New Roman" pitchFamily="18" charset="0"/>
                </a:endParaRPr>
              </a:p>
              <a:p>
                <a:pPr marL="0" indent="0">
                  <a:buNone/>
                </a:pPr>
                <a:endParaRPr lang="en-IN" sz="2400" dirty="0">
                  <a:latin typeface="Times New Roman" pitchFamily="18" charset="0"/>
                  <a:cs typeface="Times New Roman" pitchFamily="18" charset="0"/>
                </a:endParaRPr>
              </a:p>
              <a:p>
                <a:pPr marL="0" indent="0">
                  <a:buNone/>
                </a:pPr>
                <a:endParaRPr lang="en-IN" sz="2400" dirty="0">
                  <a:latin typeface="Times New Roman" pitchFamily="18" charset="0"/>
                  <a:cs typeface="Times New Roman" pitchFamily="18" charset="0"/>
                </a:endParaRPr>
              </a:p>
              <a:p>
                <a:pPr marL="0" indent="0">
                  <a:buNone/>
                </a:pPr>
                <a:endParaRPr lang="en-IN" sz="2400" dirty="0">
                  <a:latin typeface="Times New Roman" pitchFamily="18" charset="0"/>
                  <a:cs typeface="Times New Roman" pitchFamily="18" charset="0"/>
                </a:endParaRPr>
              </a:p>
              <a:p>
                <a:pPr marL="0" indent="0">
                  <a:buNone/>
                </a:pPr>
                <a:r>
                  <a:rPr lang="en-IN" sz="2400" dirty="0">
                    <a:latin typeface="Times New Roman" pitchFamily="18" charset="0"/>
                    <a:cs typeface="Times New Roman" pitchFamily="18" charset="0"/>
                  </a:rPr>
                  <a:t>		</a:t>
                </a:r>
                <a:r>
                  <a:rPr lang="en-IN" sz="2400" b="1" dirty="0">
                    <a:latin typeface="Times New Roman" pitchFamily="18" charset="0"/>
                    <a:cs typeface="Times New Roman" pitchFamily="18" charset="0"/>
                  </a:rPr>
                  <a:t>FIG</a:t>
                </a:r>
                <a:r>
                  <a:rPr lang="en-IN" sz="2400" dirty="0">
                    <a:latin typeface="Times New Roman" pitchFamily="18" charset="0"/>
                    <a:cs typeface="Times New Roman" pitchFamily="18" charset="0"/>
                  </a:rPr>
                  <a:t>: </a:t>
                </a:r>
                <a:r>
                  <a:rPr lang="en-IN" sz="2400" b="1" dirty="0">
                    <a:latin typeface="Times New Roman" pitchFamily="18" charset="0"/>
                    <a:cs typeface="Times New Roman" pitchFamily="18" charset="0"/>
                  </a:rPr>
                  <a:t>Spectrum for DSB modulation</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164392" y="1003300"/>
                <a:ext cx="11189408" cy="5173663"/>
              </a:xfrm>
              <a:blipFill rotWithShape="1">
                <a:blip r:embed="rId5"/>
                <a:stretch>
                  <a:fillRect l="-871" t="-1651"/>
                </a:stretch>
              </a:blipFill>
            </p:spPr>
            <p:txBody>
              <a:bodyPr/>
              <a:lstStyle/>
              <a:p>
                <a:r>
                  <a:rPr lang="en-IN">
                    <a:noFill/>
                  </a:rPr>
                  <a:t> </a:t>
                </a:r>
              </a:p>
            </p:txBody>
          </p:sp>
        </mc:Fallback>
      </mc:AlternateContent>
    </p:spTree>
    <p:extLst>
      <p:ext uri="{BB962C8B-B14F-4D97-AF65-F5344CB8AC3E}">
        <p14:creationId xmlns:p14="http://schemas.microsoft.com/office/powerpoint/2010/main" val="673342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Amplitude modulation-VSB</a:t>
            </a:r>
          </a:p>
        </p:txBody>
      </p:sp>
      <p:sp>
        <p:nvSpPr>
          <p:cNvPr id="24" name="TextBox 23">
            <a:extLst>
              <a:ext uri="{FF2B5EF4-FFF2-40B4-BE49-F238E27FC236}">
                <a16:creationId xmlns:a16="http://schemas.microsoft.com/office/drawing/2014/main" id="{68B9CE56-5634-410C-99F1-289A6D951877}"/>
              </a:ext>
            </a:extLst>
          </p:cNvPr>
          <p:cNvSpPr txBox="1"/>
          <p:nvPr/>
        </p:nvSpPr>
        <p:spPr>
          <a:xfrm>
            <a:off x="0" y="6323987"/>
            <a:ext cx="12497385"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Continuous wave modulation           Dr.Y.Mallikarjuna Rao		08-04-2022		  20/34</a:t>
            </a:r>
          </a:p>
        </p:txBody>
      </p:sp>
      <p:pic>
        <p:nvPicPr>
          <p:cNvPr id="8" name="Picture 7">
            <a:extLst>
              <a:ext uri="{FF2B5EF4-FFF2-40B4-BE49-F238E27FC236}">
                <a16:creationId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3" name="Content Placeholder 2"/>
          <p:cNvSpPr>
            <a:spLocks noGrp="1"/>
          </p:cNvSpPr>
          <p:nvPr>
            <p:ph idx="1"/>
          </p:nvPr>
        </p:nvSpPr>
        <p:spPr>
          <a:xfrm>
            <a:off x="457200" y="912018"/>
            <a:ext cx="10718408" cy="5211763"/>
          </a:xfrm>
        </p:spPr>
        <p:txBody>
          <a:bodyPr/>
          <a:lstStyle/>
          <a:p>
            <a:endParaRPr lang="en-IN" dirty="0"/>
          </a:p>
          <a:p>
            <a:pPr marL="0" indent="0">
              <a:buNone/>
            </a:pPr>
            <a:r>
              <a:rPr lang="en-IN" sz="1600" dirty="0">
                <a:latin typeface="Times New Roman" pitchFamily="18" charset="0"/>
                <a:cs typeface="Times New Roman" pitchFamily="18" charset="0"/>
              </a:rPr>
              <a:t>	</a:t>
            </a:r>
          </a:p>
        </p:txBody>
      </p:sp>
      <p:pic>
        <p:nvPicPr>
          <p:cNvPr id="2050" name="Picture 2" descr="https://documents.lucid.app/documents/c82ccefa-b980-4b01-b88f-410e60ec3b2f/pages/0_0?a=1158&amp;x=-4740&amp;y=-2061&amp;w=1766&amp;h=462&amp;store=1&amp;accept=image%2F*&amp;auth=LCA%20c46300677172db90a160fd52a38674fb0b52a06d-ts%3D165172295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715" y="1651246"/>
            <a:ext cx="6216296" cy="188912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7072" y="1350108"/>
            <a:ext cx="3171825"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Rectangle 1"/>
              <p:cNvSpPr/>
              <p:nvPr/>
            </p:nvSpPr>
            <p:spPr>
              <a:xfrm>
                <a:off x="1395096" y="4046110"/>
                <a:ext cx="8335058" cy="1441933"/>
              </a:xfrm>
              <a:prstGeom prst="rect">
                <a:avLst/>
              </a:prstGeom>
            </p:spPr>
            <p:txBody>
              <a:bodyPr wrap="square">
                <a:spAutoFit/>
              </a:bodyPr>
              <a:lstStyle/>
              <a:p>
                <a14:m>
                  <m:oMath xmlns:m="http://schemas.openxmlformats.org/officeDocument/2006/math">
                    <m:r>
                      <a:rPr lang="en-IN" i="1" dirty="0">
                        <a:latin typeface="Cambria Math"/>
                        <a:cs typeface="Times New Roman" pitchFamily="18" charset="0"/>
                      </a:rPr>
                      <m:t>𝐻</m:t>
                    </m:r>
                    <m:r>
                      <a:rPr lang="en-IN" i="1" dirty="0">
                        <a:latin typeface="Cambria Math"/>
                        <a:cs typeface="Times New Roman" pitchFamily="18" charset="0"/>
                      </a:rPr>
                      <m:t>(</m:t>
                    </m:r>
                    <m:r>
                      <a:rPr lang="en-IN" i="1" dirty="0">
                        <a:latin typeface="Cambria Math"/>
                        <a:cs typeface="Times New Roman" pitchFamily="18" charset="0"/>
                      </a:rPr>
                      <m:t>𝑓</m:t>
                    </m:r>
                    <m:r>
                      <a:rPr lang="en-IN" i="1" dirty="0">
                        <a:latin typeface="Cambria Math"/>
                        <a:cs typeface="Times New Roman" pitchFamily="18" charset="0"/>
                      </a:rPr>
                      <m:t>−</m:t>
                    </m:r>
                    <m:r>
                      <a:rPr lang="en-IN" i="1" dirty="0">
                        <a:latin typeface="Cambria Math"/>
                        <a:cs typeface="Times New Roman" pitchFamily="18" charset="0"/>
                      </a:rPr>
                      <m:t>𝑓𝑐</m:t>
                    </m:r>
                    <m:r>
                      <a:rPr lang="en-IN" i="1" dirty="0">
                        <a:latin typeface="Cambria Math"/>
                        <a:cs typeface="Times New Roman" pitchFamily="18" charset="0"/>
                      </a:rPr>
                      <m:t>)+</m:t>
                    </m:r>
                    <m:r>
                      <a:rPr lang="en-IN" i="1" dirty="0">
                        <a:latin typeface="Cambria Math"/>
                        <a:cs typeface="Times New Roman" pitchFamily="18" charset="0"/>
                      </a:rPr>
                      <m:t>𝐻</m:t>
                    </m:r>
                    <m:r>
                      <a:rPr lang="en-IN" i="1" dirty="0">
                        <a:latin typeface="Cambria Math"/>
                        <a:cs typeface="Times New Roman" pitchFamily="18" charset="0"/>
                      </a:rPr>
                      <m:t>(</m:t>
                    </m:r>
                    <m:r>
                      <a:rPr lang="en-IN" i="1" dirty="0" err="1">
                        <a:latin typeface="Cambria Math"/>
                        <a:cs typeface="Times New Roman" pitchFamily="18" charset="0"/>
                      </a:rPr>
                      <m:t>𝑓</m:t>
                    </m:r>
                    <m:r>
                      <a:rPr lang="en-IN" i="1" dirty="0" err="1">
                        <a:latin typeface="Cambria Math"/>
                        <a:cs typeface="Times New Roman" pitchFamily="18" charset="0"/>
                      </a:rPr>
                      <m:t>+</m:t>
                    </m:r>
                    <m:r>
                      <a:rPr lang="en-IN" i="1" dirty="0" err="1">
                        <a:latin typeface="Cambria Math"/>
                        <a:cs typeface="Times New Roman" pitchFamily="18" charset="0"/>
                      </a:rPr>
                      <m:t>𝑓𝑐</m:t>
                    </m:r>
                    <m:r>
                      <a:rPr lang="en-IN" i="1" dirty="0">
                        <a:latin typeface="Cambria Math"/>
                        <a:cs typeface="Times New Roman" pitchFamily="18" charset="0"/>
                      </a:rPr>
                      <m:t>)=1	</m:t>
                    </m:r>
                  </m:oMath>
                </a14:m>
                <a:r>
                  <a:rPr lang="en-IN" dirty="0">
                    <a:latin typeface="Times New Roman" pitchFamily="18" charset="0"/>
                    <a:cs typeface="Times New Roman" pitchFamily="18" charset="0"/>
                  </a:rPr>
                  <a:t>		for </a:t>
                </a:r>
                <a14:m>
                  <m:oMath xmlns:m="http://schemas.openxmlformats.org/officeDocument/2006/math">
                    <m:r>
                      <a:rPr lang="en-IN" i="1" dirty="0">
                        <a:latin typeface="Cambria Math"/>
                        <a:cs typeface="Times New Roman" pitchFamily="18" charset="0"/>
                      </a:rPr>
                      <m:t>−</m:t>
                    </m:r>
                    <m:r>
                      <a:rPr lang="en-IN" i="1" dirty="0">
                        <a:latin typeface="Cambria Math"/>
                        <a:cs typeface="Times New Roman" pitchFamily="18" charset="0"/>
                      </a:rPr>
                      <m:t>𝑊</m:t>
                    </m:r>
                    <m:r>
                      <a:rPr lang="en-IN" i="1" dirty="0">
                        <a:latin typeface="Cambria Math"/>
                        <a:cs typeface="Times New Roman" pitchFamily="18" charset="0"/>
                      </a:rPr>
                      <m:t>≤</m:t>
                    </m:r>
                    <m:r>
                      <a:rPr lang="en-IN" i="1" dirty="0">
                        <a:latin typeface="Cambria Math"/>
                        <a:cs typeface="Times New Roman" pitchFamily="18" charset="0"/>
                      </a:rPr>
                      <m:t>𝑓</m:t>
                    </m:r>
                    <m:r>
                      <a:rPr lang="en-IN" i="1" dirty="0">
                        <a:latin typeface="Cambria Math"/>
                        <a:cs typeface="Times New Roman" pitchFamily="18" charset="0"/>
                      </a:rPr>
                      <m:t>≤</m:t>
                    </m:r>
                    <m:r>
                      <a:rPr lang="en-IN" i="1" dirty="0">
                        <a:latin typeface="Cambria Math"/>
                        <a:cs typeface="Times New Roman" pitchFamily="18" charset="0"/>
                      </a:rPr>
                      <m:t>𝑊</m:t>
                    </m:r>
                  </m:oMath>
                </a14:m>
                <a:endParaRPr lang="en-IN" dirty="0">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IN" i="1" dirty="0">
                          <a:latin typeface="Cambria Math"/>
                          <a:cs typeface="Times New Roman" pitchFamily="18" charset="0"/>
                        </a:rPr>
                        <m:t>𝑆</m:t>
                      </m:r>
                      <m:d>
                        <m:dPr>
                          <m:ctrlPr>
                            <a:rPr lang="en-IN" i="1" dirty="0">
                              <a:latin typeface="Cambria Math" panose="02040503050406030204" pitchFamily="18" charset="0"/>
                              <a:cs typeface="Times New Roman" pitchFamily="18" charset="0"/>
                            </a:rPr>
                          </m:ctrlPr>
                        </m:dPr>
                        <m:e>
                          <m:r>
                            <a:rPr lang="en-IN" i="1" dirty="0">
                              <a:latin typeface="Cambria Math"/>
                              <a:cs typeface="Times New Roman" pitchFamily="18" charset="0"/>
                            </a:rPr>
                            <m:t>𝑡</m:t>
                          </m:r>
                        </m:e>
                      </m:d>
                      <m:r>
                        <a:rPr lang="en-IN" i="1" dirty="0">
                          <a:latin typeface="Cambria Math"/>
                          <a:cs typeface="Times New Roman" pitchFamily="18" charset="0"/>
                        </a:rPr>
                        <m:t>=</m:t>
                      </m:r>
                      <m:f>
                        <m:fPr>
                          <m:ctrlPr>
                            <a:rPr lang="en-IN" i="1" dirty="0">
                              <a:latin typeface="Cambria Math" panose="02040503050406030204" pitchFamily="18" charset="0"/>
                              <a:cs typeface="Times New Roman" pitchFamily="18" charset="0"/>
                            </a:rPr>
                          </m:ctrlPr>
                        </m:fPr>
                        <m:num>
                          <m:r>
                            <a:rPr lang="en-IN" i="1" dirty="0">
                              <a:latin typeface="Cambria Math"/>
                              <a:cs typeface="Times New Roman" pitchFamily="18" charset="0"/>
                            </a:rPr>
                            <m:t>1</m:t>
                          </m:r>
                        </m:num>
                        <m:den>
                          <m:r>
                            <a:rPr lang="en-IN" i="1" dirty="0">
                              <a:latin typeface="Cambria Math"/>
                              <a:cs typeface="Times New Roman" pitchFamily="18" charset="0"/>
                            </a:rPr>
                            <m:t>2</m:t>
                          </m:r>
                        </m:den>
                      </m:f>
                      <m:r>
                        <a:rPr lang="en-IN" i="1" dirty="0">
                          <a:latin typeface="Cambria Math"/>
                          <a:cs typeface="Times New Roman" pitchFamily="18" charset="0"/>
                        </a:rPr>
                        <m:t>𝐴</m:t>
                      </m:r>
                      <m:r>
                        <a:rPr lang="en-IN" i="1" baseline="-25000" dirty="0">
                          <a:latin typeface="Cambria Math"/>
                          <a:cs typeface="Times New Roman" pitchFamily="18" charset="0"/>
                        </a:rPr>
                        <m:t>𝑐</m:t>
                      </m:r>
                      <m:r>
                        <a:rPr lang="en-IN" i="1" dirty="0">
                          <a:latin typeface="Cambria Math"/>
                          <a:cs typeface="Times New Roman" pitchFamily="18" charset="0"/>
                        </a:rPr>
                        <m:t>𝑚</m:t>
                      </m:r>
                      <m:d>
                        <m:dPr>
                          <m:ctrlPr>
                            <a:rPr lang="en-IN" i="1" dirty="0">
                              <a:latin typeface="Cambria Math" panose="02040503050406030204" pitchFamily="18" charset="0"/>
                              <a:cs typeface="Times New Roman" pitchFamily="18" charset="0"/>
                            </a:rPr>
                          </m:ctrlPr>
                        </m:dPr>
                        <m:e>
                          <m:r>
                            <a:rPr lang="en-IN" i="1" dirty="0">
                              <a:latin typeface="Cambria Math"/>
                              <a:cs typeface="Times New Roman" pitchFamily="18" charset="0"/>
                            </a:rPr>
                            <m:t>𝑡</m:t>
                          </m:r>
                        </m:e>
                      </m:d>
                      <m:func>
                        <m:funcPr>
                          <m:ctrlPr>
                            <a:rPr lang="en-IN" i="1" dirty="0">
                              <a:latin typeface="Cambria Math" panose="02040503050406030204" pitchFamily="18" charset="0"/>
                              <a:cs typeface="Times New Roman" pitchFamily="18" charset="0"/>
                            </a:rPr>
                          </m:ctrlPr>
                        </m:funcPr>
                        <m:fName>
                          <m:r>
                            <m:rPr>
                              <m:sty m:val="p"/>
                            </m:rPr>
                            <a:rPr lang="en-IN" dirty="0" err="1">
                              <a:latin typeface="Cambria Math"/>
                              <a:cs typeface="Times New Roman" pitchFamily="18" charset="0"/>
                            </a:rPr>
                            <m:t>cos</m:t>
                          </m:r>
                        </m:fName>
                        <m:e>
                          <m:d>
                            <m:dPr>
                              <m:ctrlPr>
                                <a:rPr lang="en-IN" i="1" dirty="0">
                                  <a:latin typeface="Cambria Math" panose="02040503050406030204" pitchFamily="18" charset="0"/>
                                  <a:cs typeface="Times New Roman" pitchFamily="18" charset="0"/>
                                </a:rPr>
                              </m:ctrlPr>
                            </m:dPr>
                            <m:e>
                              <m:r>
                                <a:rPr lang="en-IN" i="1" dirty="0">
                                  <a:latin typeface="Cambria Math"/>
                                  <a:cs typeface="Times New Roman" pitchFamily="18" charset="0"/>
                                </a:rPr>
                                <m:t>2</m:t>
                              </m:r>
                              <m:r>
                                <a:rPr lang="el-GR" i="1" dirty="0">
                                  <a:latin typeface="Cambria Math"/>
                                  <a:cs typeface="Times New Roman" pitchFamily="18" charset="0"/>
                                </a:rPr>
                                <m:t>𝜋</m:t>
                              </m:r>
                              <m:r>
                                <a:rPr lang="en-IN" i="1" dirty="0" err="1">
                                  <a:latin typeface="Cambria Math"/>
                                  <a:cs typeface="Times New Roman" pitchFamily="18" charset="0"/>
                                </a:rPr>
                                <m:t>𝑓𝑐𝑡</m:t>
                              </m:r>
                            </m:e>
                          </m:d>
                        </m:e>
                      </m:func>
                      <m:r>
                        <m:rPr>
                          <m:nor/>
                        </m:rPr>
                        <a:rPr lang="en-IN" b="1">
                          <a:latin typeface="Times New Roman" pitchFamily="18" charset="0"/>
                          <a:cs typeface="Times New Roman" pitchFamily="18" charset="0"/>
                        </a:rPr>
                        <m:t>±</m:t>
                      </m:r>
                      <m:f>
                        <m:fPr>
                          <m:ctrlPr>
                            <a:rPr lang="en-IN" i="1" dirty="0">
                              <a:latin typeface="Cambria Math" panose="02040503050406030204" pitchFamily="18" charset="0"/>
                              <a:cs typeface="Times New Roman" pitchFamily="18" charset="0"/>
                            </a:rPr>
                          </m:ctrlPr>
                        </m:fPr>
                        <m:num>
                          <m:r>
                            <a:rPr lang="en-IN" i="1" dirty="0">
                              <a:latin typeface="Cambria Math"/>
                              <a:cs typeface="Times New Roman" pitchFamily="18" charset="0"/>
                            </a:rPr>
                            <m:t>1</m:t>
                          </m:r>
                        </m:num>
                        <m:den>
                          <m:r>
                            <a:rPr lang="en-IN" i="1" dirty="0">
                              <a:latin typeface="Cambria Math"/>
                              <a:cs typeface="Times New Roman" pitchFamily="18" charset="0"/>
                            </a:rPr>
                            <m:t>2</m:t>
                          </m:r>
                        </m:den>
                      </m:f>
                      <m:r>
                        <a:rPr lang="en-IN" i="1" dirty="0">
                          <a:latin typeface="Cambria Math"/>
                          <a:cs typeface="Times New Roman" pitchFamily="18" charset="0"/>
                        </a:rPr>
                        <m:t>𝐴</m:t>
                      </m:r>
                      <m:r>
                        <a:rPr lang="en-IN" i="1" baseline="-25000" dirty="0">
                          <a:latin typeface="Cambria Math"/>
                          <a:cs typeface="Times New Roman" pitchFamily="18" charset="0"/>
                        </a:rPr>
                        <m:t>𝑐</m:t>
                      </m:r>
                      <m:r>
                        <a:rPr lang="en-IN" i="1" dirty="0">
                          <a:latin typeface="Cambria Math"/>
                          <a:cs typeface="Times New Roman" pitchFamily="18" charset="0"/>
                        </a:rPr>
                        <m:t>𝑚</m:t>
                      </m:r>
                      <m:r>
                        <a:rPr lang="en-IN" i="1" baseline="30000" dirty="0">
                          <a:latin typeface="Cambria Math"/>
                          <a:cs typeface="Times New Roman" pitchFamily="18" charset="0"/>
                        </a:rPr>
                        <m:t>1</m:t>
                      </m:r>
                      <m:r>
                        <a:rPr lang="en-IN" i="1" dirty="0">
                          <a:latin typeface="Cambria Math"/>
                          <a:cs typeface="Times New Roman" pitchFamily="18" charset="0"/>
                        </a:rPr>
                        <m:t>(</m:t>
                      </m:r>
                      <m:r>
                        <a:rPr lang="en-IN" i="1" dirty="0">
                          <a:latin typeface="Cambria Math"/>
                          <a:cs typeface="Times New Roman" pitchFamily="18" charset="0"/>
                        </a:rPr>
                        <m:t>𝑡</m:t>
                      </m:r>
                      <m:r>
                        <a:rPr lang="en-IN" i="1" dirty="0">
                          <a:latin typeface="Cambria Math"/>
                          <a:cs typeface="Times New Roman" pitchFamily="18" charset="0"/>
                        </a:rPr>
                        <m:t>)</m:t>
                      </m:r>
                      <m:r>
                        <m:rPr>
                          <m:sty m:val="p"/>
                        </m:rPr>
                        <a:rPr lang="en-IN" i="1" dirty="0">
                          <a:latin typeface="Cambria Math"/>
                          <a:cs typeface="Times New Roman" pitchFamily="18" charset="0"/>
                        </a:rPr>
                        <m:t>sin</m:t>
                      </m:r>
                      <m:r>
                        <a:rPr lang="en-IN" i="1" dirty="0">
                          <a:latin typeface="Cambria Math"/>
                          <a:cs typeface="Times New Roman" pitchFamily="18" charset="0"/>
                        </a:rPr>
                        <m:t>⁡(2</m:t>
                      </m:r>
                      <m:r>
                        <a:rPr lang="el-GR" i="1" dirty="0">
                          <a:latin typeface="Cambria Math"/>
                          <a:cs typeface="Times New Roman" pitchFamily="18" charset="0"/>
                        </a:rPr>
                        <m:t>𝜋</m:t>
                      </m:r>
                      <m:r>
                        <a:rPr lang="en-IN" i="1" dirty="0" err="1">
                          <a:latin typeface="Cambria Math"/>
                          <a:cs typeface="Times New Roman" pitchFamily="18" charset="0"/>
                        </a:rPr>
                        <m:t>𝑓</m:t>
                      </m:r>
                      <m:r>
                        <a:rPr lang="en-IN" i="1" baseline="-25000" dirty="0" err="1">
                          <a:latin typeface="Cambria Math"/>
                          <a:cs typeface="Times New Roman" pitchFamily="18" charset="0"/>
                        </a:rPr>
                        <m:t>𝑐</m:t>
                      </m:r>
                      <m:r>
                        <a:rPr lang="en-IN" i="1" dirty="0" err="1">
                          <a:latin typeface="Cambria Math"/>
                          <a:cs typeface="Times New Roman" pitchFamily="18" charset="0"/>
                        </a:rPr>
                        <m:t>𝑡</m:t>
                      </m:r>
                      <m:r>
                        <a:rPr lang="en-IN" i="1" dirty="0">
                          <a:latin typeface="Cambria Math"/>
                          <a:cs typeface="Times New Roman" pitchFamily="18" charset="0"/>
                        </a:rPr>
                        <m:t>)</m:t>
                      </m:r>
                    </m:oMath>
                  </m:oMathPara>
                </a14:m>
                <a:endParaRPr lang="en-IN" dirty="0">
                  <a:latin typeface="Times New Roman" pitchFamily="18" charset="0"/>
                  <a:cs typeface="Times New Roman" pitchFamily="18" charset="0"/>
                </a:endParaRPr>
              </a:p>
              <a:p>
                <a:endParaRPr lang="en-IN" dirty="0">
                  <a:latin typeface="Times New Roman" pitchFamily="18" charset="0"/>
                  <a:cs typeface="Times New Roman" pitchFamily="18" charset="0"/>
                </a:endParaRPr>
              </a:p>
              <a:p>
                <a:endParaRPr lang="en-IN" i="1" dirty="0">
                  <a:latin typeface="Cambria Math"/>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95096" y="4046110"/>
                <a:ext cx="8335058" cy="1441933"/>
              </a:xfrm>
              <a:prstGeom prst="rect">
                <a:avLst/>
              </a:prstGeom>
              <a:blipFill rotWithShape="1">
                <a:blip r:embed="rId6"/>
                <a:stretch>
                  <a:fillRect t="-2119"/>
                </a:stretch>
              </a:blipFill>
            </p:spPr>
            <p:txBody>
              <a:bodyPr/>
              <a:lstStyle/>
              <a:p>
                <a:r>
                  <a:rPr lang="en-IN">
                    <a:noFill/>
                  </a:rPr>
                  <a:t> </a:t>
                </a:r>
              </a:p>
            </p:txBody>
          </p:sp>
        </mc:Fallback>
      </mc:AlternateContent>
    </p:spTree>
    <p:extLst>
      <p:ext uri="{BB962C8B-B14F-4D97-AF65-F5344CB8AC3E}">
        <p14:creationId xmlns:p14="http://schemas.microsoft.com/office/powerpoint/2010/main" val="3419248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documents.lucid.app/documents/c82ccefa-b980-4b01-b88f-410e60ec3b2f/pages/0_0?a=1415&amp;x=-4675&amp;y=-2108&amp;w=1949&amp;h=560&amp;store=1&amp;accept=image%2F*&amp;auth=LCA%205a8bd5134c3e4a1668629cd3a388c1fbf535a744-ts%3D16517229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4536" y="750438"/>
            <a:ext cx="6645232" cy="252632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2.2 FRQUENCY TRANSLATION</a:t>
            </a:r>
          </a:p>
        </p:txBody>
      </p:sp>
      <p:sp>
        <p:nvSpPr>
          <p:cNvPr id="24" name="TextBox 23">
            <a:extLst>
              <a:ext uri="{FF2B5EF4-FFF2-40B4-BE49-F238E27FC236}">
                <a16:creationId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Continuous Wave Modulation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Rao               08-04-2022		21/34</a:t>
            </a:r>
          </a:p>
        </p:txBody>
      </p:sp>
      <p:pic>
        <p:nvPicPr>
          <p:cNvPr id="8" name="Picture 7">
            <a:extLst>
              <a:ext uri="{FF2B5EF4-FFF2-40B4-BE49-F238E27FC236}">
                <a16:creationId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3" name="Rectangle 2"/>
              <p:cNvSpPr/>
              <p:nvPr/>
            </p:nvSpPr>
            <p:spPr>
              <a:xfrm>
                <a:off x="880009" y="2953253"/>
                <a:ext cx="9482527" cy="3533083"/>
              </a:xfrm>
              <a:prstGeom prst="rect">
                <a:avLst/>
              </a:prstGeom>
            </p:spPr>
            <p:txBody>
              <a:bodyPr wrap="square">
                <a:spAutoFit/>
              </a:bodyPr>
              <a:lstStyle/>
              <a:p>
                <a:pPr marL="285750" indent="-285750" algn="just">
                  <a:buFont typeface="Arial" pitchFamily="34" charset="0"/>
                  <a:buChar char="•"/>
                </a:pPr>
                <a:endParaRPr lang="en-IN" sz="1600" dirty="0">
                  <a:latin typeface="Times New Roman" pitchFamily="18" charset="0"/>
                  <a:cs typeface="Times New Roman" pitchFamily="18" charset="0"/>
                </a:endParaRPr>
              </a:p>
              <a:p>
                <a:pPr marL="285750" indent="-285750" algn="just">
                  <a:buFont typeface="Arial" pitchFamily="34" charset="0"/>
                  <a:buChar char="•"/>
                </a:pPr>
                <a:endParaRPr lang="en-IN" dirty="0">
                  <a:latin typeface="Times New Roman" pitchFamily="18" charset="0"/>
                  <a:cs typeface="Times New Roman" pitchFamily="18" charset="0"/>
                </a:endParaRPr>
              </a:p>
              <a:p>
                <a:pPr marL="285750" indent="-285750" algn="just">
                  <a:buFont typeface="Arial" pitchFamily="34" charset="0"/>
                  <a:buChar char="•"/>
                </a:pPr>
                <a:endParaRPr lang="en-IN" dirty="0">
                  <a:latin typeface="Times New Roman" pitchFamily="18" charset="0"/>
                  <a:cs typeface="Times New Roman" pitchFamily="18" charset="0"/>
                </a:endParaRPr>
              </a:p>
              <a:p>
                <a:pPr marL="285750" indent="-285750" algn="just">
                  <a:buFont typeface="Arial" pitchFamily="34" charset="0"/>
                  <a:buChar char="•"/>
                </a:pPr>
                <a:r>
                  <a:rPr lang="en-IN" dirty="0">
                    <a:latin typeface="Times New Roman" pitchFamily="18" charset="0"/>
                    <a:cs typeface="Times New Roman" pitchFamily="18" charset="0"/>
                  </a:rPr>
                  <a:t>The basic operation involved in single side band modulation is in fact a form of </a:t>
                </a:r>
                <a:r>
                  <a:rPr lang="en-IN" i="1" dirty="0">
                    <a:latin typeface="Times New Roman" pitchFamily="18" charset="0"/>
                    <a:cs typeface="Times New Roman" pitchFamily="18" charset="0"/>
                  </a:rPr>
                  <a:t>frequency translation</a:t>
                </a:r>
                <a:r>
                  <a:rPr lang="en-IN" dirty="0">
                    <a:latin typeface="Times New Roman" pitchFamily="18" charset="0"/>
                    <a:cs typeface="Times New Roman" pitchFamily="18" charset="0"/>
                  </a:rPr>
                  <a:t>, sometimes single side band is referred as </a:t>
                </a:r>
                <a:r>
                  <a:rPr lang="en-IN" i="1" dirty="0">
                    <a:latin typeface="Times New Roman" pitchFamily="18" charset="0"/>
                    <a:cs typeface="Times New Roman" pitchFamily="18" charset="0"/>
                  </a:rPr>
                  <a:t>frequency changing, mixer and heterodyning</a:t>
                </a:r>
              </a:p>
              <a:p>
                <a:pPr marL="285750" indent="-285750" algn="just">
                  <a:buFont typeface="Arial" pitchFamily="34" charset="0"/>
                  <a:buChar char="•"/>
                </a:pPr>
                <a14:m>
                  <m:oMath xmlns:m="http://schemas.openxmlformats.org/officeDocument/2006/math">
                    <m:r>
                      <a:rPr lang="en-IN" i="1" dirty="0">
                        <a:latin typeface="Cambria Math"/>
                        <a:cs typeface="Times New Roman" pitchFamily="18" charset="0"/>
                      </a:rPr>
                      <m:t>𝑓</m:t>
                    </m:r>
                    <m:r>
                      <a:rPr lang="en-IN" i="1" dirty="0">
                        <a:latin typeface="Cambria Math"/>
                        <a:cs typeface="Times New Roman" pitchFamily="18" charset="0"/>
                      </a:rPr>
                      <m:t>2&gt;</m:t>
                    </m:r>
                    <m:r>
                      <a:rPr lang="en-IN" i="1" dirty="0">
                        <a:latin typeface="Cambria Math"/>
                        <a:cs typeface="Times New Roman" pitchFamily="18" charset="0"/>
                      </a:rPr>
                      <m:t>𝑓</m:t>
                    </m:r>
                    <m:r>
                      <a:rPr lang="en-IN" i="1" dirty="0">
                        <a:latin typeface="Cambria Math"/>
                        <a:cs typeface="Times New Roman" pitchFamily="18" charset="0"/>
                      </a:rPr>
                      <m:t>1    </m:t>
                    </m:r>
                  </m:oMath>
                </a14:m>
                <a:r>
                  <a:rPr lang="en-IN" dirty="0">
                    <a:latin typeface="Times New Roman" pitchFamily="18" charset="0"/>
                    <a:cs typeface="Times New Roman" pitchFamily="18" charset="0"/>
                  </a:rPr>
                  <a:t>carrier frequency is translated upward   </a:t>
                </a:r>
                <a14:m>
                  <m:oMath xmlns:m="http://schemas.openxmlformats.org/officeDocument/2006/math">
                    <m:r>
                      <a:rPr lang="en-IN" i="1" dirty="0" smtClean="0">
                        <a:latin typeface="Cambria Math"/>
                        <a:cs typeface="Times New Roman" pitchFamily="18" charset="0"/>
                      </a:rPr>
                      <m:t>𝑓</m:t>
                    </m:r>
                    <m:r>
                      <a:rPr lang="en-IN" i="1" dirty="0" smtClean="0">
                        <a:latin typeface="Cambria Math"/>
                        <a:cs typeface="Times New Roman" pitchFamily="18" charset="0"/>
                      </a:rPr>
                      <m:t>1&lt;</m:t>
                    </m:r>
                    <m:r>
                      <a:rPr lang="en-IN" i="1" dirty="0" smtClean="0">
                        <a:latin typeface="Cambria Math"/>
                        <a:cs typeface="Times New Roman" pitchFamily="18" charset="0"/>
                      </a:rPr>
                      <m:t>𝑓</m:t>
                    </m:r>
                    <m:r>
                      <a:rPr lang="en-IN" i="1" dirty="0" smtClean="0">
                        <a:latin typeface="Cambria Math"/>
                        <a:cs typeface="Times New Roman" pitchFamily="18" charset="0"/>
                      </a:rPr>
                      <m:t>2</m:t>
                    </m:r>
                  </m:oMath>
                </a14:m>
                <a:r>
                  <a:rPr lang="en-IN" dirty="0">
                    <a:latin typeface="Times New Roman" pitchFamily="18" charset="0"/>
                    <a:cs typeface="Times New Roman" pitchFamily="18" charset="0"/>
                  </a:rPr>
                  <a:t>    carrier frequency is translated downward</a:t>
                </a:r>
                <a:endParaRPr lang="en-US" i="1" dirty="0">
                  <a:latin typeface="Cambria Math"/>
                  <a:cs typeface="Times New Roman" pitchFamily="18" charset="0"/>
                </a:endParaRPr>
              </a:p>
              <a:p>
                <a:pPr algn="just"/>
                <a14:m>
                  <m:oMathPara xmlns:m="http://schemas.openxmlformats.org/officeDocument/2006/math">
                    <m:oMathParaPr>
                      <m:jc m:val="centerGroup"/>
                    </m:oMathParaPr>
                    <m:oMath xmlns:m="http://schemas.openxmlformats.org/officeDocument/2006/math">
                      <m:r>
                        <a:rPr lang="en-IN" i="1" dirty="0">
                          <a:latin typeface="Cambria Math"/>
                          <a:cs typeface="Times New Roman" pitchFamily="18" charset="0"/>
                        </a:rPr>
                        <m:t>𝑓</m:t>
                      </m:r>
                      <m:r>
                        <a:rPr lang="en-IN" i="1" baseline="-25000" dirty="0">
                          <a:latin typeface="Cambria Math"/>
                          <a:cs typeface="Times New Roman" pitchFamily="18" charset="0"/>
                        </a:rPr>
                        <m:t>1</m:t>
                      </m:r>
                      <m:r>
                        <a:rPr lang="en-IN" i="1" dirty="0">
                          <a:latin typeface="Cambria Math"/>
                          <a:cs typeface="Times New Roman" pitchFamily="18" charset="0"/>
                        </a:rPr>
                        <m:t>=</m:t>
                      </m:r>
                      <m:r>
                        <a:rPr lang="en-IN" i="1" dirty="0">
                          <a:latin typeface="Cambria Math"/>
                          <a:cs typeface="Times New Roman" pitchFamily="18" charset="0"/>
                        </a:rPr>
                        <m:t>𝑓</m:t>
                      </m:r>
                      <m:r>
                        <a:rPr lang="en-IN" i="1" baseline="-25000" dirty="0">
                          <a:latin typeface="Cambria Math"/>
                          <a:cs typeface="Times New Roman" pitchFamily="18" charset="0"/>
                        </a:rPr>
                        <m:t>1</m:t>
                      </m:r>
                      <m:r>
                        <a:rPr lang="en-IN" i="1" dirty="0">
                          <a:latin typeface="Cambria Math"/>
                          <a:cs typeface="Times New Roman" pitchFamily="18" charset="0"/>
                        </a:rPr>
                        <m:t>−</m:t>
                      </m:r>
                      <m:r>
                        <a:rPr lang="en-IN" i="1" dirty="0">
                          <a:latin typeface="Cambria Math"/>
                          <a:cs typeface="Times New Roman" pitchFamily="18" charset="0"/>
                        </a:rPr>
                        <m:t>𝑓</m:t>
                      </m:r>
                      <m:r>
                        <a:rPr lang="en-IN" i="1" baseline="-25000" dirty="0">
                          <a:latin typeface="Cambria Math"/>
                          <a:cs typeface="Times New Roman" pitchFamily="18" charset="0"/>
                        </a:rPr>
                        <m:t>2</m:t>
                      </m:r>
                    </m:oMath>
                  </m:oMathPara>
                </a14:m>
                <a:endParaRPr lang="en-IN" baseline="-25000" dirty="0">
                  <a:latin typeface="Times New Roman" pitchFamily="18" charset="0"/>
                  <a:cs typeface="Times New Roman" pitchFamily="18" charset="0"/>
                </a:endParaRPr>
              </a:p>
              <a:p>
                <a:pPr marL="285750" indent="-285750" algn="just">
                  <a:buFont typeface="Arial" pitchFamily="34" charset="0"/>
                  <a:buChar char="•"/>
                </a:pPr>
                <a:r>
                  <a:rPr lang="en-IN" dirty="0">
                    <a:latin typeface="Times New Roman" pitchFamily="18" charset="0"/>
                    <a:cs typeface="Times New Roman" pitchFamily="18" charset="0"/>
                  </a:rPr>
                  <a:t>It is an important note that mixing is an </a:t>
                </a:r>
                <a:r>
                  <a:rPr lang="en-IN" i="1" dirty="0">
                    <a:latin typeface="Times New Roman" pitchFamily="18" charset="0"/>
                    <a:cs typeface="Times New Roman" pitchFamily="18" charset="0"/>
                  </a:rPr>
                  <a:t>linear operation</a:t>
                </a:r>
                <a:r>
                  <a:rPr lang="en-IN" dirty="0">
                    <a:latin typeface="Times New Roman" pitchFamily="18" charset="0"/>
                    <a:cs typeface="Times New Roman" pitchFamily="18" charset="0"/>
                  </a:rPr>
                  <a:t>.</a:t>
                </a:r>
              </a:p>
              <a:p>
                <a:pPr marL="285750" indent="-285750" algn="just">
                  <a:buFont typeface="Arial" pitchFamily="34" charset="0"/>
                  <a:buChar char="•"/>
                </a:pPr>
                <a:endParaRPr lang="en-IN" baseline="-25000" dirty="0">
                  <a:latin typeface="Times New Roman" pitchFamily="18" charset="0"/>
                  <a:cs typeface="Times New Roman" pitchFamily="18" charset="0"/>
                </a:endParaRPr>
              </a:p>
              <a:p>
                <a:pPr marL="285750" indent="-285750" algn="just">
                  <a:buFont typeface="Arial" pitchFamily="34" charset="0"/>
                  <a:buChar char="•"/>
                </a:pPr>
                <a14:m>
                  <m:oMath xmlns:m="http://schemas.openxmlformats.org/officeDocument/2006/math">
                    <m:r>
                      <a:rPr lang="en-IN" i="1" dirty="0">
                        <a:latin typeface="Cambria Math"/>
                        <a:cs typeface="Times New Roman" pitchFamily="18" charset="0"/>
                      </a:rPr>
                      <m:t>𝑓</m:t>
                    </m:r>
                    <m:r>
                      <a:rPr lang="en-IN" i="1" dirty="0">
                        <a:latin typeface="Cambria Math"/>
                        <a:cs typeface="Times New Roman" pitchFamily="18" charset="0"/>
                      </a:rPr>
                      <m:t>2=</m:t>
                    </m:r>
                    <m:r>
                      <a:rPr lang="en-IN" i="1" dirty="0">
                        <a:latin typeface="Cambria Math"/>
                        <a:cs typeface="Times New Roman" pitchFamily="18" charset="0"/>
                      </a:rPr>
                      <m:t>𝑓</m:t>
                    </m:r>
                    <m:r>
                      <a:rPr lang="en-IN" i="1" dirty="0">
                        <a:latin typeface="Cambria Math"/>
                        <a:cs typeface="Times New Roman" pitchFamily="18" charset="0"/>
                      </a:rPr>
                      <m:t>1−</m:t>
                    </m:r>
                    <m:r>
                      <a:rPr lang="en-IN" i="1" dirty="0">
                        <a:latin typeface="Cambria Math"/>
                        <a:cs typeface="Times New Roman" pitchFamily="18" charset="0"/>
                      </a:rPr>
                      <m:t>𝑓</m:t>
                    </m:r>
                    <m:r>
                      <a:rPr lang="en-IN" i="1" dirty="0">
                        <a:latin typeface="Cambria Math"/>
                        <a:cs typeface="Times New Roman" pitchFamily="18" charset="0"/>
                      </a:rPr>
                      <m:t>1</m:t>
                    </m:r>
                  </m:oMath>
                </a14:m>
                <a:r>
                  <a:rPr lang="en-US" dirty="0">
                    <a:latin typeface="Times New Roman" pitchFamily="18" charset="0"/>
                    <a:cs typeface="Times New Roman" pitchFamily="18" charset="0"/>
                  </a:rPr>
                  <a:t>				</a:t>
                </a:r>
                <a14:m>
                  <m:oMath xmlns:m="http://schemas.openxmlformats.org/officeDocument/2006/math">
                    <m:r>
                      <a:rPr lang="en-IN" i="1" dirty="0">
                        <a:latin typeface="Cambria Math"/>
                        <a:cs typeface="Times New Roman" pitchFamily="18" charset="0"/>
                      </a:rPr>
                      <m:t>𝑓</m:t>
                    </m:r>
                    <m:r>
                      <a:rPr lang="en-IN" i="1" dirty="0">
                        <a:latin typeface="Cambria Math"/>
                        <a:cs typeface="Times New Roman" pitchFamily="18" charset="0"/>
                      </a:rPr>
                      <m:t>1=</m:t>
                    </m:r>
                    <m:r>
                      <a:rPr lang="en-IN" i="1" dirty="0">
                        <a:latin typeface="Cambria Math"/>
                        <a:cs typeface="Times New Roman" pitchFamily="18" charset="0"/>
                      </a:rPr>
                      <m:t>𝑓</m:t>
                    </m:r>
                    <m:r>
                      <a:rPr lang="en-IN" i="1" dirty="0">
                        <a:latin typeface="Cambria Math"/>
                        <a:cs typeface="Times New Roman" pitchFamily="18" charset="0"/>
                      </a:rPr>
                      <m:t>2−</m:t>
                    </m:r>
                    <m:r>
                      <a:rPr lang="en-IN" i="1" dirty="0">
                        <a:latin typeface="Cambria Math"/>
                        <a:cs typeface="Times New Roman" pitchFamily="18" charset="0"/>
                      </a:rPr>
                      <m:t>𝑓</m:t>
                    </m:r>
                    <m:r>
                      <a:rPr lang="en-IN" i="1" dirty="0">
                        <a:latin typeface="Cambria Math"/>
                        <a:cs typeface="Times New Roman" pitchFamily="18" charset="0"/>
                      </a:rPr>
                      <m:t>1</m:t>
                    </m:r>
                  </m:oMath>
                </a14:m>
                <a:endParaRPr lang="en-IN" dirty="0">
                  <a:latin typeface="Times New Roman" pitchFamily="18" charset="0"/>
                  <a:cs typeface="Times New Roman" pitchFamily="18" charset="0"/>
                </a:endParaRPr>
              </a:p>
              <a:p>
                <a:pPr algn="just"/>
                <a:r>
                  <a:rPr lang="en-US" i="1" dirty="0">
                    <a:latin typeface="Times New Roman" pitchFamily="18" charset="0"/>
                    <a:cs typeface="Times New Roman" pitchFamily="18" charset="0"/>
                  </a:rPr>
                  <a:t>                                            	</a:t>
                </a:r>
                <a:endParaRPr lang="en-IN" i="1" dirty="0">
                  <a:latin typeface="Times New Roman" pitchFamily="18" charset="0"/>
                  <a:cs typeface="Times New Roman" pitchFamily="18" charset="0"/>
                </a:endParaRPr>
              </a:p>
              <a:p>
                <a:pPr algn="just"/>
                <a:endParaRPr lang="en-IN" sz="1600" i="1" dirty="0">
                  <a:latin typeface="Times New Roman" pitchFamily="18" charset="0"/>
                  <a:cs typeface="Times New Roman"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880009" y="2953253"/>
                <a:ext cx="9482527" cy="3533083"/>
              </a:xfrm>
              <a:prstGeom prst="rect">
                <a:avLst/>
              </a:prstGeom>
              <a:blipFill>
                <a:blip r:embed="rId4"/>
                <a:stretch>
                  <a:fillRect l="-386" r="-578"/>
                </a:stretch>
              </a:blipFill>
            </p:spPr>
            <p:txBody>
              <a:bodyPr/>
              <a:lstStyle/>
              <a:p>
                <a:r>
                  <a:rPr lang="en-IN">
                    <a:noFill/>
                  </a:rPr>
                  <a:t> </a:t>
                </a:r>
              </a:p>
            </p:txBody>
          </p:sp>
        </mc:Fallback>
      </mc:AlternateContent>
      <p:sp>
        <p:nvSpPr>
          <p:cNvPr id="5" name="Rectangle 4"/>
          <p:cNvSpPr/>
          <p:nvPr/>
        </p:nvSpPr>
        <p:spPr>
          <a:xfrm>
            <a:off x="3182783" y="3128268"/>
            <a:ext cx="3997633" cy="369332"/>
          </a:xfrm>
          <a:prstGeom prst="rect">
            <a:avLst/>
          </a:prstGeom>
        </p:spPr>
        <p:txBody>
          <a:bodyPr wrap="none">
            <a:spAutoFit/>
          </a:bodyPr>
          <a:lstStyle/>
          <a:p>
            <a:pPr algn="just"/>
            <a:r>
              <a:rPr lang="en-IN" b="1" dirty="0">
                <a:latin typeface="Times New Roman" pitchFamily="18" charset="0"/>
                <a:cs typeface="Times New Roman" pitchFamily="18" charset="0"/>
              </a:rPr>
              <a:t>FIG: BLOCK DIAGRAM OF MIXER</a:t>
            </a:r>
          </a:p>
        </p:txBody>
      </p:sp>
    </p:spTree>
    <p:extLst>
      <p:ext uri="{BB962C8B-B14F-4D97-AF65-F5344CB8AC3E}">
        <p14:creationId xmlns:p14="http://schemas.microsoft.com/office/powerpoint/2010/main" val="2803799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2.3 FREQUENCY DIVISION MULTIPLEXING (FDM)</a:t>
            </a:r>
          </a:p>
        </p:txBody>
      </p:sp>
      <p:sp>
        <p:nvSpPr>
          <p:cNvPr id="24" name="TextBox 23">
            <a:extLst>
              <a:ext uri="{FF2B5EF4-FFF2-40B4-BE49-F238E27FC236}">
                <a16:creationId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Continuous wave modulation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Rao		08-04-2022		22/34</a:t>
            </a:r>
          </a:p>
        </p:txBody>
      </p:sp>
      <p:pic>
        <p:nvPicPr>
          <p:cNvPr id="8" name="Picture 7">
            <a:extLst>
              <a:ext uri="{FF2B5EF4-FFF2-40B4-BE49-F238E27FC236}">
                <a16:creationId xmlns:a16="http://schemas.microsoft.com/office/drawing/2014/main"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pic>
        <p:nvPicPr>
          <p:cNvPr id="6150" name="Picture 6" descr="https://documents.lucid.app/documents/00dc0376-e290-4634-af97-57078873a074/pages/aGLdDV4j1l7a?a=3087&amp;x=53&amp;y=78&amp;w=1333&amp;h=475&amp;store=1&amp;accept=image%2F*&amp;auth=LCA%205298a6f1b6301510698732a3f57a25b7a1d0f142-ts%3D16518289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206" y="2128960"/>
            <a:ext cx="9525000" cy="3390900"/>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15"/>
          <p:cNvSpPr>
            <a:spLocks noGrp="1"/>
          </p:cNvSpPr>
          <p:nvPr>
            <p:ph idx="1"/>
          </p:nvPr>
        </p:nvSpPr>
        <p:spPr>
          <a:xfrm>
            <a:off x="248798" y="1160585"/>
            <a:ext cx="11105002" cy="5016378"/>
          </a:xfrm>
        </p:spPr>
        <p:txBody>
          <a:bodyPr>
            <a:normAutofit/>
          </a:bodyPr>
          <a:lstStyle/>
          <a:p>
            <a:pPr marL="0" indent="0">
              <a:buNone/>
            </a:pPr>
            <a:r>
              <a:rPr lang="en-IN" sz="2000" dirty="0">
                <a:latin typeface="Times New Roman" pitchFamily="18" charset="0"/>
                <a:cs typeface="Times New Roman" pitchFamily="18" charset="0"/>
              </a:rPr>
              <a:t>MULTIPLEXING: combining independent signals into composite signal suitable for transmission.</a:t>
            </a:r>
          </a:p>
          <a:p>
            <a:pPr marL="0" indent="0">
              <a:buNone/>
            </a:pPr>
            <a:r>
              <a:rPr lang="en-IN" sz="2000" dirty="0">
                <a:latin typeface="Times New Roman" pitchFamily="18" charset="0"/>
                <a:cs typeface="Times New Roman" pitchFamily="18" charset="0"/>
              </a:rPr>
              <a:t>FDM: The technique of separating the signals in frequency is referred as FDM</a:t>
            </a:r>
          </a:p>
          <a:p>
            <a:endParaRPr lang="en-IN" sz="2000" dirty="0"/>
          </a:p>
        </p:txBody>
      </p:sp>
    </p:spTree>
    <p:extLst>
      <p:ext uri="{BB962C8B-B14F-4D97-AF65-F5344CB8AC3E}">
        <p14:creationId xmlns:p14="http://schemas.microsoft.com/office/powerpoint/2010/main" val="3703365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8DCBB8-8B39-47C5-8FD6-C56AD785E554}"/>
              </a:ext>
            </a:extLst>
          </p:cNvPr>
          <p:cNvSpPr txBox="1"/>
          <p:nvPr/>
        </p:nvSpPr>
        <p:spPr>
          <a:xfrm>
            <a:off x="100953"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3.ANGLE  MODULATION</a:t>
            </a:r>
          </a:p>
        </p:txBody>
      </p:sp>
      <p:sp>
        <p:nvSpPr>
          <p:cNvPr id="24" name="TextBox 23">
            <a:extLst>
              <a:ext uri="{FF2B5EF4-FFF2-40B4-BE49-F238E27FC236}">
                <a16:creationId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Continuous wave modulation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Rao		08-04-2022		23/34</a:t>
            </a:r>
          </a:p>
        </p:txBody>
      </p:sp>
      <p:pic>
        <p:nvPicPr>
          <p:cNvPr id="8" name="Picture 7">
            <a:extLst>
              <a:ext uri="{FF2B5EF4-FFF2-40B4-BE49-F238E27FC236}">
                <a16:creationId xmlns:a16="http://schemas.microsoft.com/office/drawing/2014/main"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mc:Choice xmlns:a14="http://schemas.microsoft.com/office/drawing/2010/main" Requires="a14">
          <p:sp>
            <p:nvSpPr>
              <p:cNvPr id="5" name="Content Placeholder 4"/>
              <p:cNvSpPr>
                <a:spLocks noGrp="1"/>
              </p:cNvSpPr>
              <p:nvPr>
                <p:ph idx="1"/>
              </p:nvPr>
            </p:nvSpPr>
            <p:spPr>
              <a:xfrm>
                <a:off x="705865" y="1347475"/>
                <a:ext cx="10515600" cy="4351338"/>
              </a:xfrm>
            </p:spPr>
            <p:txBody>
              <a:bodyPr>
                <a:normAutofit/>
              </a:bodyPr>
              <a:lstStyle/>
              <a:p>
                <a:pPr algn="just"/>
                <a:r>
                  <a:rPr lang="en-IN" sz="2400" dirty="0">
                    <a:latin typeface="Times New Roman" pitchFamily="18" charset="0"/>
                    <a:cs typeface="Times New Roman" pitchFamily="18" charset="0"/>
                  </a:rPr>
                  <a:t>In angle modulation the frequency or phase of the carrier signal is varied according to  the message signal, but amplitude of the signal is not varied.</a:t>
                </a:r>
              </a:p>
              <a:p>
                <a:pPr marL="2286000" lvl="5" indent="0" algn="just">
                  <a:lnSpc>
                    <a:spcPct val="200000"/>
                  </a:lnSpc>
                  <a:buNone/>
                </a:pPr>
                <a:r>
                  <a:rPr lang="en-IN" sz="1400" dirty="0">
                    <a:latin typeface="Times New Roman" pitchFamily="18" charset="0"/>
                    <a:cs typeface="Times New Roman" pitchFamily="18" charset="0"/>
                  </a:rPr>
                  <a:t>		</a:t>
                </a:r>
                <a:r>
                  <a:rPr lang="en-IN" sz="1400" b="1" dirty="0">
                    <a:latin typeface="Times New Roman" pitchFamily="18" charset="0"/>
                    <a:cs typeface="Times New Roman" pitchFamily="18" charset="0"/>
                  </a:rPr>
                  <a:t>    </a:t>
                </a:r>
                <a:r>
                  <a:rPr lang="en-IN" sz="2000" b="1" dirty="0">
                    <a:latin typeface="Times New Roman" pitchFamily="18" charset="0"/>
                    <a:cs typeface="Times New Roman" pitchFamily="18" charset="0"/>
                  </a:rPr>
                  <a:t>Angle modulation</a:t>
                </a:r>
              </a:p>
              <a:p>
                <a:pPr marL="2286000" lvl="5" indent="0" algn="just">
                  <a:lnSpc>
                    <a:spcPct val="200000"/>
                  </a:lnSpc>
                  <a:buNone/>
                </a:pPr>
                <a:r>
                  <a:rPr lang="en-IN" sz="2000" b="1" dirty="0">
                    <a:latin typeface="Times New Roman" pitchFamily="18" charset="0"/>
                    <a:cs typeface="Times New Roman" pitchFamily="18" charset="0"/>
                  </a:rPr>
                  <a:t>Frequency modulation </a:t>
                </a:r>
                <a:r>
                  <a:rPr lang="en-IN" sz="2000" dirty="0">
                    <a:latin typeface="Times New Roman" pitchFamily="18" charset="0"/>
                    <a:cs typeface="Times New Roman" pitchFamily="18" charset="0"/>
                  </a:rPr>
                  <a:t>	</a:t>
                </a:r>
                <a:r>
                  <a:rPr lang="en-IN" sz="2000" b="1" dirty="0">
                    <a:latin typeface="Times New Roman" pitchFamily="18" charset="0"/>
                    <a:cs typeface="Times New Roman" pitchFamily="18" charset="0"/>
                  </a:rPr>
                  <a:t>phase modulation</a:t>
                </a:r>
              </a:p>
              <a:p>
                <a:pPr marL="2286000" lvl="5" indent="0" algn="just">
                  <a:lnSpc>
                    <a:spcPct val="100000"/>
                  </a:lnSpc>
                  <a:spcBef>
                    <a:spcPts val="0"/>
                  </a:spcBef>
                  <a:buNone/>
                </a:pPr>
                <a:r>
                  <a:rPr lang="en-IN" sz="2000" dirty="0">
                    <a:latin typeface="Times New Roman" pitchFamily="18" charset="0"/>
                    <a:cs typeface="Times New Roman" pitchFamily="18" charset="0"/>
                  </a:rPr>
                  <a:t>Frequency of the carrier is	Phase angle of the carrier is</a:t>
                </a:r>
              </a:p>
              <a:p>
                <a:pPr marL="2286000" lvl="5" indent="0" algn="just">
                  <a:lnSpc>
                    <a:spcPct val="100000"/>
                  </a:lnSpc>
                  <a:spcBef>
                    <a:spcPts val="0"/>
                  </a:spcBef>
                  <a:buNone/>
                </a:pPr>
                <a:r>
                  <a:rPr lang="en-IN" sz="2000" dirty="0">
                    <a:latin typeface="Times New Roman" pitchFamily="18" charset="0"/>
                    <a:cs typeface="Times New Roman" pitchFamily="18" charset="0"/>
                  </a:rPr>
                  <a:t>varied according with the	varied according with the</a:t>
                </a:r>
              </a:p>
              <a:p>
                <a:pPr marL="2286000" lvl="5" indent="0" algn="just">
                  <a:lnSpc>
                    <a:spcPct val="100000"/>
                  </a:lnSpc>
                  <a:spcBef>
                    <a:spcPts val="0"/>
                  </a:spcBef>
                  <a:buNone/>
                </a:pPr>
                <a:r>
                  <a:rPr lang="en-IN" sz="2000" dirty="0">
                    <a:latin typeface="Times New Roman" pitchFamily="18" charset="0"/>
                    <a:cs typeface="Times New Roman" pitchFamily="18" charset="0"/>
                  </a:rPr>
                  <a:t>message signal                           message signal</a:t>
                </a:r>
              </a:p>
              <a:p>
                <a:pPr marL="2286000" lvl="5" indent="0" algn="just">
                  <a:lnSpc>
                    <a:spcPct val="100000"/>
                  </a:lnSpc>
                  <a:spcBef>
                    <a:spcPts val="0"/>
                  </a:spcBef>
                  <a:buNone/>
                </a:pPr>
                <a:r>
                  <a:rPr lang="fr-FR" sz="2000" dirty="0"/>
                  <a:t>                  </a:t>
                </a:r>
                <a14:m>
                  <m:oMath xmlns:m="http://schemas.openxmlformats.org/officeDocument/2006/math">
                    <m:r>
                      <a:rPr lang="fr-FR" sz="2000" i="1" dirty="0" smtClean="0">
                        <a:latin typeface="Cambria Math"/>
                      </a:rPr>
                      <m:t>𝑠</m:t>
                    </m:r>
                    <m:r>
                      <a:rPr lang="fr-FR" sz="2000" i="1" dirty="0" smtClean="0">
                        <a:latin typeface="Cambria Math"/>
                      </a:rPr>
                      <m:t>(</m:t>
                    </m:r>
                    <m:r>
                      <a:rPr lang="fr-FR" sz="2000" i="1" dirty="0" smtClean="0">
                        <a:latin typeface="Cambria Math"/>
                      </a:rPr>
                      <m:t>𝑡</m:t>
                    </m:r>
                    <m:r>
                      <a:rPr lang="fr-FR" sz="2000" i="1" dirty="0">
                        <a:latin typeface="Cambria Math"/>
                      </a:rPr>
                      <m:t>) = </m:t>
                    </m:r>
                    <m:r>
                      <a:rPr lang="fr-FR" sz="2000" i="1" dirty="0" err="1">
                        <a:latin typeface="Cambria Math"/>
                      </a:rPr>
                      <m:t>𝐴</m:t>
                    </m:r>
                    <m:r>
                      <a:rPr lang="fr-FR" sz="2000" i="1" baseline="-25000" dirty="0" err="1">
                        <a:latin typeface="Cambria Math"/>
                      </a:rPr>
                      <m:t>𝑐</m:t>
                    </m:r>
                    <m:r>
                      <a:rPr lang="fr-FR" sz="2000" i="1" dirty="0">
                        <a:latin typeface="Cambria Math"/>
                      </a:rPr>
                      <m:t> </m:t>
                    </m:r>
                    <m:r>
                      <m:rPr>
                        <m:sty m:val="p"/>
                      </m:rPr>
                      <a:rPr lang="fr-FR" sz="2000" i="1" dirty="0">
                        <a:latin typeface="Cambria Math"/>
                      </a:rPr>
                      <m:t>cos</m:t>
                    </m:r>
                    <m:r>
                      <a:rPr lang="fr-FR" sz="2000" i="1" dirty="0">
                        <a:latin typeface="Cambria Math"/>
                      </a:rPr>
                      <m:t>⁡[</m:t>
                    </m:r>
                    <m:r>
                      <a:rPr lang="fr-FR" sz="2000" i="1" dirty="0" err="1">
                        <a:latin typeface="Cambria Math"/>
                      </a:rPr>
                      <m:t>𝜔</m:t>
                    </m:r>
                    <m:r>
                      <a:rPr lang="fr-FR" sz="2000" i="1" baseline="-25000" dirty="0" err="1">
                        <a:latin typeface="Cambria Math"/>
                      </a:rPr>
                      <m:t>𝑐</m:t>
                    </m:r>
                    <m:r>
                      <a:rPr lang="fr-FR" sz="2000" i="1" dirty="0" err="1">
                        <a:latin typeface="Cambria Math"/>
                      </a:rPr>
                      <m:t>𝑡</m:t>
                    </m:r>
                    <m:r>
                      <a:rPr lang="fr-FR" sz="2000" i="1" dirty="0">
                        <a:latin typeface="Cambria Math"/>
                      </a:rPr>
                      <m:t> + </m:t>
                    </m:r>
                    <m:r>
                      <a:rPr lang="fr-FR" sz="2000" i="1" dirty="0">
                        <a:latin typeface="Cambria Math"/>
                      </a:rPr>
                      <m:t>𝜃</m:t>
                    </m:r>
                    <m:r>
                      <a:rPr lang="fr-FR" sz="2000" i="1" dirty="0">
                        <a:latin typeface="Cambria Math"/>
                      </a:rPr>
                      <m:t>(</m:t>
                    </m:r>
                    <m:r>
                      <a:rPr lang="fr-FR" sz="2000" i="1" dirty="0">
                        <a:latin typeface="Cambria Math"/>
                      </a:rPr>
                      <m:t>𝑡</m:t>
                    </m:r>
                    <m:r>
                      <a:rPr lang="fr-FR" sz="2000" i="1" dirty="0" smtClean="0">
                        <a:latin typeface="Cambria Math"/>
                      </a:rPr>
                      <m:t>)]</m:t>
                    </m:r>
                  </m:oMath>
                </a14:m>
                <a:endParaRPr lang="fr-FR" sz="2000" dirty="0"/>
              </a:p>
              <a:p>
                <a:pPr marL="2286000" lvl="5" indent="0" algn="just">
                  <a:lnSpc>
                    <a:spcPct val="100000"/>
                  </a:lnSpc>
                  <a:spcBef>
                    <a:spcPts val="0"/>
                  </a:spcBef>
                  <a:buNone/>
                </a:pPr>
                <a14:m>
                  <m:oMath xmlns:m="http://schemas.openxmlformats.org/officeDocument/2006/math">
                    <m:r>
                      <a:rPr lang="fr-FR" sz="2000" i="1" dirty="0" smtClean="0">
                        <a:latin typeface="Cambria Math"/>
                      </a:rPr>
                      <m:t>𝐴</m:t>
                    </m:r>
                    <m:r>
                      <a:rPr lang="fr-FR" sz="2000" i="1" baseline="-25000" dirty="0" err="1">
                        <a:latin typeface="Cambria Math"/>
                      </a:rPr>
                      <m:t>𝑐</m:t>
                    </m:r>
                  </m:oMath>
                </a14:m>
                <a:r>
                  <a:rPr lang="en-US" sz="2000" dirty="0"/>
                  <a:t> is the peak carrier amplitude, 			</a:t>
                </a:r>
              </a:p>
              <a:p>
                <a:pPr marL="2286000" lvl="5" indent="0" algn="just">
                  <a:lnSpc>
                    <a:spcPct val="100000"/>
                  </a:lnSpc>
                  <a:spcBef>
                    <a:spcPts val="0"/>
                  </a:spcBef>
                  <a:buNone/>
                </a:pPr>
                <a14:m>
                  <m:oMath xmlns:m="http://schemas.openxmlformats.org/officeDocument/2006/math">
                    <m:r>
                      <a:rPr lang="fr-FR" sz="2000" i="1" dirty="0" smtClean="0">
                        <a:latin typeface="Cambria Math"/>
                      </a:rPr>
                      <m:t>𝜔</m:t>
                    </m:r>
                    <m:r>
                      <a:rPr lang="fr-FR" sz="2000" i="1" baseline="-25000" dirty="0" err="1">
                        <a:latin typeface="Cambria Math"/>
                      </a:rPr>
                      <m:t>𝑐</m:t>
                    </m:r>
                  </m:oMath>
                </a14:m>
                <a:r>
                  <a:rPr lang="en-US" sz="2000" dirty="0"/>
                  <a:t> is carrier frequency and </a:t>
                </a:r>
              </a:p>
              <a:p>
                <a:pPr marL="2286000" lvl="5" indent="0" algn="just">
                  <a:lnSpc>
                    <a:spcPct val="100000"/>
                  </a:lnSpc>
                  <a:spcBef>
                    <a:spcPts val="0"/>
                  </a:spcBef>
                  <a:buNone/>
                </a:pPr>
                <a14:m>
                  <m:oMath xmlns:m="http://schemas.openxmlformats.org/officeDocument/2006/math">
                    <m:r>
                      <a:rPr lang="en-US" sz="2000" i="1" dirty="0" smtClean="0">
                        <a:latin typeface="Cambria Math" panose="02040503050406030204" pitchFamily="18" charset="0"/>
                      </a:rPr>
                      <m:t>𝜃</m:t>
                    </m:r>
                    <m:r>
                      <a:rPr lang="en-US" sz="2000" i="1" dirty="0" smtClean="0">
                        <a:latin typeface="Cambria Math" panose="02040503050406030204" pitchFamily="18" charset="0"/>
                      </a:rPr>
                      <m:t>(</m:t>
                    </m:r>
                    <m:r>
                      <a:rPr lang="en-US" sz="2000" i="1" dirty="0" smtClean="0">
                        <a:latin typeface="Cambria Math" panose="02040503050406030204" pitchFamily="18" charset="0"/>
                      </a:rPr>
                      <m:t>𝑡</m:t>
                    </m:r>
                    <m:r>
                      <a:rPr lang="en-US" sz="2000" i="1" dirty="0" smtClean="0">
                        <a:latin typeface="Cambria Math" panose="02040503050406030204" pitchFamily="18" charset="0"/>
                      </a:rPr>
                      <m:t>) </m:t>
                    </m:r>
                  </m:oMath>
                </a14:m>
                <a:r>
                  <a:rPr lang="en-US" sz="2000" dirty="0"/>
                  <a:t>is the instantaneous phase deviation.</a:t>
                </a:r>
                <a:endParaRPr lang="en-IN" sz="2000" dirty="0">
                  <a:latin typeface="Times New Roman" pitchFamily="18" charset="0"/>
                  <a:cs typeface="Times New Roman" pitchFamily="18" charset="0"/>
                </a:endParaRPr>
              </a:p>
            </p:txBody>
          </p:sp>
        </mc:Choice>
        <mc:Fallback>
          <p:sp>
            <p:nvSpPr>
              <p:cNvPr id="5" name="Content Placeholder 4"/>
              <p:cNvSpPr>
                <a:spLocks noGrp="1" noRot="1" noChangeAspect="1" noMove="1" noResize="1" noEditPoints="1" noAdjustHandles="1" noChangeArrowheads="1" noChangeShapeType="1" noTextEdit="1"/>
              </p:cNvSpPr>
              <p:nvPr>
                <p:ph idx="1"/>
              </p:nvPr>
            </p:nvSpPr>
            <p:spPr>
              <a:xfrm>
                <a:off x="705865" y="1347475"/>
                <a:ext cx="10515600" cy="4351338"/>
              </a:xfrm>
              <a:blipFill>
                <a:blip r:embed="rId3"/>
                <a:stretch>
                  <a:fillRect l="-812" t="-1961" r="-870"/>
                </a:stretch>
              </a:blipFill>
            </p:spPr>
            <p:txBody>
              <a:bodyPr/>
              <a:lstStyle/>
              <a:p>
                <a:r>
                  <a:rPr lang="en-IN">
                    <a:noFill/>
                  </a:rPr>
                  <a:t> </a:t>
                </a:r>
              </a:p>
            </p:txBody>
          </p:sp>
        </mc:Fallback>
      </mc:AlternateContent>
      <p:cxnSp>
        <p:nvCxnSpPr>
          <p:cNvPr id="3" name="Straight Connector 2"/>
          <p:cNvCxnSpPr/>
          <p:nvPr/>
        </p:nvCxnSpPr>
        <p:spPr>
          <a:xfrm>
            <a:off x="3477296" y="2524259"/>
            <a:ext cx="3683358" cy="19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477296" y="2524259"/>
            <a:ext cx="0" cy="3090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160654" y="2543577"/>
            <a:ext cx="0" cy="289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203065" y="2369713"/>
            <a:ext cx="0" cy="1738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504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3.1 FREQUENCY MODULATION</a:t>
            </a:r>
          </a:p>
        </p:txBody>
      </p:sp>
      <p:sp>
        <p:nvSpPr>
          <p:cNvPr id="24" name="TextBox 23">
            <a:extLst>
              <a:ext uri="{FF2B5EF4-FFF2-40B4-BE49-F238E27FC236}">
                <a16:creationId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Continuous wave modulation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Rao		08-04-2022		24/34</a:t>
            </a:r>
          </a:p>
        </p:txBody>
      </p:sp>
      <p:pic>
        <p:nvPicPr>
          <p:cNvPr id="8" name="Picture 7">
            <a:extLst>
              <a:ext uri="{FF2B5EF4-FFF2-40B4-BE49-F238E27FC236}">
                <a16:creationId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60608" y="940158"/>
                <a:ext cx="10993192" cy="5236805"/>
              </a:xfrm>
            </p:spPr>
            <p:txBody>
              <a:bodyPr>
                <a:normAutofit lnSpcReduction="10000"/>
              </a:bodyPr>
              <a:lstStyle/>
              <a:p>
                <a:r>
                  <a:rPr lang="en-US" sz="2400" dirty="0">
                    <a:latin typeface="Times New Roman" pitchFamily="18" charset="0"/>
                    <a:cs typeface="Times New Roman" pitchFamily="18" charset="0"/>
                  </a:rPr>
                  <a:t>It is an modulation in which the instantaneous frequency fi(t) is varied in linear proportion with the instantaneous magnitude of the message signal m(t)</a:t>
                </a:r>
              </a:p>
              <a:p>
                <a:pPr marL="0" indent="0">
                  <a:buNone/>
                </a:pPr>
                <a:r>
                  <a:rPr lang="en-US" sz="2400" dirty="0">
                    <a:latin typeface="Times New Roman" pitchFamily="18" charset="0"/>
                    <a:cs typeface="Times New Roman" pitchFamily="18" charset="0"/>
                  </a:rPr>
                  <a:t>    			</a:t>
                </a:r>
                <a14:m>
                  <m:oMath xmlns:m="http://schemas.openxmlformats.org/officeDocument/2006/math">
                    <m:sSub>
                      <m:sSubPr>
                        <m:ctrlPr>
                          <a:rPr lang="en-US" sz="2400" i="1" dirty="0">
                            <a:latin typeface="Cambria Math" panose="02040503050406030204" pitchFamily="18" charset="0"/>
                            <a:cs typeface="Times New Roman" pitchFamily="18" charset="0"/>
                          </a:rPr>
                        </m:ctrlPr>
                      </m:sSubPr>
                      <m:e>
                        <m:r>
                          <a:rPr lang="en-IN" sz="2400" i="1" dirty="0">
                            <a:latin typeface="Cambria Math" panose="02040503050406030204" pitchFamily="18" charset="0"/>
                            <a:cs typeface="Times New Roman" pitchFamily="18" charset="0"/>
                          </a:rPr>
                          <m:t>𝑓</m:t>
                        </m:r>
                      </m:e>
                      <m:sub>
                        <m:r>
                          <a:rPr lang="en-IN" sz="2400" i="1" dirty="0">
                            <a:latin typeface="Cambria Math" panose="02040503050406030204" pitchFamily="18" charset="0"/>
                            <a:cs typeface="Times New Roman" pitchFamily="18" charset="0"/>
                          </a:rPr>
                          <m:t>𝑖</m:t>
                        </m:r>
                      </m:sub>
                    </m:sSub>
                    <m:r>
                      <a:rPr lang="en-US" sz="2400" i="1" dirty="0" smtClean="0">
                        <a:latin typeface="Cambria Math" panose="02040503050406030204" pitchFamily="18" charset="0"/>
                        <a:cs typeface="Times New Roman" pitchFamily="18" charset="0"/>
                      </a:rPr>
                      <m:t>(</m:t>
                    </m:r>
                    <m:r>
                      <a:rPr lang="en-US" sz="2400" i="1" dirty="0" smtClean="0">
                        <a:latin typeface="Cambria Math" panose="02040503050406030204" pitchFamily="18" charset="0"/>
                        <a:cs typeface="Times New Roman" pitchFamily="18" charset="0"/>
                      </a:rPr>
                      <m:t>𝑡</m:t>
                    </m:r>
                    <m:r>
                      <a:rPr lang="en-US" sz="2400" i="1" dirty="0" smtClean="0">
                        <a:latin typeface="Cambria Math" panose="02040503050406030204" pitchFamily="18" charset="0"/>
                        <a:cs typeface="Times New Roman" pitchFamily="18" charset="0"/>
                      </a:rPr>
                      <m:t>)=</m:t>
                    </m:r>
                    <m:sSub>
                      <m:sSubPr>
                        <m:ctrlPr>
                          <a:rPr lang="en-US" sz="2400" i="1" dirty="0" smtClean="0">
                            <a:latin typeface="Cambria Math" panose="02040503050406030204" pitchFamily="18" charset="0"/>
                            <a:cs typeface="Times New Roman" pitchFamily="18" charset="0"/>
                          </a:rPr>
                        </m:ctrlPr>
                      </m:sSubPr>
                      <m:e>
                        <m:r>
                          <a:rPr lang="en-IN" sz="2400" i="1" dirty="0">
                            <a:latin typeface="Cambria Math" panose="02040503050406030204" pitchFamily="18" charset="0"/>
                            <a:cs typeface="Times New Roman" pitchFamily="18" charset="0"/>
                          </a:rPr>
                          <m:t>𝑓</m:t>
                        </m:r>
                      </m:e>
                      <m:sub>
                        <m:r>
                          <a:rPr lang="en-IN" sz="2400" i="1" dirty="0">
                            <a:latin typeface="Cambria Math" panose="02040503050406030204" pitchFamily="18" charset="0"/>
                            <a:cs typeface="Times New Roman" pitchFamily="18" charset="0"/>
                          </a:rPr>
                          <m:t>𝑖</m:t>
                        </m:r>
                      </m:sub>
                    </m:sSub>
                    <m:r>
                      <a:rPr lang="en-US" sz="2400" i="1" dirty="0" smtClean="0">
                        <a:latin typeface="Cambria Math" panose="02040503050406030204" pitchFamily="18" charset="0"/>
                        <a:cs typeface="Times New Roman" pitchFamily="18" charset="0"/>
                      </a:rPr>
                      <m:t>+</m:t>
                    </m:r>
                    <m:sSub>
                      <m:sSubPr>
                        <m:ctrlPr>
                          <a:rPr lang="en-US" sz="2400" i="1" dirty="0">
                            <a:latin typeface="Cambria Math" panose="02040503050406030204" pitchFamily="18" charset="0"/>
                            <a:cs typeface="Times New Roman" pitchFamily="18" charset="0"/>
                          </a:rPr>
                        </m:ctrlPr>
                      </m:sSubPr>
                      <m:e>
                        <m:r>
                          <a:rPr lang="en-IN" sz="2400" i="1" dirty="0">
                            <a:latin typeface="Cambria Math" panose="02040503050406030204" pitchFamily="18" charset="0"/>
                            <a:cs typeface="Times New Roman" pitchFamily="18" charset="0"/>
                          </a:rPr>
                          <m:t>𝑓</m:t>
                        </m:r>
                      </m:e>
                      <m:sub>
                        <m:r>
                          <a:rPr lang="en-IN" sz="2400" b="0" i="1" dirty="0" smtClean="0">
                            <a:latin typeface="Cambria Math" panose="02040503050406030204" pitchFamily="18" charset="0"/>
                            <a:cs typeface="Times New Roman" pitchFamily="18" charset="0"/>
                          </a:rPr>
                          <m:t>𝑐</m:t>
                        </m:r>
                      </m:sub>
                    </m:sSub>
                    <m:r>
                      <a:rPr lang="en-US" sz="2400" i="1" dirty="0" smtClean="0">
                        <a:latin typeface="Cambria Math" panose="02040503050406030204" pitchFamily="18" charset="0"/>
                        <a:cs typeface="Times New Roman" pitchFamily="18" charset="0"/>
                      </a:rPr>
                      <m:t>𝑘</m:t>
                    </m:r>
                    <m:r>
                      <a:rPr lang="en-US" sz="2400" i="1" baseline="-25000" dirty="0" smtClean="0">
                        <a:latin typeface="Cambria Math" panose="02040503050406030204" pitchFamily="18" charset="0"/>
                        <a:cs typeface="Times New Roman" pitchFamily="18" charset="0"/>
                      </a:rPr>
                      <m:t>𝑓</m:t>
                    </m:r>
                    <m:r>
                      <a:rPr lang="en-US" sz="2400" i="1" dirty="0" smtClean="0">
                        <a:latin typeface="Cambria Math" panose="02040503050406030204" pitchFamily="18" charset="0"/>
                        <a:cs typeface="Times New Roman" pitchFamily="18" charset="0"/>
                      </a:rPr>
                      <m:t> </m:t>
                    </m:r>
                    <m:r>
                      <a:rPr lang="en-US" sz="2400" i="1" dirty="0" smtClean="0">
                        <a:latin typeface="Cambria Math" panose="02040503050406030204" pitchFamily="18" charset="0"/>
                        <a:cs typeface="Times New Roman" pitchFamily="18" charset="0"/>
                      </a:rPr>
                      <m:t>𝑚</m:t>
                    </m:r>
                    <m:r>
                      <a:rPr lang="en-US" sz="2400" i="1" dirty="0" smtClean="0">
                        <a:latin typeface="Cambria Math" panose="02040503050406030204" pitchFamily="18" charset="0"/>
                        <a:cs typeface="Times New Roman" pitchFamily="18" charset="0"/>
                      </a:rPr>
                      <m:t>(</m:t>
                    </m:r>
                    <m:r>
                      <a:rPr lang="en-US" sz="2400" i="1" dirty="0" smtClean="0">
                        <a:latin typeface="Cambria Math" panose="02040503050406030204" pitchFamily="18" charset="0"/>
                        <a:cs typeface="Times New Roman" pitchFamily="18" charset="0"/>
                      </a:rPr>
                      <m:t>𝑡</m:t>
                    </m:r>
                    <m:r>
                      <a:rPr lang="en-US" sz="2400" i="1" dirty="0" smtClean="0">
                        <a:latin typeface="Cambria Math" panose="02040503050406030204" pitchFamily="18" charset="0"/>
                        <a:cs typeface="Times New Roman" pitchFamily="18" charset="0"/>
                      </a:rPr>
                      <m:t>)</m:t>
                    </m:r>
                  </m:oMath>
                </a14:m>
                <a:endParaRPr lang="en-US" sz="2400" dirty="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Where </a:t>
                </a:r>
              </a:p>
              <a:p>
                <a:pPr marL="0" indent="0">
                  <a:buNone/>
                </a:pPr>
                <a14:m>
                  <m:oMath xmlns:m="http://schemas.openxmlformats.org/officeDocument/2006/math">
                    <m:r>
                      <a:rPr lang="en-US" sz="2400" i="1" dirty="0" smtClean="0">
                        <a:latin typeface="Cambria Math" panose="02040503050406030204" pitchFamily="18" charset="0"/>
                        <a:cs typeface="Times New Roman" pitchFamily="18" charset="0"/>
                      </a:rPr>
                      <m:t>𝑓</m:t>
                    </m:r>
                    <m:r>
                      <a:rPr lang="en-US" sz="2400" i="1" baseline="-25000" dirty="0">
                        <a:latin typeface="Cambria Math" panose="02040503050406030204" pitchFamily="18" charset="0"/>
                        <a:cs typeface="Times New Roman" pitchFamily="18" charset="0"/>
                      </a:rPr>
                      <m:t>𝑐</m:t>
                    </m:r>
                    <m:r>
                      <a:rPr lang="en-US" sz="2400" i="1" dirty="0">
                        <a:latin typeface="Cambria Math" panose="02040503050406030204" pitchFamily="18" charset="0"/>
                        <a:cs typeface="Times New Roman" pitchFamily="18" charset="0"/>
                      </a:rPr>
                      <m:t>=</m:t>
                    </m:r>
                  </m:oMath>
                </a14:m>
                <a:r>
                  <a:rPr lang="en-US" sz="2400" dirty="0">
                    <a:latin typeface="Times New Roman" pitchFamily="18" charset="0"/>
                    <a:cs typeface="Times New Roman" pitchFamily="18" charset="0"/>
                  </a:rPr>
                  <a:t>carrier frequency	</a:t>
                </a:r>
                <a14:m>
                  <m:oMath xmlns:m="http://schemas.openxmlformats.org/officeDocument/2006/math">
                    <m:sSub>
                      <m:sSubPr>
                        <m:ctrlPr>
                          <a:rPr lang="en-US" sz="2400" i="1" dirty="0" smtClean="0">
                            <a:latin typeface="Cambria Math" panose="02040503050406030204" pitchFamily="18" charset="0"/>
                            <a:cs typeface="Times New Roman" pitchFamily="18" charset="0"/>
                          </a:rPr>
                        </m:ctrlPr>
                      </m:sSubPr>
                      <m:e>
                        <m:r>
                          <a:rPr lang="en-IN" sz="2400" b="0" i="1" dirty="0" smtClean="0">
                            <a:latin typeface="Cambria Math" panose="02040503050406030204" pitchFamily="18" charset="0"/>
                            <a:cs typeface="Times New Roman" pitchFamily="18" charset="0"/>
                          </a:rPr>
                          <m:t>𝑓</m:t>
                        </m:r>
                      </m:e>
                      <m:sub>
                        <m:r>
                          <a:rPr lang="en-IN" sz="2400" b="0" i="1" dirty="0" smtClean="0">
                            <a:latin typeface="Cambria Math" panose="02040503050406030204" pitchFamily="18" charset="0"/>
                            <a:cs typeface="Times New Roman" pitchFamily="18" charset="0"/>
                          </a:rPr>
                          <m:t>𝑖</m:t>
                        </m:r>
                      </m:sub>
                    </m:sSub>
                  </m:oMath>
                </a14:m>
                <a:r>
                  <a:rPr lang="en-US" sz="2400" dirty="0">
                    <a:latin typeface="Times New Roman" pitchFamily="18" charset="0"/>
                    <a:cs typeface="Times New Roman" pitchFamily="18" charset="0"/>
                  </a:rPr>
                  <a:t>=un-modulated carrier frequency</a:t>
                </a:r>
              </a:p>
              <a:p>
                <a:pPr marL="0" indent="0">
                  <a:buNone/>
                </a:pPr>
                <a14:m>
                  <m:oMath xmlns:m="http://schemas.openxmlformats.org/officeDocument/2006/math">
                    <m:sSub>
                      <m:sSubPr>
                        <m:ctrlPr>
                          <a:rPr lang="en-US" sz="2400" i="1" dirty="0">
                            <a:latin typeface="Cambria Math" panose="02040503050406030204" pitchFamily="18" charset="0"/>
                            <a:cs typeface="Times New Roman" pitchFamily="18" charset="0"/>
                          </a:rPr>
                        </m:ctrlPr>
                      </m:sSubPr>
                      <m:e>
                        <m:r>
                          <a:rPr lang="en-IN" sz="2400" b="0" i="1" dirty="0" smtClean="0">
                            <a:latin typeface="Cambria Math" panose="02040503050406030204" pitchFamily="18" charset="0"/>
                            <a:cs typeface="Times New Roman" pitchFamily="18" charset="0"/>
                          </a:rPr>
                          <m:t>𝑘</m:t>
                        </m:r>
                      </m:e>
                      <m:sub>
                        <m:r>
                          <a:rPr lang="en-IN" sz="2400" b="0" i="1" dirty="0" smtClean="0">
                            <a:latin typeface="Cambria Math" panose="02040503050406030204" pitchFamily="18" charset="0"/>
                            <a:cs typeface="Times New Roman" pitchFamily="18" charset="0"/>
                          </a:rPr>
                          <m:t>𝑓</m:t>
                        </m:r>
                      </m:sub>
                    </m:sSub>
                    <m:r>
                      <a:rPr lang="en-US" sz="2400" i="1" dirty="0" smtClean="0">
                        <a:latin typeface="Cambria Math" panose="02040503050406030204" pitchFamily="18" charset="0"/>
                        <a:cs typeface="Times New Roman" pitchFamily="18" charset="0"/>
                      </a:rPr>
                      <m:t>𝑚</m:t>
                    </m:r>
                    <m:r>
                      <a:rPr lang="en-US" sz="2400" i="1" dirty="0" smtClean="0">
                        <a:latin typeface="Cambria Math" panose="02040503050406030204" pitchFamily="18" charset="0"/>
                        <a:cs typeface="Times New Roman" pitchFamily="18" charset="0"/>
                      </a:rPr>
                      <m:t>(</m:t>
                    </m:r>
                    <m:r>
                      <a:rPr lang="en-US" sz="2400" i="1" dirty="0" smtClean="0">
                        <a:latin typeface="Cambria Math" panose="02040503050406030204" pitchFamily="18" charset="0"/>
                        <a:cs typeface="Times New Roman" pitchFamily="18" charset="0"/>
                      </a:rPr>
                      <m:t>𝑡</m:t>
                    </m:r>
                    <m:r>
                      <a:rPr lang="en-US" sz="2400" i="1" dirty="0" smtClean="0">
                        <a:latin typeface="Cambria Math" panose="02040503050406030204" pitchFamily="18" charset="0"/>
                        <a:cs typeface="Times New Roman" pitchFamily="18" charset="0"/>
                      </a:rPr>
                      <m:t>)=</m:t>
                    </m:r>
                  </m:oMath>
                </a14:m>
                <a:r>
                  <a:rPr lang="en-US" sz="2400" dirty="0">
                    <a:latin typeface="Times New Roman" pitchFamily="18" charset="0"/>
                    <a:cs typeface="Times New Roman" pitchFamily="18" charset="0"/>
                  </a:rPr>
                  <a:t>frequency sensitivity</a:t>
                </a:r>
                <a14:m>
                  <m:oMath xmlns:m="http://schemas.openxmlformats.org/officeDocument/2006/math">
                    <m:f>
                      <m:fPr>
                        <m:type m:val="skw"/>
                        <m:ctrlPr>
                          <a:rPr lang="en-US" sz="2400" i="1" smtClean="0">
                            <a:latin typeface="Cambria Math" panose="02040503050406030204" pitchFamily="18" charset="0"/>
                            <a:cs typeface="Times New Roman" pitchFamily="18" charset="0"/>
                          </a:rPr>
                        </m:ctrlPr>
                      </m:fPr>
                      <m:num>
                        <m:r>
                          <a:rPr lang="en-IN" sz="2400" b="0" i="1" smtClean="0">
                            <a:latin typeface="Cambria Math"/>
                            <a:cs typeface="Times New Roman" pitchFamily="18" charset="0"/>
                          </a:rPr>
                          <m:t>  </m:t>
                        </m:r>
                        <m:r>
                          <a:rPr lang="en-IN" sz="2400" b="0" i="1" smtClean="0">
                            <a:latin typeface="Cambria Math"/>
                            <a:cs typeface="Times New Roman" pitchFamily="18" charset="0"/>
                          </a:rPr>
                          <m:t>𝐻𝑍</m:t>
                        </m:r>
                      </m:num>
                      <m:den>
                        <m:r>
                          <a:rPr lang="en-IN" sz="2400" b="0" i="1" smtClean="0">
                            <a:latin typeface="Cambria Math"/>
                            <a:cs typeface="Times New Roman" pitchFamily="18" charset="0"/>
                          </a:rPr>
                          <m:t>𝑣𝑜𝑙𝑡</m:t>
                        </m:r>
                      </m:den>
                    </m:f>
                  </m:oMath>
                </a14:m>
                <a:endParaRPr lang="en-IN" sz="2400" dirty="0">
                  <a:latin typeface="Times New Roman" pitchFamily="18" charset="0"/>
                  <a:cs typeface="Times New Roman" pitchFamily="18" charset="0"/>
                </a:endParaRPr>
              </a:p>
              <a:p>
                <a:pPr marL="0" indent="0">
                  <a:buNone/>
                </a:pPr>
                <a:r>
                  <a:rPr lang="en-IN" sz="2400" dirty="0">
                    <a:latin typeface="Times New Roman" pitchFamily="18" charset="0"/>
                    <a:cs typeface="Times New Roman" pitchFamily="18" charset="0"/>
                  </a:rPr>
                  <a:t> The expression for ɵ(t) for FM is given as</a:t>
                </a:r>
              </a:p>
              <a:p>
                <a:pPr marL="0" indent="0">
                  <a:buNone/>
                </a:pPr>
                <a:r>
                  <a:rPr lang="en-IN" sz="2400" dirty="0">
                    <a:latin typeface="Times New Roman" pitchFamily="18" charset="0"/>
                    <a:cs typeface="Times New Roman" pitchFamily="18" charset="0"/>
                  </a:rPr>
                  <a:t>        			</a:t>
                </a:r>
                <a14:m>
                  <m:oMath xmlns:m="http://schemas.openxmlformats.org/officeDocument/2006/math">
                    <m:r>
                      <a:rPr lang="en-IN" sz="2400" i="1" dirty="0" smtClean="0">
                        <a:latin typeface="Cambria Math" panose="02040503050406030204" pitchFamily="18" charset="0"/>
                        <a:cs typeface="Times New Roman" pitchFamily="18" charset="0"/>
                      </a:rPr>
                      <m:t>ɵ(</m:t>
                    </m:r>
                    <m:r>
                      <a:rPr lang="en-IN" sz="2400" i="1" dirty="0" smtClean="0">
                        <a:latin typeface="Cambria Math" panose="02040503050406030204" pitchFamily="18" charset="0"/>
                        <a:cs typeface="Times New Roman" pitchFamily="18" charset="0"/>
                      </a:rPr>
                      <m:t>𝑡</m:t>
                    </m:r>
                    <m:r>
                      <a:rPr lang="en-IN" sz="2400" i="1" dirty="0" smtClean="0">
                        <a:latin typeface="Cambria Math" panose="02040503050406030204" pitchFamily="18" charset="0"/>
                        <a:cs typeface="Times New Roman" pitchFamily="18" charset="0"/>
                      </a:rPr>
                      <m:t>)=2</m:t>
                    </m:r>
                    <m:r>
                      <a:rPr lang="el-GR" sz="2400" i="1" dirty="0" smtClean="0">
                        <a:latin typeface="Cambria Math"/>
                        <a:cs typeface="Times New Roman" pitchFamily="18" charset="0"/>
                      </a:rPr>
                      <m:t>𝜋</m:t>
                    </m:r>
                    <m:r>
                      <a:rPr lang="en-IN" sz="2400" i="1" dirty="0" smtClean="0">
                        <a:latin typeface="Cambria Math"/>
                        <a:cs typeface="Times New Roman" pitchFamily="18" charset="0"/>
                      </a:rPr>
                      <m:t>𝑓</m:t>
                    </m:r>
                    <m:r>
                      <a:rPr lang="en-IN" sz="2400" i="1" baseline="-25000" dirty="0" smtClean="0">
                        <a:latin typeface="Cambria Math"/>
                        <a:cs typeface="Times New Roman" pitchFamily="18" charset="0"/>
                      </a:rPr>
                      <m:t>𝑐</m:t>
                    </m:r>
                    <m:r>
                      <a:rPr lang="en-IN" sz="2400" i="1" dirty="0" smtClean="0">
                        <a:latin typeface="Cambria Math"/>
                        <a:cs typeface="Times New Roman" pitchFamily="18" charset="0"/>
                      </a:rPr>
                      <m:t>𝑡</m:t>
                    </m:r>
                    <m:r>
                      <a:rPr lang="en-IN" sz="2400" i="1" dirty="0" smtClean="0">
                        <a:latin typeface="Cambria Math"/>
                        <a:cs typeface="Times New Roman" pitchFamily="18" charset="0"/>
                      </a:rPr>
                      <m:t>+2</m:t>
                    </m:r>
                    <m:r>
                      <a:rPr lang="el-GR" sz="2400" i="1" dirty="0" smtClean="0">
                        <a:latin typeface="Cambria Math"/>
                        <a:cs typeface="Times New Roman" pitchFamily="18" charset="0"/>
                      </a:rPr>
                      <m:t>𝜋</m:t>
                    </m:r>
                    <m:r>
                      <a:rPr lang="en-IN" sz="2400" i="1" dirty="0" err="1" smtClean="0">
                        <a:latin typeface="Cambria Math"/>
                        <a:cs typeface="Times New Roman" pitchFamily="18" charset="0"/>
                      </a:rPr>
                      <m:t>𝑘</m:t>
                    </m:r>
                    <m:r>
                      <a:rPr lang="en-IN" sz="2400" i="1" baseline="-25000" dirty="0" err="1" smtClean="0">
                        <a:latin typeface="Cambria Math"/>
                        <a:cs typeface="Times New Roman" pitchFamily="18" charset="0"/>
                      </a:rPr>
                      <m:t>𝑓</m:t>
                    </m:r>
                    <m:nary>
                      <m:naryPr>
                        <m:ctrlPr>
                          <a:rPr lang="en-IN" sz="2400" i="1" smtClean="0">
                            <a:latin typeface="Cambria Math" panose="02040503050406030204" pitchFamily="18" charset="0"/>
                            <a:cs typeface="Times New Roman" pitchFamily="18" charset="0"/>
                          </a:rPr>
                        </m:ctrlPr>
                      </m:naryPr>
                      <m:sub>
                        <m:r>
                          <m:rPr>
                            <m:brk m:alnAt="23"/>
                          </m:rPr>
                          <a:rPr lang="en-IN" sz="2400" b="0" i="1" smtClean="0">
                            <a:latin typeface="Cambria Math"/>
                            <a:cs typeface="Times New Roman" pitchFamily="18" charset="0"/>
                          </a:rPr>
                          <m:t>0</m:t>
                        </m:r>
                      </m:sub>
                      <m:sup>
                        <m:r>
                          <a:rPr lang="en-IN" sz="2400" b="0" i="1" smtClean="0">
                            <a:latin typeface="Cambria Math"/>
                            <a:cs typeface="Times New Roman" pitchFamily="18" charset="0"/>
                          </a:rPr>
                          <m:t>𝑡</m:t>
                        </m:r>
                      </m:sup>
                      <m:e>
                        <m:r>
                          <a:rPr lang="en-IN" sz="2400" b="0" i="1" smtClean="0">
                            <a:latin typeface="Cambria Math"/>
                            <a:cs typeface="Times New Roman" pitchFamily="18" charset="0"/>
                          </a:rPr>
                          <m:t>𝑚</m:t>
                        </m:r>
                        <m:d>
                          <m:dPr>
                            <m:ctrlPr>
                              <a:rPr lang="en-IN" sz="2400" b="0" i="1" smtClean="0">
                                <a:latin typeface="Cambria Math" panose="02040503050406030204" pitchFamily="18" charset="0"/>
                                <a:cs typeface="Times New Roman" pitchFamily="18" charset="0"/>
                              </a:rPr>
                            </m:ctrlPr>
                          </m:dPr>
                          <m:e>
                            <m:r>
                              <a:rPr lang="en-IN" sz="2400" b="0" i="1" smtClean="0">
                                <a:latin typeface="Cambria Math"/>
                                <a:cs typeface="Times New Roman" pitchFamily="18" charset="0"/>
                              </a:rPr>
                              <m:t>𝑡</m:t>
                            </m:r>
                          </m:e>
                        </m:d>
                        <m:r>
                          <a:rPr lang="en-IN" sz="2400" b="0" i="1" smtClean="0">
                            <a:latin typeface="Cambria Math"/>
                            <a:cs typeface="Times New Roman" pitchFamily="18" charset="0"/>
                          </a:rPr>
                          <m:t>𝑑𝑡</m:t>
                        </m:r>
                      </m:e>
                    </m:nary>
                  </m:oMath>
                </a14:m>
                <a:r>
                  <a:rPr lang="en-IN" sz="2400" dirty="0">
                    <a:latin typeface="Times New Roman" pitchFamily="18" charset="0"/>
                    <a:cs typeface="Times New Roman" pitchFamily="18" charset="0"/>
                  </a:rPr>
                  <a:t>   </a:t>
                </a:r>
              </a:p>
              <a:p>
                <a:pPr marL="0" indent="0">
                  <a:buNone/>
                </a:pPr>
                <a:r>
                  <a:rPr lang="en-IN" sz="2400" dirty="0">
                    <a:latin typeface="Times New Roman" pitchFamily="18" charset="0"/>
                    <a:cs typeface="Times New Roman" pitchFamily="18" charset="0"/>
                  </a:rPr>
                  <a:t>for FM in time domain </a:t>
                </a:r>
                <a14:m>
                  <m:oMath xmlns:m="http://schemas.openxmlformats.org/officeDocument/2006/math">
                    <m:r>
                      <a:rPr lang="en-IN" sz="2400" i="1" dirty="0" smtClean="0">
                        <a:latin typeface="Cambria Math"/>
                        <a:cs typeface="Times New Roman" pitchFamily="18" charset="0"/>
                      </a:rPr>
                      <m:t>𝑠</m:t>
                    </m:r>
                    <m:d>
                      <m:dPr>
                        <m:ctrlPr>
                          <a:rPr lang="en-IN" sz="2400" i="1" dirty="0" smtClean="0">
                            <a:latin typeface="Cambria Math" panose="02040503050406030204" pitchFamily="18" charset="0"/>
                            <a:cs typeface="Times New Roman" pitchFamily="18" charset="0"/>
                          </a:rPr>
                        </m:ctrlPr>
                      </m:dPr>
                      <m:e>
                        <m:r>
                          <a:rPr lang="en-IN" sz="2400" i="1" dirty="0" smtClean="0">
                            <a:latin typeface="Cambria Math"/>
                            <a:cs typeface="Times New Roman" pitchFamily="18" charset="0"/>
                          </a:rPr>
                          <m:t>𝑡</m:t>
                        </m:r>
                      </m:e>
                    </m:d>
                    <m:r>
                      <a:rPr lang="en-IN" sz="2400" i="1" dirty="0" smtClean="0">
                        <a:latin typeface="Cambria Math"/>
                        <a:cs typeface="Times New Roman" pitchFamily="18" charset="0"/>
                      </a:rPr>
                      <m:t>=</m:t>
                    </m:r>
                    <m:r>
                      <a:rPr lang="en-IN" sz="2400" i="1" dirty="0" smtClean="0">
                        <a:latin typeface="Cambria Math"/>
                        <a:cs typeface="Times New Roman" pitchFamily="18" charset="0"/>
                      </a:rPr>
                      <m:t>𝐴𝑐</m:t>
                    </m:r>
                    <m:r>
                      <a:rPr lang="en-IN" sz="2400" i="1" baseline="-25000" dirty="0" smtClean="0">
                        <a:latin typeface="Cambria Math"/>
                        <a:cs typeface="Times New Roman" pitchFamily="18" charset="0"/>
                      </a:rPr>
                      <m:t> </m:t>
                    </m:r>
                    <m:r>
                      <m:rPr>
                        <m:sty m:val="p"/>
                      </m:rPr>
                      <a:rPr lang="en-IN" sz="2400" i="1" dirty="0" err="1" smtClean="0">
                        <a:latin typeface="Cambria Math"/>
                        <a:cs typeface="Times New Roman" pitchFamily="18" charset="0"/>
                      </a:rPr>
                      <m:t>cos</m:t>
                    </m:r>
                    <m:r>
                      <a:rPr lang="en-IN" sz="2400" b="0" i="1" dirty="0" smtClean="0">
                        <a:latin typeface="Cambria Math"/>
                        <a:cs typeface="Times New Roman" pitchFamily="18" charset="0"/>
                      </a:rPr>
                      <m:t> </m:t>
                    </m:r>
                    <m:r>
                      <a:rPr lang="en-IN" sz="2400" i="1" dirty="0" err="1" smtClean="0">
                        <a:latin typeface="Cambria Math"/>
                        <a:cs typeface="Times New Roman" pitchFamily="18" charset="0"/>
                      </a:rPr>
                      <m:t>ɵ(</m:t>
                    </m:r>
                    <m:r>
                      <a:rPr lang="en-IN" sz="2400" i="1" dirty="0" smtClean="0">
                        <a:latin typeface="Cambria Math"/>
                        <a:cs typeface="Times New Roman" pitchFamily="18" charset="0"/>
                      </a:rPr>
                      <m:t>𝑡</m:t>
                    </m:r>
                    <m:r>
                      <a:rPr lang="en-IN" sz="2400" i="1" dirty="0" smtClean="0">
                        <a:latin typeface="Cambria Math"/>
                        <a:cs typeface="Times New Roman" pitchFamily="18" charset="0"/>
                      </a:rPr>
                      <m:t>)</m:t>
                    </m:r>
                  </m:oMath>
                </a14:m>
                <a:r>
                  <a:rPr lang="en-IN" sz="2400" dirty="0">
                    <a:latin typeface="Times New Roman" pitchFamily="18" charset="0"/>
                    <a:cs typeface="Times New Roman" pitchFamily="18" charset="0"/>
                  </a:rPr>
                  <a:t>			</a:t>
                </a:r>
                <a:r>
                  <a:rPr lang="en-IN" sz="1600" b="1" dirty="0">
                    <a:latin typeface="Times New Roman" pitchFamily="18" charset="0"/>
                    <a:cs typeface="Times New Roman" pitchFamily="18" charset="0"/>
                  </a:rPr>
                  <a:t>FIG:FM MODULATED SIGNAL</a:t>
                </a:r>
              </a:p>
              <a:p>
                <a:pPr marL="0" indent="0">
                  <a:buNone/>
                </a:pPr>
                <a:r>
                  <a:rPr lang="en-IN" sz="2400" dirty="0">
                    <a:latin typeface="Times New Roman" pitchFamily="18" charset="0"/>
                    <a:cs typeface="Times New Roman" pitchFamily="18" charset="0"/>
                  </a:rPr>
                  <a:t>			</a:t>
                </a:r>
                <a14:m>
                  <m:oMath xmlns:m="http://schemas.openxmlformats.org/officeDocument/2006/math">
                    <m:r>
                      <a:rPr lang="en-IN" sz="2400" i="1" dirty="0" smtClean="0">
                        <a:latin typeface="Cambria Math"/>
                        <a:cs typeface="Times New Roman" pitchFamily="18" charset="0"/>
                      </a:rPr>
                      <m:t>𝑠</m:t>
                    </m:r>
                    <m:r>
                      <a:rPr lang="en-IN" sz="2400" i="1" dirty="0" smtClean="0">
                        <a:latin typeface="Cambria Math"/>
                        <a:cs typeface="Times New Roman" pitchFamily="18" charset="0"/>
                      </a:rPr>
                      <m:t>(</m:t>
                    </m:r>
                    <m:r>
                      <a:rPr lang="en-IN" sz="2400" i="1" dirty="0" smtClean="0">
                        <a:latin typeface="Cambria Math"/>
                        <a:cs typeface="Times New Roman" pitchFamily="18" charset="0"/>
                      </a:rPr>
                      <m:t>𝑡</m:t>
                    </m:r>
                    <m:r>
                      <a:rPr lang="en-IN" sz="2400" i="1" dirty="0" smtClean="0">
                        <a:latin typeface="Cambria Math"/>
                        <a:cs typeface="Times New Roman" pitchFamily="18" charset="0"/>
                      </a:rPr>
                      <m:t>)= </m:t>
                    </m:r>
                    <m:r>
                      <a:rPr lang="en-IN" sz="2400" i="1" dirty="0" smtClean="0">
                        <a:latin typeface="Cambria Math"/>
                        <a:cs typeface="Times New Roman" pitchFamily="18" charset="0"/>
                      </a:rPr>
                      <m:t>𝐴𝑐</m:t>
                    </m:r>
                    <m:r>
                      <a:rPr lang="en-IN" sz="2400" i="1" dirty="0" smtClean="0">
                        <a:latin typeface="Cambria Math"/>
                        <a:cs typeface="Times New Roman" pitchFamily="18" charset="0"/>
                      </a:rPr>
                      <m:t> </m:t>
                    </m:r>
                    <m:r>
                      <m:rPr>
                        <m:sty m:val="p"/>
                      </m:rPr>
                      <a:rPr lang="en-IN" sz="2400" i="1" dirty="0" err="1" smtClean="0">
                        <a:latin typeface="Cambria Math"/>
                        <a:cs typeface="Times New Roman" pitchFamily="18" charset="0"/>
                      </a:rPr>
                      <m:t>cos</m:t>
                    </m:r>
                    <m:r>
                      <a:rPr lang="en-IN" sz="2400" i="1" dirty="0" smtClean="0">
                        <a:latin typeface="Cambria Math"/>
                        <a:cs typeface="Times New Roman" pitchFamily="18" charset="0"/>
                      </a:rPr>
                      <m:t>⁡[2</m:t>
                    </m:r>
                    <m:r>
                      <a:rPr lang="el-GR" sz="2400" i="1" dirty="0" smtClean="0">
                        <a:latin typeface="Cambria Math"/>
                        <a:cs typeface="Times New Roman" pitchFamily="18" charset="0"/>
                      </a:rPr>
                      <m:t>𝜋</m:t>
                    </m:r>
                    <m:r>
                      <a:rPr lang="en-IN" sz="2400" i="1" dirty="0" smtClean="0">
                        <a:latin typeface="Cambria Math"/>
                        <a:cs typeface="Times New Roman" pitchFamily="18" charset="0"/>
                      </a:rPr>
                      <m:t>𝑓</m:t>
                    </m:r>
                    <m:r>
                      <a:rPr lang="en-IN" sz="2400" i="1" baseline="-25000" dirty="0" smtClean="0">
                        <a:latin typeface="Cambria Math"/>
                        <a:cs typeface="Times New Roman" pitchFamily="18" charset="0"/>
                      </a:rPr>
                      <m:t>𝑐</m:t>
                    </m:r>
                    <m:r>
                      <a:rPr lang="en-IN" sz="2400" i="1" dirty="0" smtClean="0">
                        <a:latin typeface="Cambria Math"/>
                        <a:cs typeface="Times New Roman" pitchFamily="18" charset="0"/>
                      </a:rPr>
                      <m:t>𝑡</m:t>
                    </m:r>
                    <m:r>
                      <a:rPr lang="en-IN" sz="2400" i="1" dirty="0" smtClean="0">
                        <a:latin typeface="Cambria Math"/>
                        <a:cs typeface="Times New Roman" pitchFamily="18" charset="0"/>
                      </a:rPr>
                      <m:t>+2</m:t>
                    </m:r>
                    <m:r>
                      <a:rPr lang="el-GR" sz="2400" i="1" dirty="0" smtClean="0">
                        <a:latin typeface="Cambria Math"/>
                        <a:cs typeface="Times New Roman" pitchFamily="18" charset="0"/>
                      </a:rPr>
                      <m:t>𝜋</m:t>
                    </m:r>
                    <m:r>
                      <a:rPr lang="en-IN" sz="2400" i="1" dirty="0" err="1" smtClean="0">
                        <a:latin typeface="Cambria Math"/>
                        <a:cs typeface="Times New Roman" pitchFamily="18" charset="0"/>
                      </a:rPr>
                      <m:t>𝑘</m:t>
                    </m:r>
                    <m:r>
                      <a:rPr lang="en-IN" sz="2400" i="1" baseline="-25000" dirty="0" err="1" smtClean="0">
                        <a:latin typeface="Cambria Math"/>
                        <a:cs typeface="Times New Roman" pitchFamily="18" charset="0"/>
                      </a:rPr>
                      <m:t>𝑓</m:t>
                    </m:r>
                    <m:nary>
                      <m:naryPr>
                        <m:ctrlPr>
                          <a:rPr lang="en-IN" sz="2400" i="1" smtClean="0">
                            <a:latin typeface="Cambria Math" panose="02040503050406030204" pitchFamily="18" charset="0"/>
                            <a:cs typeface="Times New Roman" pitchFamily="18" charset="0"/>
                          </a:rPr>
                        </m:ctrlPr>
                      </m:naryPr>
                      <m:sub>
                        <m:r>
                          <m:rPr>
                            <m:brk m:alnAt="23"/>
                          </m:rPr>
                          <a:rPr lang="en-IN" sz="2400" b="0" i="1" smtClean="0">
                            <a:latin typeface="Cambria Math"/>
                            <a:cs typeface="Times New Roman" pitchFamily="18" charset="0"/>
                          </a:rPr>
                          <m:t>0</m:t>
                        </m:r>
                      </m:sub>
                      <m:sup>
                        <m:r>
                          <a:rPr lang="en-IN" sz="2400" b="0" i="1" smtClean="0">
                            <a:latin typeface="Cambria Math"/>
                            <a:cs typeface="Times New Roman" pitchFamily="18" charset="0"/>
                          </a:rPr>
                          <m:t>𝑡</m:t>
                        </m:r>
                      </m:sup>
                      <m:e>
                        <m:r>
                          <a:rPr lang="en-IN" sz="2400" b="0" i="1" smtClean="0">
                            <a:latin typeface="Cambria Math"/>
                            <a:cs typeface="Times New Roman" pitchFamily="18" charset="0"/>
                          </a:rPr>
                          <m:t>𝑚</m:t>
                        </m:r>
                        <m:d>
                          <m:dPr>
                            <m:ctrlPr>
                              <a:rPr lang="en-IN" sz="2400" b="0" i="1" smtClean="0">
                                <a:latin typeface="Cambria Math" panose="02040503050406030204" pitchFamily="18" charset="0"/>
                                <a:cs typeface="Times New Roman" pitchFamily="18" charset="0"/>
                              </a:rPr>
                            </m:ctrlPr>
                          </m:dPr>
                          <m:e>
                            <m:r>
                              <a:rPr lang="en-IN" sz="2400" b="0" i="1" smtClean="0">
                                <a:latin typeface="Cambria Math"/>
                                <a:cs typeface="Times New Roman" pitchFamily="18" charset="0"/>
                              </a:rPr>
                              <m:t>𝑡</m:t>
                            </m:r>
                          </m:e>
                        </m:d>
                        <m:r>
                          <a:rPr lang="en-IN" sz="2400" b="0" i="1" smtClean="0">
                            <a:latin typeface="Cambria Math"/>
                            <a:cs typeface="Times New Roman" pitchFamily="18" charset="0"/>
                          </a:rPr>
                          <m:t>𝑑𝑡</m:t>
                        </m:r>
                        <m:r>
                          <a:rPr lang="en-IN" sz="2400" b="0" i="1" smtClean="0">
                            <a:latin typeface="Cambria Math"/>
                            <a:cs typeface="Times New Roman" pitchFamily="18" charset="0"/>
                          </a:rPr>
                          <m:t>]</m:t>
                        </m:r>
                      </m:e>
                    </m:nary>
                  </m:oMath>
                </a14:m>
                <a:r>
                  <a:rPr lang="en-IN" sz="2400" dirty="0">
                    <a:latin typeface="Times New Roman" pitchFamily="18" charset="0"/>
                    <a:cs typeface="Times New Roman" pitchFamily="18" charset="0"/>
                  </a:rPr>
                  <a:t>	for FM wave</a:t>
                </a:r>
              </a:p>
              <a:p>
                <a:pPr marL="0" indent="0">
                  <a:buNone/>
                </a:pPr>
                <a:r>
                  <a:rPr lang="en-IN" sz="2400" dirty="0">
                    <a:latin typeface="Times New Roman" pitchFamily="18" charset="0"/>
                    <a:cs typeface="Times New Roman" pitchFamily="18" charset="0"/>
                  </a:rPr>
                  <a:t>			</a:t>
                </a:r>
                <a14:m>
                  <m:oMath xmlns:m="http://schemas.openxmlformats.org/officeDocument/2006/math">
                    <m:r>
                      <a:rPr lang="en-IN" sz="2400" i="1" dirty="0" smtClean="0">
                        <a:latin typeface="Cambria Math" panose="02040503050406030204" pitchFamily="18" charset="0"/>
                        <a:cs typeface="Times New Roman" pitchFamily="18" charset="0"/>
                      </a:rPr>
                      <m:t>2</m:t>
                    </m:r>
                    <m:r>
                      <a:rPr lang="el-GR" sz="2400" i="1" dirty="0">
                        <a:latin typeface="Cambria Math" panose="02040503050406030204" pitchFamily="18" charset="0"/>
                        <a:cs typeface="Times New Roman" pitchFamily="18" charset="0"/>
                      </a:rPr>
                      <m:t>𝜋</m:t>
                    </m:r>
                    <m:sSub>
                      <m:sSubPr>
                        <m:ctrlPr>
                          <a:rPr lang="en-US" sz="2400" i="1" dirty="0" smtClean="0">
                            <a:latin typeface="Cambria Math" panose="02040503050406030204" pitchFamily="18" charset="0"/>
                            <a:cs typeface="Times New Roman" pitchFamily="18" charset="0"/>
                          </a:rPr>
                        </m:ctrlPr>
                      </m:sSubPr>
                      <m:e>
                        <m:r>
                          <a:rPr lang="en-IN" sz="2400" b="0" i="1" dirty="0" smtClean="0">
                            <a:latin typeface="Cambria Math" panose="02040503050406030204" pitchFamily="18" charset="0"/>
                            <a:cs typeface="Times New Roman" pitchFamily="18" charset="0"/>
                          </a:rPr>
                          <m:t>𝑓</m:t>
                        </m:r>
                      </m:e>
                      <m:sub>
                        <m:r>
                          <a:rPr lang="en-IN" sz="2400" b="0" i="1" dirty="0" smtClean="0">
                            <a:latin typeface="Cambria Math" panose="02040503050406030204" pitchFamily="18" charset="0"/>
                            <a:cs typeface="Times New Roman" pitchFamily="18" charset="0"/>
                          </a:rPr>
                          <m:t>𝑐</m:t>
                        </m:r>
                      </m:sub>
                    </m:sSub>
                    <m:r>
                      <a:rPr lang="en-IN" sz="2400" i="1" dirty="0" smtClean="0">
                        <a:latin typeface="Cambria Math" panose="02040503050406030204" pitchFamily="18" charset="0"/>
                        <a:cs typeface="Times New Roman" pitchFamily="18" charset="0"/>
                      </a:rPr>
                      <m:t>𝑡</m:t>
                    </m:r>
                  </m:oMath>
                </a14:m>
                <a:r>
                  <a:rPr lang="en-IN" sz="2400" dirty="0">
                    <a:latin typeface="Times New Roman" pitchFamily="18" charset="0"/>
                    <a:cs typeface="Times New Roman" pitchFamily="18" charset="0"/>
                  </a:rPr>
                  <a:t>---modulated carrier wave</a:t>
                </a:r>
              </a:p>
              <a:p>
                <a:pPr marL="0" indent="0">
                  <a:buNone/>
                </a:pPr>
                <a:r>
                  <a:rPr lang="en-IN" sz="2400" dirty="0">
                    <a:latin typeface="Times New Roman" pitchFamily="18" charset="0"/>
                    <a:cs typeface="Times New Roman" pitchFamily="18" charset="0"/>
                  </a:rPr>
                  <a:t>			A</a:t>
                </a:r>
                <a:r>
                  <a:rPr lang="en-IN" sz="2400" baseline="-25000" dirty="0">
                    <a:latin typeface="Times New Roman" pitchFamily="18" charset="0"/>
                    <a:cs typeface="Times New Roman" pitchFamily="18" charset="0"/>
                  </a:rPr>
                  <a:t>c</a:t>
                </a:r>
                <a:r>
                  <a:rPr lang="en-IN" sz="2400" dirty="0">
                    <a:latin typeface="Times New Roman" pitchFamily="18" charset="0"/>
                    <a:cs typeface="Times New Roman" pitchFamily="18" charset="0"/>
                  </a:rPr>
                  <a:t>------Constant amplitude</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60608" y="940158"/>
                <a:ext cx="10993192" cy="5236805"/>
              </a:xfrm>
              <a:blipFill>
                <a:blip r:embed="rId4"/>
                <a:stretch>
                  <a:fillRect l="-831" t="-2328" b="-116"/>
                </a:stretch>
              </a:blipFill>
            </p:spPr>
            <p:txBody>
              <a:bodyPr/>
              <a:lstStyle/>
              <a:p>
                <a:r>
                  <a:rPr lang="en-IN">
                    <a:noFill/>
                  </a:rPr>
                  <a:t> </a:t>
                </a:r>
              </a:p>
            </p:txBody>
          </p:sp>
        </mc:Fallback>
      </mc:AlternateContent>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7019" y="1574867"/>
            <a:ext cx="3887936"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047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8DCBB8-8B39-47C5-8FD6-C56AD785E554}"/>
              </a:ext>
            </a:extLst>
          </p:cNvPr>
          <p:cNvSpPr txBox="1"/>
          <p:nvPr/>
        </p:nvSpPr>
        <p:spPr>
          <a:xfrm>
            <a:off x="164392" y="111345"/>
            <a:ext cx="11990093" cy="954107"/>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3.1.1 PHASE MODULATION </a:t>
            </a:r>
          </a:p>
          <a:p>
            <a:endParaRPr lang="en-US" sz="28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sp>
        <p:nvSpPr>
          <p:cNvPr id="24" name="TextBox 23">
            <a:extLst>
              <a:ext uri="{FF2B5EF4-FFF2-40B4-BE49-F238E27FC236}">
                <a16:creationId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Continuous wave modulation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Rao		08-04-2022		25/34</a:t>
            </a:r>
          </a:p>
        </p:txBody>
      </p:sp>
      <p:pic>
        <p:nvPicPr>
          <p:cNvPr id="8" name="Picture 7">
            <a:extLst>
              <a:ext uri="{FF2B5EF4-FFF2-40B4-BE49-F238E27FC236}">
                <a16:creationId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248798" y="1065452"/>
                <a:ext cx="10515600" cy="4351338"/>
              </a:xfrm>
            </p:spPr>
            <p:txBody>
              <a:bodyPr>
                <a:normAutofit/>
              </a:bodyPr>
              <a:lstStyle/>
              <a:p>
                <a:pPr algn="just"/>
                <a:r>
                  <a:rPr lang="en-US" sz="2400" dirty="0">
                    <a:latin typeface="Times New Roman" pitchFamily="18" charset="0"/>
                    <a:cs typeface="Times New Roman" pitchFamily="18" charset="0"/>
                  </a:rPr>
                  <a:t>Phase modulation is the type of an angle modulation in which the angular argument θ(t) is changed in linear proportion with the instantaneous magnitude of the message signal x(t)</a:t>
                </a:r>
              </a:p>
              <a:p>
                <a:pPr marL="0" indent="0" algn="just">
                  <a:buNone/>
                </a:pPr>
                <a:r>
                  <a:rPr lang="en-US" sz="2400" dirty="0">
                    <a:latin typeface="Times New Roman" pitchFamily="18" charset="0"/>
                    <a:cs typeface="Times New Roman" pitchFamily="18" charset="0"/>
                  </a:rPr>
                  <a:t>			</a:t>
                </a:r>
                <a14:m>
                  <m:oMath xmlns:m="http://schemas.openxmlformats.org/officeDocument/2006/math">
                    <m:r>
                      <a:rPr lang="en-US" sz="2400" i="1" dirty="0" smtClean="0">
                        <a:latin typeface="Cambria Math"/>
                        <a:cs typeface="Times New Roman" pitchFamily="18" charset="0"/>
                      </a:rPr>
                      <m:t>ɵ(</m:t>
                    </m:r>
                    <m:r>
                      <a:rPr lang="en-US" sz="2400" i="1" dirty="0" smtClean="0">
                        <a:latin typeface="Cambria Math"/>
                        <a:cs typeface="Times New Roman" pitchFamily="18" charset="0"/>
                      </a:rPr>
                      <m:t>𝑡</m:t>
                    </m:r>
                    <m:r>
                      <a:rPr lang="en-US" sz="2400" i="1" dirty="0" smtClean="0">
                        <a:latin typeface="Cambria Math"/>
                        <a:cs typeface="Times New Roman" pitchFamily="18" charset="0"/>
                      </a:rPr>
                      <m:t>)=2</m:t>
                    </m:r>
                    <m:r>
                      <a:rPr lang="en-US" sz="2400" i="1" dirty="0" smtClean="0">
                        <a:latin typeface="Cambria Math"/>
                        <a:cs typeface="Times New Roman" pitchFamily="18" charset="0"/>
                      </a:rPr>
                      <m:t>𝑛𝑓𝑐𝑡</m:t>
                    </m:r>
                    <m:r>
                      <a:rPr lang="en-US" sz="2400" i="1" dirty="0" smtClean="0">
                        <a:latin typeface="Cambria Math"/>
                        <a:cs typeface="Times New Roman" pitchFamily="18" charset="0"/>
                      </a:rPr>
                      <m:t>+</m:t>
                    </m:r>
                    <m:r>
                      <a:rPr lang="en-IN" sz="2400" b="0" i="1" dirty="0" smtClean="0">
                        <a:latin typeface="Cambria Math"/>
                        <a:cs typeface="Times New Roman" pitchFamily="18" charset="0"/>
                      </a:rPr>
                      <m:t>𝐾</m:t>
                    </m:r>
                    <m:r>
                      <a:rPr lang="en-US" sz="2400" i="1" baseline="-25000" dirty="0" smtClean="0">
                        <a:latin typeface="Cambria Math"/>
                        <a:cs typeface="Times New Roman" pitchFamily="18" charset="0"/>
                      </a:rPr>
                      <m:t>𝑝</m:t>
                    </m:r>
                    <m:r>
                      <a:rPr lang="en-US" sz="2400" i="1" dirty="0" smtClean="0">
                        <a:latin typeface="Cambria Math"/>
                        <a:cs typeface="Times New Roman" pitchFamily="18" charset="0"/>
                      </a:rPr>
                      <m:t>𝑚</m:t>
                    </m:r>
                    <m:r>
                      <a:rPr lang="en-US" sz="2400" i="1" dirty="0" smtClean="0">
                        <a:latin typeface="Cambria Math"/>
                        <a:cs typeface="Times New Roman" pitchFamily="18" charset="0"/>
                      </a:rPr>
                      <m:t>(</m:t>
                    </m:r>
                    <m:r>
                      <a:rPr lang="en-US" sz="2400" i="1" dirty="0" smtClean="0">
                        <a:latin typeface="Cambria Math"/>
                        <a:cs typeface="Times New Roman" pitchFamily="18" charset="0"/>
                      </a:rPr>
                      <m:t>𝑡</m:t>
                    </m:r>
                    <m:r>
                      <a:rPr lang="en-US" sz="2400" i="1" dirty="0" smtClean="0">
                        <a:latin typeface="Cambria Math"/>
                        <a:cs typeface="Times New Roman" pitchFamily="18" charset="0"/>
                      </a:rPr>
                      <m:t>)</m:t>
                    </m:r>
                  </m:oMath>
                </a14:m>
                <a:endParaRPr lang="en-IN" sz="2400" dirty="0">
                  <a:latin typeface="Times New Roman" pitchFamily="18" charset="0"/>
                  <a:cs typeface="Times New Roman" pitchFamily="18" charset="0"/>
                </a:endParaRPr>
              </a:p>
              <a:p>
                <a:pPr marL="0" indent="0" algn="just">
                  <a:buNone/>
                </a:pP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K</a:t>
                </a:r>
                <a:r>
                  <a:rPr lang="en-IN" sz="2400" baseline="-25000" dirty="0" err="1">
                    <a:latin typeface="Times New Roman" pitchFamily="18" charset="0"/>
                    <a:cs typeface="Times New Roman" pitchFamily="18" charset="0"/>
                  </a:rPr>
                  <a:t>p</a:t>
                </a:r>
                <a:r>
                  <a:rPr lang="en-IN" sz="2400" dirty="0" err="1">
                    <a:latin typeface="Times New Roman" pitchFamily="18" charset="0"/>
                    <a:cs typeface="Times New Roman" pitchFamily="18" charset="0"/>
                  </a:rPr>
                  <a:t>m</a:t>
                </a:r>
                <a:r>
                  <a:rPr lang="en-IN" sz="2400" dirty="0">
                    <a:latin typeface="Times New Roman" pitchFamily="18" charset="0"/>
                    <a:cs typeface="Times New Roman" pitchFamily="18" charset="0"/>
                  </a:rPr>
                  <a:t>(t)----phase sensitivity </a:t>
                </a:r>
                <a14:m>
                  <m:oMath xmlns:m="http://schemas.openxmlformats.org/officeDocument/2006/math">
                    <m:f>
                      <m:fPr>
                        <m:type m:val="skw"/>
                        <m:ctrlPr>
                          <a:rPr lang="en-IN" sz="2400" i="1" smtClean="0">
                            <a:latin typeface="Cambria Math" panose="02040503050406030204" pitchFamily="18" charset="0"/>
                            <a:cs typeface="Times New Roman" pitchFamily="18" charset="0"/>
                          </a:rPr>
                        </m:ctrlPr>
                      </m:fPr>
                      <m:num>
                        <m:r>
                          <a:rPr lang="en-IN" sz="2400" b="0" i="1" smtClean="0">
                            <a:latin typeface="Cambria Math"/>
                            <a:cs typeface="Times New Roman" pitchFamily="18" charset="0"/>
                          </a:rPr>
                          <m:t>𝑟𝑎𝑑</m:t>
                        </m:r>
                      </m:num>
                      <m:den>
                        <m:r>
                          <a:rPr lang="en-IN" sz="2400" b="0" i="1" smtClean="0">
                            <a:latin typeface="Cambria Math"/>
                            <a:cs typeface="Times New Roman" pitchFamily="18" charset="0"/>
                          </a:rPr>
                          <m:t>𝑣𝑜𝑙𝑡</m:t>
                        </m:r>
                      </m:den>
                    </m:f>
                  </m:oMath>
                </a14:m>
                <a:endParaRPr lang="en-IN" sz="2400" dirty="0">
                  <a:latin typeface="Times New Roman" pitchFamily="18" charset="0"/>
                  <a:cs typeface="Times New Roman" pitchFamily="18" charset="0"/>
                </a:endParaRPr>
              </a:p>
              <a:p>
                <a:pPr marL="0" indent="0" algn="just">
                  <a:buNone/>
                </a:pPr>
                <a:r>
                  <a:rPr lang="en-IN" sz="2400" dirty="0">
                    <a:latin typeface="Times New Roman" pitchFamily="18" charset="0"/>
                    <a:cs typeface="Times New Roman" pitchFamily="18" charset="0"/>
                  </a:rPr>
                  <a:t>		2nf</a:t>
                </a:r>
                <a:r>
                  <a:rPr lang="en-IN" sz="2400" baseline="-25000" dirty="0">
                    <a:latin typeface="Times New Roman" pitchFamily="18" charset="0"/>
                    <a:cs typeface="Times New Roman" pitchFamily="18" charset="0"/>
                  </a:rPr>
                  <a:t>c</a:t>
                </a:r>
                <a:r>
                  <a:rPr lang="en-IN" sz="2400" dirty="0">
                    <a:latin typeface="Times New Roman" pitchFamily="18" charset="0"/>
                    <a:cs typeface="Times New Roman" pitchFamily="18" charset="0"/>
                  </a:rPr>
                  <a:t>t------Angular argument of un modulated carrier</a:t>
                </a:r>
              </a:p>
              <a:p>
                <a:pPr marL="0" indent="0" algn="just">
                  <a:buNone/>
                </a:pPr>
                <a:r>
                  <a:rPr lang="en-IN" sz="2400" dirty="0">
                    <a:latin typeface="Times New Roman" pitchFamily="18" charset="0"/>
                    <a:cs typeface="Times New Roman" pitchFamily="18" charset="0"/>
                  </a:rPr>
                  <a:t>In time domain it is mathematically represented as s(t)=A</a:t>
                </a:r>
                <a:r>
                  <a:rPr lang="en-IN" sz="2400" baseline="-25000" dirty="0">
                    <a:latin typeface="Times New Roman" pitchFamily="18" charset="0"/>
                    <a:cs typeface="Times New Roman" pitchFamily="18" charset="0"/>
                  </a:rPr>
                  <a:t>c</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cosɵ</a:t>
                </a:r>
                <a:r>
                  <a:rPr lang="en-IN" sz="2400" dirty="0">
                    <a:latin typeface="Times New Roman" pitchFamily="18" charset="0"/>
                    <a:cs typeface="Times New Roman" pitchFamily="18" charset="0"/>
                  </a:rPr>
                  <a:t>(t)</a:t>
                </a:r>
              </a:p>
              <a:p>
                <a:pPr marL="0" indent="0" algn="just">
                  <a:buNone/>
                </a:pPr>
                <a:r>
                  <a:rPr lang="en-IN" sz="2400" dirty="0">
                    <a:latin typeface="Times New Roman" pitchFamily="18" charset="0"/>
                    <a:cs typeface="Times New Roman" pitchFamily="18" charset="0"/>
                  </a:rPr>
                  <a:t>		</a:t>
                </a:r>
                <a14:m>
                  <m:oMath xmlns:m="http://schemas.openxmlformats.org/officeDocument/2006/math">
                    <m:r>
                      <a:rPr lang="en-IN" sz="2400" i="1" dirty="0" smtClean="0">
                        <a:latin typeface="Cambria Math"/>
                        <a:cs typeface="Times New Roman" pitchFamily="18" charset="0"/>
                      </a:rPr>
                      <m:t>𝑠</m:t>
                    </m:r>
                    <m:r>
                      <a:rPr lang="en-IN" sz="2400" i="1" dirty="0" smtClean="0">
                        <a:latin typeface="Cambria Math"/>
                        <a:cs typeface="Times New Roman" pitchFamily="18" charset="0"/>
                      </a:rPr>
                      <m:t>(</m:t>
                    </m:r>
                    <m:r>
                      <a:rPr lang="en-IN" sz="2400" i="1" dirty="0" smtClean="0">
                        <a:latin typeface="Cambria Math"/>
                        <a:cs typeface="Times New Roman" pitchFamily="18" charset="0"/>
                      </a:rPr>
                      <m:t>𝑡</m:t>
                    </m:r>
                    <m:r>
                      <a:rPr lang="en-IN" sz="2400" i="1" dirty="0" smtClean="0">
                        <a:latin typeface="Cambria Math"/>
                        <a:cs typeface="Times New Roman" pitchFamily="18" charset="0"/>
                      </a:rPr>
                      <m:t>)=</m:t>
                    </m:r>
                    <m:r>
                      <a:rPr lang="en-IN" sz="2400" i="1" dirty="0" smtClean="0">
                        <a:latin typeface="Cambria Math"/>
                        <a:cs typeface="Times New Roman" pitchFamily="18" charset="0"/>
                      </a:rPr>
                      <m:t>𝐴𝑐</m:t>
                    </m:r>
                    <m:r>
                      <a:rPr lang="en-IN" sz="2400" i="1" dirty="0" smtClean="0">
                        <a:latin typeface="Cambria Math"/>
                        <a:cs typeface="Times New Roman" pitchFamily="18" charset="0"/>
                      </a:rPr>
                      <m:t> </m:t>
                    </m:r>
                    <m:r>
                      <m:rPr>
                        <m:sty m:val="p"/>
                      </m:rPr>
                      <a:rPr lang="en-IN" sz="2400" i="1" dirty="0" err="1" smtClean="0">
                        <a:latin typeface="Cambria Math"/>
                        <a:cs typeface="Times New Roman" pitchFamily="18" charset="0"/>
                      </a:rPr>
                      <m:t>cos</m:t>
                    </m:r>
                    <m:r>
                      <a:rPr lang="en-IN" sz="2400" i="1" dirty="0" smtClean="0">
                        <a:latin typeface="Cambria Math"/>
                        <a:cs typeface="Times New Roman" pitchFamily="18" charset="0"/>
                      </a:rPr>
                      <m:t>⁡[2</m:t>
                    </m:r>
                    <m:r>
                      <a:rPr lang="en-IN" sz="2400" i="1" dirty="0" smtClean="0">
                        <a:latin typeface="Cambria Math"/>
                        <a:cs typeface="Times New Roman" pitchFamily="18" charset="0"/>
                      </a:rPr>
                      <m:t>𝑛𝑓𝑐𝑡</m:t>
                    </m:r>
                    <m:r>
                      <a:rPr lang="en-IN" sz="2400" i="1" dirty="0" smtClean="0">
                        <a:latin typeface="Cambria Math"/>
                        <a:cs typeface="Times New Roman" pitchFamily="18" charset="0"/>
                      </a:rPr>
                      <m:t>+</m:t>
                    </m:r>
                    <m:r>
                      <a:rPr lang="en-IN" sz="2400" i="1" dirty="0" smtClean="0">
                        <a:latin typeface="Cambria Math"/>
                        <a:cs typeface="Times New Roman" pitchFamily="18" charset="0"/>
                      </a:rPr>
                      <m:t>𝐾𝑝𝑚</m:t>
                    </m:r>
                    <m:r>
                      <a:rPr lang="en-IN" sz="2400" i="1" dirty="0" smtClean="0">
                        <a:latin typeface="Cambria Math"/>
                        <a:cs typeface="Times New Roman" pitchFamily="18" charset="0"/>
                      </a:rPr>
                      <m:t>(</m:t>
                    </m:r>
                    <m:r>
                      <a:rPr lang="en-IN" sz="2400" i="1" dirty="0" smtClean="0">
                        <a:latin typeface="Cambria Math"/>
                        <a:cs typeface="Times New Roman" pitchFamily="18" charset="0"/>
                      </a:rPr>
                      <m:t>𝑡</m:t>
                    </m:r>
                    <m:r>
                      <a:rPr lang="en-IN" sz="2400" i="1" dirty="0" smtClean="0">
                        <a:latin typeface="Cambria Math"/>
                        <a:cs typeface="Times New Roman" pitchFamily="18" charset="0"/>
                      </a:rPr>
                      <m:t>)]</m:t>
                    </m:r>
                  </m:oMath>
                </a14:m>
                <a:endParaRPr lang="en-IN" sz="2400" dirty="0">
                  <a:latin typeface="Times New Roman" pitchFamily="18" charset="0"/>
                  <a:cs typeface="Times New Roman" pitchFamily="18" charset="0"/>
                </a:endParaRPr>
              </a:p>
              <a:p>
                <a:pPr marL="0" indent="0" algn="just">
                  <a:buNone/>
                </a:pPr>
                <a:r>
                  <a:rPr lang="en-IN" sz="2400" dirty="0">
                    <a:latin typeface="Times New Roman" pitchFamily="18" charset="0"/>
                    <a:cs typeface="Times New Roman" pitchFamily="18" charset="0"/>
                  </a:rPr>
                  <a:t>		A</a:t>
                </a:r>
                <a:r>
                  <a:rPr lang="en-IN" sz="2400" baseline="-25000" dirty="0">
                    <a:latin typeface="Times New Roman" pitchFamily="18" charset="0"/>
                    <a:cs typeface="Times New Roman" pitchFamily="18" charset="0"/>
                  </a:rPr>
                  <a:t>c</a:t>
                </a:r>
                <a:r>
                  <a:rPr lang="en-IN" sz="2400" dirty="0">
                    <a:latin typeface="Times New Roman" pitchFamily="18" charset="0"/>
                    <a:cs typeface="Times New Roman" pitchFamily="18" charset="0"/>
                  </a:rPr>
                  <a:t>-----constant amplitude</a:t>
                </a:r>
              </a:p>
              <a:p>
                <a:pPr marL="0" indent="0" algn="just">
                  <a:buNone/>
                </a:pP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K</a:t>
                </a:r>
                <a:r>
                  <a:rPr lang="en-IN" sz="2400" baseline="-25000" dirty="0" err="1">
                    <a:latin typeface="Times New Roman" pitchFamily="18" charset="0"/>
                    <a:cs typeface="Times New Roman" pitchFamily="18" charset="0"/>
                  </a:rPr>
                  <a:t>p</a:t>
                </a:r>
                <a:r>
                  <a:rPr lang="en-IN" sz="2400" dirty="0" err="1">
                    <a:latin typeface="Times New Roman" pitchFamily="18" charset="0"/>
                    <a:cs typeface="Times New Roman" pitchFamily="18" charset="0"/>
                  </a:rPr>
                  <a:t>m</a:t>
                </a:r>
                <a:r>
                  <a:rPr lang="en-IN" sz="2400" dirty="0">
                    <a:latin typeface="Times New Roman" pitchFamily="18" charset="0"/>
                    <a:cs typeface="Times New Roman" pitchFamily="18" charset="0"/>
                  </a:rPr>
                  <a:t>(t)---varying phase angle</a:t>
                </a:r>
              </a:p>
              <a:p>
                <a:pPr marL="0" indent="0" algn="just">
                  <a:buNone/>
                </a:pPr>
                <a:endParaRPr lang="en-IN" sz="2400" dirty="0">
                  <a:latin typeface="Times New Roman" pitchFamily="18" charset="0"/>
                  <a:cs typeface="Times New Roman" pitchFamily="18" charset="0"/>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248798" y="1065452"/>
                <a:ext cx="10515600" cy="4351338"/>
              </a:xfrm>
              <a:blipFill rotWithShape="1">
                <a:blip r:embed="rId4"/>
                <a:stretch>
                  <a:fillRect l="-928" t="-1961" r="-870" b="-1401"/>
                </a:stretch>
              </a:blipFill>
            </p:spPr>
            <p:txBody>
              <a:bodyPr/>
              <a:lstStyle/>
              <a:p>
                <a:r>
                  <a:rPr lang="en-IN">
                    <a:noFill/>
                  </a:rPr>
                  <a:t> </a:t>
                </a:r>
              </a:p>
            </p:txBody>
          </p:sp>
        </mc:Fallback>
      </mc:AlternateContent>
    </p:spTree>
    <p:extLst>
      <p:ext uri="{BB962C8B-B14F-4D97-AF65-F5344CB8AC3E}">
        <p14:creationId xmlns:p14="http://schemas.microsoft.com/office/powerpoint/2010/main" val="505721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70ED13-11EE-4131-AF85-1AD17A4F00E1}"/>
              </a:ext>
            </a:extLst>
          </p:cNvPr>
          <p:cNvSpPr/>
          <p:nvPr/>
        </p:nvSpPr>
        <p:spPr>
          <a:xfrm>
            <a:off x="0" y="-51235"/>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3.2 PHASE LOCKED LOOP (PLL)</a:t>
            </a:r>
          </a:p>
        </p:txBody>
      </p:sp>
      <p:sp>
        <p:nvSpPr>
          <p:cNvPr id="24" name="TextBox 23">
            <a:extLst>
              <a:ext uri="{FF2B5EF4-FFF2-40B4-BE49-F238E27FC236}">
                <a16:creationId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Continuous wave modulation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Rao		08-04-2022		26/34</a:t>
            </a:r>
          </a:p>
        </p:txBody>
      </p:sp>
      <p:pic>
        <p:nvPicPr>
          <p:cNvPr id="8" name="Picture 7">
            <a:extLst>
              <a:ext uri="{FF2B5EF4-FFF2-40B4-BE49-F238E27FC236}">
                <a16:creationId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pic>
        <p:nvPicPr>
          <p:cNvPr id="1028" name="Picture 4" descr="https://documents.lucid.app/documents/00dc0376-e290-4634-af97-57078873a074/pages/0_0?a=351&amp;x=-35&amp;y=207&amp;w=770&amp;h=286&amp;store=1&amp;accept=image%2F*&amp;auth=LCA%20136ea6b9ae4b16f97bc99fb5b4b772d87c778462-ts%3D16518122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6564" y="1116996"/>
            <a:ext cx="6072421" cy="234131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Content Placeholder 9"/>
              <p:cNvSpPr>
                <a:spLocks noGrp="1"/>
              </p:cNvSpPr>
              <p:nvPr>
                <p:ph idx="1"/>
              </p:nvPr>
            </p:nvSpPr>
            <p:spPr>
              <a:xfrm>
                <a:off x="248798" y="867508"/>
                <a:ext cx="11105002" cy="5309455"/>
              </a:xfrm>
            </p:spPr>
            <p:txBody>
              <a:bodyPr>
                <a:normAutofit/>
              </a:bodyPr>
              <a:lstStyle/>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It is a negative feed back system which Is closely linked to frequency modulation.</a:t>
                </a:r>
              </a:p>
              <a:p>
                <a:r>
                  <a:rPr lang="en-US" sz="2000" dirty="0">
                    <a:latin typeface="Times New Roman" pitchFamily="18" charset="0"/>
                    <a:cs typeface="Times New Roman" pitchFamily="18" charset="0"/>
                  </a:rPr>
                  <a:t>It can be used for synchronization. </a:t>
                </a:r>
              </a:p>
              <a:p>
                <a:r>
                  <a:rPr lang="en-US" sz="2000" dirty="0">
                    <a:latin typeface="Times New Roman" pitchFamily="18" charset="0"/>
                    <a:cs typeface="Times New Roman" pitchFamily="18" charset="0"/>
                  </a:rPr>
                  <a:t>The frequency of the VCO is precisely set at the un modulated carrier frequency f</a:t>
                </a:r>
                <a:r>
                  <a:rPr lang="en-US" sz="2000" baseline="-25000" dirty="0">
                    <a:latin typeface="Times New Roman" pitchFamily="18" charset="0"/>
                    <a:cs typeface="Times New Roman" pitchFamily="18" charset="0"/>
                  </a:rPr>
                  <a:t>c</a:t>
                </a:r>
              </a:p>
              <a:p>
                <a:r>
                  <a:rPr lang="en-US" sz="2000" dirty="0">
                    <a:latin typeface="Times New Roman" pitchFamily="18" charset="0"/>
                    <a:cs typeface="Times New Roman" pitchFamily="18" charset="0"/>
                  </a:rPr>
                  <a:t>The VCO output has 90°phase shift w.r.t the un modulated carrier wave</a:t>
                </a:r>
              </a:p>
              <a:p>
                <a:r>
                  <a:rPr lang="en-US" sz="2000" dirty="0">
                    <a:latin typeface="Times New Roman" pitchFamily="18" charset="0"/>
                    <a:cs typeface="Times New Roman" pitchFamily="18" charset="0"/>
                  </a:rPr>
                  <a:t>Suppose input signal is applied to an PLL is an FM signal defined as</a:t>
                </a:r>
              </a:p>
              <a:p>
                <a:pPr marL="0" indent="0">
                  <a:buNone/>
                </a:pPr>
                <a:r>
                  <a:rPr lang="en-US" sz="2000" dirty="0">
                    <a:latin typeface="Times New Roman" pitchFamily="18" charset="0"/>
                    <a:cs typeface="Times New Roman" pitchFamily="18" charset="0"/>
                  </a:rPr>
                  <a:t> 			</a:t>
                </a:r>
                <a14:m>
                  <m:oMath xmlns:m="http://schemas.openxmlformats.org/officeDocument/2006/math">
                    <m:r>
                      <a:rPr lang="en-US" sz="2000" i="1" dirty="0">
                        <a:latin typeface="Cambria Math"/>
                        <a:cs typeface="Times New Roman" pitchFamily="18" charset="0"/>
                      </a:rPr>
                      <m:t>𝑠</m:t>
                    </m:r>
                    <m:r>
                      <a:rPr lang="en-US" sz="2000" i="1" dirty="0">
                        <a:latin typeface="Cambria Math"/>
                        <a:cs typeface="Times New Roman" pitchFamily="18" charset="0"/>
                      </a:rPr>
                      <m:t>(</m:t>
                    </m:r>
                    <m:r>
                      <a:rPr lang="en-US" sz="2000" i="1" dirty="0">
                        <a:latin typeface="Cambria Math"/>
                        <a:cs typeface="Times New Roman" pitchFamily="18" charset="0"/>
                      </a:rPr>
                      <m:t>𝑡</m:t>
                    </m:r>
                    <m:r>
                      <a:rPr lang="en-US" sz="2000" i="1" dirty="0">
                        <a:latin typeface="Cambria Math"/>
                        <a:cs typeface="Times New Roman" pitchFamily="18" charset="0"/>
                      </a:rPr>
                      <m:t>)=</m:t>
                    </m:r>
                    <m:r>
                      <a:rPr lang="en-US" sz="2000" i="1" dirty="0">
                        <a:latin typeface="Cambria Math"/>
                        <a:cs typeface="Times New Roman" pitchFamily="18" charset="0"/>
                      </a:rPr>
                      <m:t>𝐴𝑐</m:t>
                    </m:r>
                    <m:r>
                      <a:rPr lang="en-US" sz="2000" i="1" dirty="0">
                        <a:latin typeface="Cambria Math"/>
                        <a:cs typeface="Times New Roman" pitchFamily="18" charset="0"/>
                      </a:rPr>
                      <m:t> </m:t>
                    </m:r>
                    <m:r>
                      <m:rPr>
                        <m:sty m:val="p"/>
                      </m:rPr>
                      <a:rPr lang="en-US" sz="2000" i="1" dirty="0">
                        <a:latin typeface="Cambria Math"/>
                        <a:cs typeface="Times New Roman" pitchFamily="18" charset="0"/>
                      </a:rPr>
                      <m:t>sin</m:t>
                    </m:r>
                    <m:r>
                      <a:rPr lang="en-US" sz="2000" i="1" dirty="0">
                        <a:latin typeface="Cambria Math"/>
                        <a:cs typeface="Times New Roman" pitchFamily="18" charset="0"/>
                      </a:rPr>
                      <m:t>⁡[2</m:t>
                    </m:r>
                    <m:r>
                      <a:rPr lang="el-GR" sz="2000" i="1" dirty="0">
                        <a:latin typeface="Cambria Math"/>
                        <a:cs typeface="Times New Roman" pitchFamily="18" charset="0"/>
                      </a:rPr>
                      <m:t>𝜋</m:t>
                    </m:r>
                    <m:r>
                      <a:rPr lang="en-US" sz="2000" i="1" dirty="0" err="1">
                        <a:latin typeface="Cambria Math"/>
                        <a:cs typeface="Times New Roman" pitchFamily="18" charset="0"/>
                      </a:rPr>
                      <m:t>𝑓</m:t>
                    </m:r>
                    <m:r>
                      <a:rPr lang="en-US" sz="2000" i="1" baseline="-25000" dirty="0" err="1">
                        <a:latin typeface="Cambria Math"/>
                        <a:cs typeface="Times New Roman" pitchFamily="18" charset="0"/>
                      </a:rPr>
                      <m:t>𝑐</m:t>
                    </m:r>
                    <m:r>
                      <a:rPr lang="en-US" sz="2000" i="1" dirty="0">
                        <a:latin typeface="Cambria Math"/>
                        <a:cs typeface="Times New Roman" pitchFamily="18" charset="0"/>
                      </a:rPr>
                      <m:t> </m:t>
                    </m:r>
                    <m:r>
                      <a:rPr lang="en-US" sz="2000" i="1" dirty="0" err="1">
                        <a:latin typeface="Cambria Math"/>
                        <a:cs typeface="Times New Roman" pitchFamily="18" charset="0"/>
                      </a:rPr>
                      <m:t>𝑡</m:t>
                    </m:r>
                    <m:r>
                      <a:rPr lang="en-US" sz="2000" i="1" dirty="0">
                        <a:latin typeface="Cambria Math"/>
                        <a:cs typeface="Times New Roman" pitchFamily="18" charset="0"/>
                      </a:rPr>
                      <m:t>+</m:t>
                    </m:r>
                    <m:r>
                      <m:rPr>
                        <m:sty m:val="p"/>
                      </m:rPr>
                      <a:rPr lang="el-GR" sz="2000" dirty="0">
                        <a:latin typeface="Cambria Math"/>
                        <a:cs typeface="Times New Roman" pitchFamily="18" charset="0"/>
                      </a:rPr>
                      <m:t>Φ</m:t>
                    </m:r>
                    <m:r>
                      <a:rPr lang="en-US" sz="2000" i="1" baseline="-25000" dirty="0">
                        <a:latin typeface="Cambria Math"/>
                        <a:cs typeface="Times New Roman" pitchFamily="18" charset="0"/>
                      </a:rPr>
                      <m:t>1</m:t>
                    </m:r>
                    <m:r>
                      <a:rPr lang="en-US" sz="2000" i="1" dirty="0">
                        <a:latin typeface="Cambria Math"/>
                        <a:cs typeface="Times New Roman" pitchFamily="18" charset="0"/>
                      </a:rPr>
                      <m:t>(</m:t>
                    </m:r>
                    <m:r>
                      <a:rPr lang="en-US" sz="2000" i="1" dirty="0">
                        <a:latin typeface="Cambria Math"/>
                        <a:cs typeface="Times New Roman" pitchFamily="18" charset="0"/>
                      </a:rPr>
                      <m:t>𝑡</m:t>
                    </m:r>
                    <m:r>
                      <a:rPr lang="en-US" sz="2000" i="1" dirty="0">
                        <a:latin typeface="Cambria Math"/>
                        <a:cs typeface="Times New Roman" pitchFamily="18" charset="0"/>
                      </a:rPr>
                      <m:t>)]</m:t>
                    </m:r>
                  </m:oMath>
                </a14:m>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pPr marL="0" indent="0">
                  <a:buNone/>
                </a:pPr>
                <a:endParaRPr lang="en-US" sz="2000" dirty="0">
                  <a:latin typeface="Times New Roman" pitchFamily="18" charset="0"/>
                  <a:cs typeface="Times New Roman" pitchFamily="18" charset="0"/>
                </a:endParaRPr>
              </a:p>
              <a:p>
                <a:pPr marL="0" indent="0">
                  <a:buNone/>
                </a:pPr>
                <a:endParaRPr lang="en-US" sz="2000" dirty="0"/>
              </a:p>
              <a:p>
                <a:pPr marL="0" indent="0">
                  <a:buNone/>
                </a:pPr>
                <a:endParaRPr lang="en-US" sz="2000" dirty="0"/>
              </a:p>
              <a:p>
                <a:endParaRPr lang="en-US" sz="2000" dirty="0"/>
              </a:p>
              <a:p>
                <a:pPr marL="0" indent="0">
                  <a:buNone/>
                </a:pPr>
                <a:endParaRPr lang="en-US" sz="2000" dirty="0">
                  <a:latin typeface="Times New Roman" pitchFamily="18" charset="0"/>
                  <a:cs typeface="Times New Roman" pitchFamily="18" charset="0"/>
                </a:endParaRPr>
              </a:p>
              <a:p>
                <a:endParaRPr lang="en-IN" sz="2000" dirty="0"/>
              </a:p>
            </p:txBody>
          </p:sp>
        </mc:Choice>
        <mc:Fallback xmlns="">
          <p:sp>
            <p:nvSpPr>
              <p:cNvPr id="10" name="Content Placeholder 9"/>
              <p:cNvSpPr>
                <a:spLocks noGrp="1" noRot="1" noChangeAspect="1" noMove="1" noResize="1" noEditPoints="1" noAdjustHandles="1" noChangeArrowheads="1" noChangeShapeType="1" noTextEdit="1"/>
              </p:cNvSpPr>
              <p:nvPr>
                <p:ph idx="1"/>
              </p:nvPr>
            </p:nvSpPr>
            <p:spPr>
              <a:xfrm>
                <a:off x="248798" y="867508"/>
                <a:ext cx="11105002" cy="5309455"/>
              </a:xfrm>
              <a:blipFill rotWithShape="1">
                <a:blip r:embed="rId5"/>
                <a:stretch>
                  <a:fillRect l="-494"/>
                </a:stretch>
              </a:blipFill>
            </p:spPr>
            <p:txBody>
              <a:bodyPr/>
              <a:lstStyle/>
              <a:p>
                <a:r>
                  <a:rPr lang="en-IN">
                    <a:noFill/>
                  </a:rPr>
                  <a:t> </a:t>
                </a:r>
              </a:p>
            </p:txBody>
          </p:sp>
        </mc:Fallback>
      </mc:AlternateContent>
      <p:sp>
        <p:nvSpPr>
          <p:cNvPr id="13" name="Rectangle 12"/>
          <p:cNvSpPr/>
          <p:nvPr/>
        </p:nvSpPr>
        <p:spPr>
          <a:xfrm>
            <a:off x="6571732" y="2287652"/>
            <a:ext cx="3268844" cy="369332"/>
          </a:xfrm>
          <a:prstGeom prst="rect">
            <a:avLst/>
          </a:prstGeom>
        </p:spPr>
        <p:txBody>
          <a:bodyPr wrap="none">
            <a:spAutoFit/>
          </a:bodyPr>
          <a:lstStyle/>
          <a:p>
            <a:r>
              <a:rPr lang="en-US" b="1" dirty="0">
                <a:latin typeface="Times New Roman" pitchFamily="18" charset="0"/>
                <a:cs typeface="Times New Roman" pitchFamily="18" charset="0"/>
              </a:rPr>
              <a:t>FIG: PHASE LOCKED LOOP</a:t>
            </a:r>
          </a:p>
        </p:txBody>
      </p:sp>
    </p:spTree>
    <p:extLst>
      <p:ext uri="{BB962C8B-B14F-4D97-AF65-F5344CB8AC3E}">
        <p14:creationId xmlns:p14="http://schemas.microsoft.com/office/powerpoint/2010/main" val="1380261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70ED13-11EE-4131-AF85-1AD17A4F00E1}"/>
              </a:ext>
            </a:extLst>
          </p:cNvPr>
          <p:cNvSpPr/>
          <p:nvPr/>
        </p:nvSpPr>
        <p:spPr>
          <a:xfrm>
            <a:off x="0" y="-51235"/>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3.2 PHASE LOCKED LOOP</a:t>
            </a:r>
          </a:p>
        </p:txBody>
      </p:sp>
      <p:sp>
        <p:nvSpPr>
          <p:cNvPr id="24" name="TextBox 23">
            <a:extLst>
              <a:ext uri="{FF2B5EF4-FFF2-40B4-BE49-F238E27FC236}">
                <a16:creationId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Continuous wave modulation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Rao		08-04-2022	          27/34</a:t>
            </a:r>
          </a:p>
        </p:txBody>
      </p:sp>
      <p:pic>
        <p:nvPicPr>
          <p:cNvPr id="8" name="Picture 7">
            <a:extLst>
              <a:ext uri="{FF2B5EF4-FFF2-40B4-BE49-F238E27FC236}">
                <a16:creationId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0673" y="926275"/>
                <a:ext cx="11105002" cy="5250688"/>
              </a:xfrm>
            </p:spPr>
            <p:txBody>
              <a:bodyPr>
                <a:normAutofit/>
              </a:bodyPr>
              <a:lstStyle/>
              <a:p>
                <a:r>
                  <a:rPr lang="en-US" sz="2400" dirty="0">
                    <a:latin typeface="Times New Roman" pitchFamily="18" charset="0"/>
                    <a:cs typeface="Times New Roman" pitchFamily="18" charset="0"/>
                  </a:rPr>
                  <a:t>The angle </a:t>
                </a:r>
                <a:r>
                  <a:rPr lang="el-GR" sz="2400" dirty="0">
                    <a:latin typeface="Times New Roman" pitchFamily="18" charset="0"/>
                    <a:cs typeface="Times New Roman" pitchFamily="18" charset="0"/>
                  </a:rPr>
                  <a:t>ф</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(t)is related to m(t)t the integral </a:t>
                </a:r>
              </a:p>
              <a:p>
                <a:pPr marL="0" indent="0">
                  <a:buNone/>
                </a:pPr>
                <a:r>
                  <a:rPr lang="en-US" sz="2400" dirty="0">
                    <a:latin typeface="Times New Roman" pitchFamily="18" charset="0"/>
                    <a:cs typeface="Times New Roman" pitchFamily="18" charset="0"/>
                  </a:rPr>
                  <a:t>		</a:t>
                </a:r>
                <a:r>
                  <a:rPr lang="az-Cyrl-AZ" sz="2400" dirty="0">
                    <a:latin typeface="Times New Roman" pitchFamily="18" charset="0"/>
                    <a:cs typeface="Times New Roman" pitchFamily="18" charset="0"/>
                  </a:rPr>
                  <a:t>ф</a:t>
                </a:r>
                <a14:m>
                  <m:oMath xmlns:m="http://schemas.openxmlformats.org/officeDocument/2006/math">
                    <m:r>
                      <a:rPr lang="en-US" sz="2400" i="1" baseline="-25000" dirty="0" smtClean="0">
                        <a:latin typeface="Cambria Math"/>
                      </a:rPr>
                      <m:t>1</m:t>
                    </m:r>
                    <m:d>
                      <m:dPr>
                        <m:ctrlPr>
                          <a:rPr lang="en-US" sz="2400" i="1" dirty="0" smtClean="0">
                            <a:latin typeface="Cambria Math" panose="02040503050406030204" pitchFamily="18" charset="0"/>
                          </a:rPr>
                        </m:ctrlPr>
                      </m:dPr>
                      <m:e>
                        <m:r>
                          <a:rPr lang="en-US" sz="2400" i="1" dirty="0" smtClean="0">
                            <a:latin typeface="Cambria Math"/>
                          </a:rPr>
                          <m:t>𝑡</m:t>
                        </m:r>
                      </m:e>
                    </m:d>
                    <m:r>
                      <a:rPr lang="en-US" sz="2400" i="1" dirty="0" smtClean="0">
                        <a:latin typeface="Cambria Math"/>
                      </a:rPr>
                      <m:t>=2</m:t>
                    </m:r>
                    <m:r>
                      <a:rPr lang="el-GR" sz="2400" i="1" dirty="0" smtClean="0">
                        <a:latin typeface="Cambria Math"/>
                      </a:rPr>
                      <m:t>𝜋</m:t>
                    </m:r>
                    <m:r>
                      <a:rPr lang="en-US" sz="2400" i="1" dirty="0" err="1" smtClean="0">
                        <a:latin typeface="Cambria Math"/>
                      </a:rPr>
                      <m:t>𝑘</m:t>
                    </m:r>
                    <m:r>
                      <a:rPr lang="en-US" sz="2400" i="1" baseline="-25000" dirty="0" err="1" smtClean="0">
                        <a:latin typeface="Cambria Math"/>
                      </a:rPr>
                      <m:t>𝑓</m:t>
                    </m:r>
                    <m:nary>
                      <m:naryPr>
                        <m:ctrlPr>
                          <a:rPr lang="en-US" sz="2400" i="1" smtClean="0">
                            <a:latin typeface="Cambria Math" panose="02040503050406030204" pitchFamily="18" charset="0"/>
                          </a:rPr>
                        </m:ctrlPr>
                      </m:naryPr>
                      <m:sub>
                        <m:r>
                          <m:rPr>
                            <m:brk m:alnAt="23"/>
                          </m:rPr>
                          <a:rPr lang="en-US" sz="2400" b="0" i="1" smtClean="0">
                            <a:latin typeface="Cambria Math"/>
                          </a:rPr>
                          <m:t>0</m:t>
                        </m:r>
                      </m:sub>
                      <m:sup>
                        <m:r>
                          <a:rPr lang="en-US" sz="2400" b="0" i="1" smtClean="0">
                            <a:latin typeface="Cambria Math"/>
                          </a:rPr>
                          <m:t>𝑡</m:t>
                        </m:r>
                      </m:sup>
                      <m:e>
                        <m:r>
                          <a:rPr lang="en-US" sz="2400" b="0" i="1" smtClean="0">
                            <a:latin typeface="Cambria Math"/>
                          </a:rPr>
                          <m:t>𝑚</m:t>
                        </m:r>
                        <m:d>
                          <m:dPr>
                            <m:ctrlPr>
                              <a:rPr lang="en-US" sz="2400" b="0" i="1" smtClean="0">
                                <a:latin typeface="Cambria Math" panose="02040503050406030204" pitchFamily="18" charset="0"/>
                              </a:rPr>
                            </m:ctrlPr>
                          </m:dPr>
                          <m:e>
                            <m:r>
                              <a:rPr lang="en-US" sz="2400" b="0" i="1" smtClean="0">
                                <a:latin typeface="Cambria Math"/>
                              </a:rPr>
                              <m:t>𝑡</m:t>
                            </m:r>
                          </m:e>
                        </m:d>
                        <m:r>
                          <a:rPr lang="en-US" sz="2400" b="0" i="1" smtClean="0">
                            <a:latin typeface="Cambria Math"/>
                          </a:rPr>
                          <m:t>𝑑𝑡</m:t>
                        </m:r>
                      </m:e>
                    </m:nary>
                  </m:oMath>
                </a14:m>
                <a:endParaRPr lang="en-IN"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The output in the phase locked loop is defined by r(t)</a:t>
                </a:r>
              </a:p>
              <a:p>
                <a:pPr marL="0" indent="0">
                  <a:buNone/>
                </a:pPr>
                <a:r>
                  <a:rPr lang="en-US" sz="2400" dirty="0">
                    <a:latin typeface="Times New Roman" pitchFamily="18" charset="0"/>
                    <a:cs typeface="Times New Roman" pitchFamily="18" charset="0"/>
                  </a:rPr>
                  <a:t>		</a:t>
                </a:r>
                <a14:m>
                  <m:oMath xmlns:m="http://schemas.openxmlformats.org/officeDocument/2006/math">
                    <m:r>
                      <a:rPr lang="en-US" sz="2400" i="1" dirty="0" smtClean="0">
                        <a:latin typeface="Cambria Math"/>
                        <a:cs typeface="Times New Roman" pitchFamily="18" charset="0"/>
                      </a:rPr>
                      <m:t>𝑟</m:t>
                    </m:r>
                    <m:r>
                      <a:rPr lang="en-US" sz="2400" i="1" dirty="0" smtClean="0">
                        <a:latin typeface="Cambria Math"/>
                        <a:cs typeface="Times New Roman" pitchFamily="18" charset="0"/>
                      </a:rPr>
                      <m:t>(</m:t>
                    </m:r>
                    <m:r>
                      <a:rPr lang="en-US" sz="2400" i="1" dirty="0" smtClean="0">
                        <a:latin typeface="Cambria Math"/>
                        <a:cs typeface="Times New Roman" pitchFamily="18" charset="0"/>
                      </a:rPr>
                      <m:t>𝑡</m:t>
                    </m:r>
                    <m:r>
                      <a:rPr lang="en-US" sz="2400" i="1" dirty="0" smtClean="0">
                        <a:latin typeface="Cambria Math"/>
                        <a:cs typeface="Times New Roman" pitchFamily="18" charset="0"/>
                      </a:rPr>
                      <m:t>)=</m:t>
                    </m:r>
                    <m:r>
                      <a:rPr lang="en-US" sz="2400" i="1" dirty="0" smtClean="0">
                        <a:latin typeface="Cambria Math"/>
                        <a:cs typeface="Times New Roman" pitchFamily="18" charset="0"/>
                      </a:rPr>
                      <m:t>𝐴𝑣</m:t>
                    </m:r>
                    <m:r>
                      <a:rPr lang="en-US" sz="2400" i="1" dirty="0" smtClean="0">
                        <a:latin typeface="Cambria Math"/>
                        <a:cs typeface="Times New Roman" pitchFamily="18" charset="0"/>
                      </a:rPr>
                      <m:t> </m:t>
                    </m:r>
                    <m:r>
                      <a:rPr lang="en-US" sz="2400" i="1" dirty="0" smtClean="0">
                        <a:latin typeface="Cambria Math"/>
                        <a:cs typeface="Times New Roman" pitchFamily="18" charset="0"/>
                      </a:rPr>
                      <m:t>𝐶𝑜𝑠</m:t>
                    </m:r>
                    <m:r>
                      <a:rPr lang="en-US" sz="2400" i="1" dirty="0" smtClean="0">
                        <a:latin typeface="Cambria Math"/>
                        <a:cs typeface="Times New Roman" pitchFamily="18" charset="0"/>
                      </a:rPr>
                      <m:t>[2</m:t>
                    </m:r>
                    <m:r>
                      <a:rPr lang="el-GR" sz="2400" i="1" dirty="0" smtClean="0">
                        <a:latin typeface="Cambria Math"/>
                        <a:cs typeface="Times New Roman" pitchFamily="18" charset="0"/>
                      </a:rPr>
                      <m:t>𝜋</m:t>
                    </m:r>
                    <m:r>
                      <a:rPr lang="en-US" sz="2400" i="1" dirty="0" smtClean="0">
                        <a:latin typeface="Cambria Math"/>
                        <a:cs typeface="Times New Roman" pitchFamily="18" charset="0"/>
                      </a:rPr>
                      <m:t>𝑓</m:t>
                    </m:r>
                    <m:r>
                      <a:rPr lang="en-US" sz="2400" i="1" baseline="-25000" dirty="0" smtClean="0">
                        <a:latin typeface="Cambria Math"/>
                        <a:cs typeface="Times New Roman" pitchFamily="18" charset="0"/>
                      </a:rPr>
                      <m:t>𝑐</m:t>
                    </m:r>
                    <m:r>
                      <a:rPr lang="en-US" sz="2400" i="1" dirty="0" smtClean="0">
                        <a:latin typeface="Cambria Math"/>
                        <a:cs typeface="Times New Roman" pitchFamily="18" charset="0"/>
                      </a:rPr>
                      <m:t> </m:t>
                    </m:r>
                    <m:r>
                      <a:rPr lang="en-US" sz="2400" i="1" dirty="0" smtClean="0">
                        <a:latin typeface="Cambria Math"/>
                        <a:cs typeface="Times New Roman" pitchFamily="18" charset="0"/>
                      </a:rPr>
                      <m:t>𝑡</m:t>
                    </m:r>
                    <m:r>
                      <a:rPr lang="en-US" sz="2400" i="1" dirty="0" smtClean="0">
                        <a:latin typeface="Cambria Math"/>
                        <a:cs typeface="Times New Roman" pitchFamily="18" charset="0"/>
                      </a:rPr>
                      <m:t>+ф2(</m:t>
                    </m:r>
                    <m:r>
                      <a:rPr lang="en-US" sz="2400" i="1" dirty="0" smtClean="0">
                        <a:latin typeface="Cambria Math"/>
                        <a:cs typeface="Times New Roman" pitchFamily="18" charset="0"/>
                      </a:rPr>
                      <m:t>𝑡</m:t>
                    </m:r>
                    <m:r>
                      <a:rPr lang="en-US" sz="2400" i="1" dirty="0" smtClean="0">
                        <a:latin typeface="Cambria Math"/>
                        <a:cs typeface="Times New Roman" pitchFamily="18" charset="0"/>
                      </a:rPr>
                      <m:t>)]</m:t>
                    </m:r>
                  </m:oMath>
                </a14:m>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With control voltage v(t) applied to the VCO input the angle </a:t>
                </a:r>
                <a:r>
                  <a:rPr lang="az-Cyrl-AZ" sz="2400" dirty="0">
                    <a:latin typeface="Times New Roman" pitchFamily="18" charset="0"/>
                    <a:cs typeface="Times New Roman" pitchFamily="18" charset="0"/>
                  </a:rPr>
                  <a:t>ф</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(t) is related to v(t) by the integral</a:t>
                </a:r>
              </a:p>
              <a:p>
                <a:pPr marL="0" indent="0">
                  <a:buNone/>
                </a:pPr>
                <a:r>
                  <a:rPr lang="en-US" sz="2400" dirty="0">
                    <a:latin typeface="Times New Roman" pitchFamily="18" charset="0"/>
                    <a:cs typeface="Times New Roman" pitchFamily="18" charset="0"/>
                  </a:rPr>
                  <a:t>		</a:t>
                </a:r>
                <a14:m>
                  <m:oMath xmlns:m="http://schemas.openxmlformats.org/officeDocument/2006/math">
                    <m:r>
                      <a:rPr lang="az-Cyrl-AZ" sz="2400" i="1" dirty="0" smtClean="0">
                        <a:latin typeface="Cambria Math"/>
                        <a:cs typeface="Times New Roman" pitchFamily="18" charset="0"/>
                      </a:rPr>
                      <m:t>ф</m:t>
                    </m:r>
                    <m:r>
                      <a:rPr lang="en-US" sz="2400" i="1" baseline="-25000" dirty="0" smtClean="0">
                        <a:latin typeface="Cambria Math"/>
                        <a:cs typeface="Times New Roman" pitchFamily="18" charset="0"/>
                      </a:rPr>
                      <m:t>2</m:t>
                    </m:r>
                    <m:r>
                      <a:rPr lang="en-US" sz="2400" i="1" dirty="0" smtClean="0">
                        <a:latin typeface="Cambria Math"/>
                        <a:cs typeface="Times New Roman" pitchFamily="18" charset="0"/>
                      </a:rPr>
                      <m:t>(</m:t>
                    </m:r>
                    <m:r>
                      <a:rPr lang="en-US" sz="2400" i="1" dirty="0" smtClean="0">
                        <a:latin typeface="Cambria Math"/>
                        <a:cs typeface="Times New Roman" pitchFamily="18" charset="0"/>
                      </a:rPr>
                      <m:t>𝑡</m:t>
                    </m:r>
                    <m:r>
                      <a:rPr lang="en-US" sz="2400" i="1" dirty="0" smtClean="0">
                        <a:latin typeface="Cambria Math"/>
                        <a:cs typeface="Times New Roman" pitchFamily="18" charset="0"/>
                      </a:rPr>
                      <m:t>)=2</m:t>
                    </m:r>
                    <m:r>
                      <a:rPr lang="el-GR" sz="2400" i="1" dirty="0" smtClean="0">
                        <a:latin typeface="Cambria Math"/>
                        <a:cs typeface="Times New Roman" pitchFamily="18" charset="0"/>
                      </a:rPr>
                      <m:t>𝜋</m:t>
                    </m:r>
                    <m:r>
                      <a:rPr lang="en-US" sz="2400" i="1" dirty="0" err="1" smtClean="0">
                        <a:latin typeface="Cambria Math"/>
                        <a:cs typeface="Times New Roman" pitchFamily="18" charset="0"/>
                      </a:rPr>
                      <m:t>𝑘</m:t>
                    </m:r>
                    <m:r>
                      <a:rPr lang="en-US" sz="2400" i="1" baseline="-25000" dirty="0" err="1" smtClean="0">
                        <a:latin typeface="Cambria Math"/>
                        <a:cs typeface="Times New Roman" pitchFamily="18" charset="0"/>
                      </a:rPr>
                      <m:t>𝑣</m:t>
                    </m:r>
                    <m:nary>
                      <m:naryPr>
                        <m:ctrlPr>
                          <a:rPr lang="en-US" sz="2400" i="1" smtClean="0">
                            <a:latin typeface="Cambria Math" panose="02040503050406030204" pitchFamily="18" charset="0"/>
                            <a:cs typeface="Times New Roman" pitchFamily="18" charset="0"/>
                          </a:rPr>
                        </m:ctrlPr>
                      </m:naryPr>
                      <m:sub>
                        <m:r>
                          <m:rPr>
                            <m:brk m:alnAt="23"/>
                          </m:rPr>
                          <a:rPr lang="en-US" sz="2400" b="0" i="1" smtClean="0">
                            <a:latin typeface="Cambria Math"/>
                            <a:cs typeface="Times New Roman" pitchFamily="18" charset="0"/>
                          </a:rPr>
                          <m:t>0</m:t>
                        </m:r>
                      </m:sub>
                      <m:sup>
                        <m:r>
                          <a:rPr lang="en-US" sz="2400" b="0" i="1" smtClean="0">
                            <a:latin typeface="Cambria Math"/>
                            <a:cs typeface="Times New Roman" pitchFamily="18" charset="0"/>
                          </a:rPr>
                          <m:t>𝑡</m:t>
                        </m:r>
                      </m:sup>
                      <m:e>
                        <m:r>
                          <a:rPr lang="en-US" sz="2400" b="0" i="1" smtClean="0">
                            <a:latin typeface="Cambria Math"/>
                            <a:cs typeface="Times New Roman" pitchFamily="18" charset="0"/>
                          </a:rPr>
                          <m:t>𝑣</m:t>
                        </m:r>
                        <m:d>
                          <m:dPr>
                            <m:ctrlPr>
                              <a:rPr lang="en-US" sz="2400" b="0" i="1" smtClean="0">
                                <a:latin typeface="Cambria Math" panose="02040503050406030204" pitchFamily="18" charset="0"/>
                                <a:cs typeface="Times New Roman" pitchFamily="18" charset="0"/>
                              </a:rPr>
                            </m:ctrlPr>
                          </m:dPr>
                          <m:e>
                            <m:r>
                              <a:rPr lang="en-US" sz="2400" b="0" i="1" smtClean="0">
                                <a:latin typeface="Cambria Math"/>
                                <a:cs typeface="Times New Roman" pitchFamily="18" charset="0"/>
                              </a:rPr>
                              <m:t>𝑡</m:t>
                            </m:r>
                          </m:e>
                        </m:d>
                        <m:r>
                          <a:rPr lang="en-US" sz="2400" b="0" i="1" smtClean="0">
                            <a:latin typeface="Cambria Math"/>
                            <a:cs typeface="Times New Roman" pitchFamily="18" charset="0"/>
                          </a:rPr>
                          <m:t>𝑑𝑡</m:t>
                        </m:r>
                      </m:e>
                    </m:nary>
                  </m:oMath>
                </a14:m>
                <a:r>
                  <a:rPr lang="en-US" sz="2400" dirty="0">
                    <a:latin typeface="Times New Roman" pitchFamily="18" charset="0"/>
                    <a:cs typeface="Times New Roman" pitchFamily="18" charset="0"/>
                  </a:rPr>
                  <a:t>-------------------------------------------1</a:t>
                </a:r>
              </a:p>
              <a:p>
                <a:pPr marL="0" indent="0">
                  <a:buNone/>
                </a:pPr>
                <a14:m>
                  <m:oMathPara xmlns:m="http://schemas.openxmlformats.org/officeDocument/2006/math">
                    <m:oMathParaPr>
                      <m:jc m:val="centerGroup"/>
                    </m:oMathParaPr>
                    <m:oMath xmlns:m="http://schemas.openxmlformats.org/officeDocument/2006/math">
                      <m:r>
                        <a:rPr lang="en-US" sz="2400" i="1" dirty="0" smtClean="0">
                          <a:latin typeface="Cambria Math"/>
                          <a:cs typeface="Times New Roman" pitchFamily="18" charset="0"/>
                        </a:rPr>
                        <m:t>		</m:t>
                      </m:r>
                    </m:oMath>
                  </m:oMathPara>
                </a14:m>
                <a:endParaRPr lang="en-IN" sz="24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0673" y="926275"/>
                <a:ext cx="11105002" cy="5250688"/>
              </a:xfrm>
              <a:blipFill rotWithShape="1">
                <a:blip r:embed="rId4"/>
                <a:stretch>
                  <a:fillRect l="-769" t="-1626"/>
                </a:stretch>
              </a:blipFill>
            </p:spPr>
            <p:txBody>
              <a:bodyPr/>
              <a:lstStyle/>
              <a:p>
                <a:r>
                  <a:rPr lang="en-IN">
                    <a:noFill/>
                  </a:rPr>
                  <a:t> </a:t>
                </a:r>
              </a:p>
            </p:txBody>
          </p:sp>
        </mc:Fallback>
      </mc:AlternateContent>
    </p:spTree>
    <p:extLst>
      <p:ext uri="{BB962C8B-B14F-4D97-AF65-F5344CB8AC3E}">
        <p14:creationId xmlns:p14="http://schemas.microsoft.com/office/powerpoint/2010/main" val="47132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70ED13-11EE-4131-AF85-1AD17A4F00E1}"/>
              </a:ext>
            </a:extLst>
          </p:cNvPr>
          <p:cNvSpPr/>
          <p:nvPr/>
        </p:nvSpPr>
        <p:spPr>
          <a:xfrm>
            <a:off x="0" y="-51235"/>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3.2.1 NON LINEAR MODEL OF PLL</a:t>
            </a:r>
          </a:p>
        </p:txBody>
      </p:sp>
      <p:sp>
        <p:nvSpPr>
          <p:cNvPr id="24" name="TextBox 23">
            <a:extLst>
              <a:ext uri="{FF2B5EF4-FFF2-40B4-BE49-F238E27FC236}">
                <a16:creationId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Continuous wave modulation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Rao		08-04-2022		28/34</a:t>
            </a:r>
          </a:p>
        </p:txBody>
      </p:sp>
      <p:pic>
        <p:nvPicPr>
          <p:cNvPr id="8" name="Picture 7">
            <a:extLst>
              <a:ext uri="{FF2B5EF4-FFF2-40B4-BE49-F238E27FC236}">
                <a16:creationId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pic>
        <p:nvPicPr>
          <p:cNvPr id="2050" name="Picture 2" descr="https://documents.lucid.app/documents/00dc0376-e290-4634-af97-57078873a074/pages/NsIdVeJR1e11?a=684&amp;x=-235&amp;y=5&amp;w=1210&amp;h=395&amp;store=1&amp;accept=image%2F*&amp;auth=LCA%209ad4db7b47ad75217d6c196265180d0f610a7d4e-ts%3D16518122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5804" y="703731"/>
            <a:ext cx="8648700" cy="281940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164392" y="867508"/>
                <a:ext cx="11189408" cy="5309455"/>
              </a:xfrm>
            </p:spPr>
            <p:txBody>
              <a:bodyPr/>
              <a:lstStyle/>
              <a:p>
                <a:pPr marL="0" indent="0">
                  <a:buNone/>
                </a:pPr>
                <a:endParaRPr lang="en-US" dirty="0"/>
              </a:p>
              <a:p>
                <a:endParaRPr lang="en-US" dirty="0"/>
              </a:p>
              <a:p>
                <a:endParaRPr lang="en-US" dirty="0"/>
              </a:p>
              <a:p>
                <a:pPr marL="0" indent="0">
                  <a:buNone/>
                </a:pPr>
                <a:r>
                  <a:rPr lang="en-IN" sz="2000" b="1" dirty="0">
                    <a:latin typeface="Times New Roman" pitchFamily="18" charset="0"/>
                    <a:cs typeface="Times New Roman" pitchFamily="18" charset="0"/>
                  </a:rPr>
                  <a:t>FIG: NON LINEARISED MODEL</a:t>
                </a:r>
                <a:endParaRPr lang="en-US" sz="2000" dirty="0"/>
              </a:p>
              <a:p>
                <a:endParaRPr lang="en-US" sz="2000" dirty="0"/>
              </a:p>
              <a:p>
                <a:pPr marL="0" indent="0">
                  <a:buNone/>
                </a:pPr>
                <a:r>
                  <a:rPr lang="en-IN" sz="2000" dirty="0">
                    <a:latin typeface="Times New Roman" pitchFamily="18" charset="0"/>
                    <a:cs typeface="Times New Roman" pitchFamily="18" charset="0"/>
                  </a:rPr>
                  <a:t>Phase error is given as 	</a:t>
                </a:r>
                <a14:m>
                  <m:oMath xmlns:m="http://schemas.openxmlformats.org/officeDocument/2006/math">
                    <m:r>
                      <a:rPr lang="az-Cyrl-AZ" sz="2000" i="1" dirty="0">
                        <a:latin typeface="Cambria Math"/>
                        <a:cs typeface="Times New Roman" pitchFamily="18" charset="0"/>
                      </a:rPr>
                      <m:t>ф</m:t>
                    </m:r>
                    <m:r>
                      <a:rPr lang="en-IN" sz="2000" i="1" dirty="0">
                        <a:latin typeface="Cambria Math"/>
                        <a:cs typeface="Times New Roman" pitchFamily="18" charset="0"/>
                      </a:rPr>
                      <m:t>𝑒</m:t>
                    </m:r>
                    <m:d>
                      <m:dPr>
                        <m:ctrlPr>
                          <a:rPr lang="en-IN" sz="2000" i="1" dirty="0">
                            <a:latin typeface="Cambria Math" panose="02040503050406030204" pitchFamily="18" charset="0"/>
                            <a:cs typeface="Times New Roman" pitchFamily="18" charset="0"/>
                          </a:rPr>
                        </m:ctrlPr>
                      </m:dPr>
                      <m:e>
                        <m:r>
                          <a:rPr lang="en-IN" sz="2000" i="1" dirty="0">
                            <a:latin typeface="Cambria Math"/>
                            <a:cs typeface="Times New Roman" pitchFamily="18" charset="0"/>
                          </a:rPr>
                          <m:t>𝑡</m:t>
                        </m:r>
                      </m:e>
                    </m:d>
                    <m:r>
                      <a:rPr lang="en-IN" sz="2000" i="1" dirty="0">
                        <a:latin typeface="Cambria Math"/>
                        <a:cs typeface="Times New Roman" pitchFamily="18" charset="0"/>
                      </a:rPr>
                      <m:t>=</m:t>
                    </m:r>
                    <m:r>
                      <a:rPr lang="az-Cyrl-AZ" sz="2000" i="1" dirty="0">
                        <a:latin typeface="Cambria Math"/>
                        <a:cs typeface="Times New Roman" pitchFamily="18" charset="0"/>
                      </a:rPr>
                      <m:t>ф</m:t>
                    </m:r>
                    <m:r>
                      <a:rPr lang="en-IN" sz="2000" i="1" baseline="-25000" dirty="0">
                        <a:latin typeface="Cambria Math"/>
                        <a:cs typeface="Times New Roman" pitchFamily="18" charset="0"/>
                      </a:rPr>
                      <m:t>1</m:t>
                    </m:r>
                    <m:d>
                      <m:dPr>
                        <m:ctrlPr>
                          <a:rPr lang="en-IN" sz="2000" i="1" dirty="0">
                            <a:latin typeface="Cambria Math" panose="02040503050406030204" pitchFamily="18" charset="0"/>
                            <a:cs typeface="Times New Roman" pitchFamily="18" charset="0"/>
                          </a:rPr>
                        </m:ctrlPr>
                      </m:dPr>
                      <m:e>
                        <m:r>
                          <a:rPr lang="en-IN" sz="2000" i="1" dirty="0">
                            <a:latin typeface="Cambria Math"/>
                            <a:cs typeface="Times New Roman" pitchFamily="18" charset="0"/>
                          </a:rPr>
                          <m:t>𝑡</m:t>
                        </m:r>
                      </m:e>
                    </m:d>
                    <m:r>
                      <a:rPr lang="en-IN" sz="2000" i="1" dirty="0">
                        <a:latin typeface="Cambria Math"/>
                        <a:cs typeface="Times New Roman" pitchFamily="18" charset="0"/>
                      </a:rPr>
                      <m:t>−</m:t>
                    </m:r>
                    <m:r>
                      <a:rPr lang="az-Cyrl-AZ" sz="2000" i="1" dirty="0">
                        <a:latin typeface="Cambria Math"/>
                        <a:cs typeface="Times New Roman" pitchFamily="18" charset="0"/>
                      </a:rPr>
                      <m:t>ф</m:t>
                    </m:r>
                    <m:r>
                      <a:rPr lang="en-IN" sz="2000" i="1" baseline="-25000" dirty="0">
                        <a:latin typeface="Cambria Math"/>
                        <a:cs typeface="Times New Roman" pitchFamily="18" charset="0"/>
                      </a:rPr>
                      <m:t>2</m:t>
                    </m:r>
                    <m:d>
                      <m:dPr>
                        <m:ctrlPr>
                          <a:rPr lang="en-IN" sz="2000" i="1" dirty="0">
                            <a:latin typeface="Cambria Math" panose="02040503050406030204" pitchFamily="18" charset="0"/>
                            <a:cs typeface="Times New Roman" pitchFamily="18" charset="0"/>
                          </a:rPr>
                        </m:ctrlPr>
                      </m:dPr>
                      <m:e>
                        <m:r>
                          <a:rPr lang="en-IN" sz="2000" i="1" dirty="0">
                            <a:latin typeface="Cambria Math"/>
                            <a:cs typeface="Times New Roman" pitchFamily="18" charset="0"/>
                          </a:rPr>
                          <m:t>𝑡</m:t>
                        </m:r>
                      </m:e>
                    </m:d>
                  </m:oMath>
                </a14:m>
                <a:r>
                  <a:rPr lang="en-IN" sz="2000" dirty="0">
                    <a:latin typeface="Times New Roman" pitchFamily="18" charset="0"/>
                    <a:cs typeface="Times New Roman" pitchFamily="18" charset="0"/>
                  </a:rPr>
                  <a:t>    			v(t)=</a:t>
                </a:r>
                <a14:m>
                  <m:oMath xmlns:m="http://schemas.openxmlformats.org/officeDocument/2006/math">
                    <m:nary>
                      <m:naryPr>
                        <m:ctrlPr>
                          <a:rPr lang="en-IN" sz="2000" i="1">
                            <a:latin typeface="Cambria Math" panose="02040503050406030204" pitchFamily="18" charset="0"/>
                            <a:cs typeface="Times New Roman" pitchFamily="18" charset="0"/>
                          </a:rPr>
                        </m:ctrlPr>
                      </m:naryPr>
                      <m:sub>
                        <m:r>
                          <m:rPr>
                            <m:brk m:alnAt="23"/>
                          </m:rPr>
                          <a:rPr lang="en-IN" sz="2000" i="1">
                            <a:latin typeface="Cambria Math"/>
                            <a:cs typeface="Times New Roman" pitchFamily="18" charset="0"/>
                          </a:rPr>
                          <m:t>−</m:t>
                        </m:r>
                        <m:r>
                          <a:rPr lang="en-IN" sz="2000" i="1">
                            <a:latin typeface="Cambria Math"/>
                            <a:cs typeface="Times New Roman" pitchFamily="18" charset="0"/>
                          </a:rPr>
                          <m:t>∾</m:t>
                        </m:r>
                      </m:sub>
                      <m:sup>
                        <m:r>
                          <a:rPr lang="en-IN" sz="2000" i="1">
                            <a:latin typeface="Cambria Math"/>
                            <a:cs typeface="Times New Roman" pitchFamily="18" charset="0"/>
                          </a:rPr>
                          <m:t>∾</m:t>
                        </m:r>
                      </m:sup>
                      <m:e>
                        <m:r>
                          <a:rPr lang="en-IN" sz="2000" i="1">
                            <a:latin typeface="Cambria Math"/>
                            <a:cs typeface="Times New Roman" pitchFamily="18" charset="0"/>
                          </a:rPr>
                          <m:t>𝑒</m:t>
                        </m:r>
                        <m:d>
                          <m:dPr>
                            <m:ctrlPr>
                              <a:rPr lang="en-IN" sz="2000" i="1">
                                <a:latin typeface="Cambria Math" panose="02040503050406030204" pitchFamily="18" charset="0"/>
                                <a:cs typeface="Times New Roman" pitchFamily="18" charset="0"/>
                              </a:rPr>
                            </m:ctrlPr>
                          </m:dPr>
                          <m:e>
                            <m:r>
                              <a:rPr lang="en-IN" sz="2000" i="1">
                                <a:latin typeface="Cambria Math"/>
                                <a:cs typeface="Times New Roman" pitchFamily="18" charset="0"/>
                              </a:rPr>
                              <m:t>𝛕</m:t>
                            </m:r>
                          </m:e>
                        </m:d>
                        <m:r>
                          <a:rPr lang="en-IN" sz="2000" i="1">
                            <a:latin typeface="Cambria Math"/>
                            <a:cs typeface="Times New Roman" pitchFamily="18" charset="0"/>
                          </a:rPr>
                          <m:t>h</m:t>
                        </m:r>
                        <m:d>
                          <m:dPr>
                            <m:ctrlPr>
                              <a:rPr lang="en-IN" sz="2000" i="1">
                                <a:latin typeface="Cambria Math" panose="02040503050406030204" pitchFamily="18" charset="0"/>
                                <a:cs typeface="Times New Roman" pitchFamily="18" charset="0"/>
                              </a:rPr>
                            </m:ctrlPr>
                          </m:dPr>
                          <m:e>
                            <m:r>
                              <a:rPr lang="en-IN" sz="2000" i="1">
                                <a:latin typeface="Cambria Math"/>
                                <a:cs typeface="Times New Roman" pitchFamily="18" charset="0"/>
                              </a:rPr>
                              <m:t>𝑡</m:t>
                            </m:r>
                            <m:r>
                              <a:rPr lang="en-IN" sz="2000" i="1">
                                <a:latin typeface="Cambria Math"/>
                                <a:cs typeface="Times New Roman" pitchFamily="18" charset="0"/>
                              </a:rPr>
                              <m:t>−</m:t>
                            </m:r>
                            <m:r>
                              <a:rPr lang="en-IN" sz="2000" i="1">
                                <a:latin typeface="Cambria Math"/>
                                <a:cs typeface="Times New Roman" pitchFamily="18" charset="0"/>
                              </a:rPr>
                              <m:t>𝛕</m:t>
                            </m:r>
                          </m:e>
                        </m:d>
                        <m:r>
                          <a:rPr lang="en-IN" sz="2000" i="1">
                            <a:latin typeface="Cambria Math"/>
                            <a:cs typeface="Times New Roman" pitchFamily="18" charset="0"/>
                          </a:rPr>
                          <m:t>𝑑</m:t>
                        </m:r>
                        <m:r>
                          <a:rPr lang="en-IN" sz="2000" i="1">
                            <a:latin typeface="Cambria Math"/>
                            <a:cs typeface="Times New Roman" pitchFamily="18" charset="0"/>
                          </a:rPr>
                          <m:t>𝛕</m:t>
                        </m:r>
                      </m:e>
                    </m:nary>
                  </m:oMath>
                </a14:m>
                <a:endParaRPr lang="en-IN" sz="2000" dirty="0">
                  <a:latin typeface="Times New Roman" pitchFamily="18" charset="0"/>
                  <a:cs typeface="Times New Roman" pitchFamily="18" charset="0"/>
                </a:endParaRPr>
              </a:p>
              <a:p>
                <a:pPr marL="0" indent="0">
                  <a:buNone/>
                </a:pPr>
                <a:r>
                  <a:rPr lang="en-IN" sz="2000" dirty="0">
                    <a:latin typeface="Times New Roman" pitchFamily="18" charset="0"/>
                    <a:cs typeface="Times New Roman" pitchFamily="18" charset="0"/>
                  </a:rPr>
                  <a:t>				           </a:t>
                </a:r>
                <a14:m>
                  <m:oMath xmlns:m="http://schemas.openxmlformats.org/officeDocument/2006/math">
                    <m:r>
                      <a:rPr lang="en-IN" sz="2000" i="1" dirty="0">
                        <a:latin typeface="Cambria Math"/>
                        <a:cs typeface="Times New Roman" pitchFamily="18" charset="0"/>
                      </a:rPr>
                      <m:t>=</m:t>
                    </m:r>
                    <m:r>
                      <a:rPr lang="az-Cyrl-AZ" sz="2000" i="1" dirty="0">
                        <a:latin typeface="Cambria Math"/>
                        <a:cs typeface="Times New Roman" pitchFamily="18" charset="0"/>
                      </a:rPr>
                      <m:t>ф</m:t>
                    </m:r>
                    <m:r>
                      <a:rPr lang="en-IN" sz="2000" i="1" baseline="-25000" dirty="0">
                        <a:latin typeface="Cambria Math"/>
                        <a:cs typeface="Times New Roman" pitchFamily="18" charset="0"/>
                      </a:rPr>
                      <m:t>1</m:t>
                    </m:r>
                    <m:r>
                      <a:rPr lang="en-IN" sz="2000" i="1" dirty="0">
                        <a:latin typeface="Cambria Math"/>
                        <a:cs typeface="Times New Roman" pitchFamily="18" charset="0"/>
                      </a:rPr>
                      <m:t>(</m:t>
                    </m:r>
                    <m:r>
                      <a:rPr lang="en-IN" sz="2000" i="1" dirty="0">
                        <a:latin typeface="Cambria Math"/>
                        <a:cs typeface="Times New Roman" pitchFamily="18" charset="0"/>
                      </a:rPr>
                      <m:t>𝑡</m:t>
                    </m:r>
                    <m:r>
                      <a:rPr lang="en-IN" sz="2000" i="1" dirty="0">
                        <a:latin typeface="Cambria Math"/>
                        <a:cs typeface="Times New Roman" pitchFamily="18" charset="0"/>
                      </a:rPr>
                      <m:t>)−2</m:t>
                    </m:r>
                    <m:r>
                      <a:rPr lang="el-GR" sz="2000" i="1" dirty="0">
                        <a:latin typeface="Cambria Math"/>
                        <a:cs typeface="Times New Roman" pitchFamily="18" charset="0"/>
                      </a:rPr>
                      <m:t>𝜋</m:t>
                    </m:r>
                    <m:r>
                      <a:rPr lang="en-IN" sz="2000" i="1" dirty="0" err="1">
                        <a:latin typeface="Cambria Math"/>
                        <a:cs typeface="Times New Roman" pitchFamily="18" charset="0"/>
                      </a:rPr>
                      <m:t>𝑘</m:t>
                    </m:r>
                    <m:r>
                      <a:rPr lang="en-IN" sz="2000" i="1" baseline="-25000" dirty="0" err="1">
                        <a:latin typeface="Cambria Math"/>
                        <a:cs typeface="Times New Roman" pitchFamily="18" charset="0"/>
                      </a:rPr>
                      <m:t>𝑣</m:t>
                    </m:r>
                    <m:nary>
                      <m:naryPr>
                        <m:ctrlPr>
                          <a:rPr lang="en-IN" sz="2000" i="1">
                            <a:latin typeface="Cambria Math" panose="02040503050406030204" pitchFamily="18" charset="0"/>
                            <a:cs typeface="Times New Roman" pitchFamily="18" charset="0"/>
                          </a:rPr>
                        </m:ctrlPr>
                      </m:naryPr>
                      <m:sub>
                        <m:r>
                          <m:rPr>
                            <m:brk m:alnAt="23"/>
                          </m:rPr>
                          <a:rPr lang="en-IN" sz="2000" i="1">
                            <a:latin typeface="Cambria Math"/>
                            <a:cs typeface="Times New Roman" pitchFamily="18" charset="0"/>
                          </a:rPr>
                          <m:t>0</m:t>
                        </m:r>
                      </m:sub>
                      <m:sup>
                        <m:r>
                          <a:rPr lang="en-IN" sz="2000" i="1">
                            <a:latin typeface="Cambria Math"/>
                            <a:cs typeface="Times New Roman" pitchFamily="18" charset="0"/>
                          </a:rPr>
                          <m:t>𝑡</m:t>
                        </m:r>
                      </m:sup>
                      <m:e>
                        <m:r>
                          <a:rPr lang="en-IN" sz="2000" i="1">
                            <a:latin typeface="Cambria Math"/>
                            <a:cs typeface="Times New Roman" pitchFamily="18" charset="0"/>
                          </a:rPr>
                          <m:t>𝑣</m:t>
                        </m:r>
                        <m:d>
                          <m:dPr>
                            <m:ctrlPr>
                              <a:rPr lang="en-IN" sz="2000" i="1">
                                <a:latin typeface="Cambria Math" panose="02040503050406030204" pitchFamily="18" charset="0"/>
                                <a:cs typeface="Times New Roman" pitchFamily="18" charset="0"/>
                              </a:rPr>
                            </m:ctrlPr>
                          </m:dPr>
                          <m:e>
                            <m:r>
                              <a:rPr lang="en-IN" sz="2000" i="1">
                                <a:latin typeface="Cambria Math"/>
                                <a:cs typeface="Times New Roman" pitchFamily="18" charset="0"/>
                              </a:rPr>
                              <m:t>𝑡</m:t>
                            </m:r>
                          </m:e>
                        </m:d>
                        <m:r>
                          <a:rPr lang="en-IN" sz="2000" i="1">
                            <a:latin typeface="Cambria Math"/>
                            <a:cs typeface="Times New Roman" pitchFamily="18" charset="0"/>
                          </a:rPr>
                          <m:t>𝑑𝑡</m:t>
                        </m:r>
                        <m:r>
                          <a:rPr lang="en-IN" sz="2000" i="1">
                            <a:latin typeface="Cambria Math"/>
                            <a:cs typeface="Times New Roman" pitchFamily="18" charset="0"/>
                          </a:rPr>
                          <m:t> −−−−−−2</m:t>
                        </m:r>
                      </m:e>
                    </m:nary>
                  </m:oMath>
                </a14:m>
                <a:endParaRPr lang="en-IN" sz="2000" dirty="0">
                  <a:latin typeface="Times New Roman" pitchFamily="18" charset="0"/>
                  <a:cs typeface="Times New Roman" pitchFamily="18" charset="0"/>
                </a:endParaRPr>
              </a:p>
              <a:p>
                <a:pPr marL="0" indent="0">
                  <a:buNone/>
                </a:pPr>
                <a:r>
                  <a:rPr lang="en-IN" sz="2000" dirty="0">
                    <a:latin typeface="Times New Roman" pitchFamily="18" charset="0"/>
                    <a:cs typeface="Times New Roman" pitchFamily="18" charset="0"/>
                  </a:rPr>
                  <a:t>From </a:t>
                </a:r>
                <a:r>
                  <a:rPr lang="en-IN" sz="2000" dirty="0" err="1">
                    <a:latin typeface="Times New Roman" pitchFamily="18" charset="0"/>
                    <a:cs typeface="Times New Roman" pitchFamily="18" charset="0"/>
                  </a:rPr>
                  <a:t>equ’s</a:t>
                </a:r>
                <a:r>
                  <a:rPr lang="en-IN" sz="2000" dirty="0">
                    <a:latin typeface="Times New Roman" pitchFamily="18" charset="0"/>
                    <a:cs typeface="Times New Roman" pitchFamily="18" charset="0"/>
                  </a:rPr>
                  <a:t> 1 &amp; 2 we get</a:t>
                </a:r>
              </a:p>
              <a:p>
                <a:pPr marL="0" indent="0">
                  <a:buNone/>
                </a:pPr>
                <a14:m>
                  <m:oMath xmlns:m="http://schemas.openxmlformats.org/officeDocument/2006/math">
                    <m:f>
                      <m:fPr>
                        <m:ctrlPr>
                          <a:rPr lang="en-IN" sz="2000" i="1">
                            <a:latin typeface="Cambria Math" panose="02040503050406030204" pitchFamily="18" charset="0"/>
                            <a:cs typeface="Times New Roman" pitchFamily="18" charset="0"/>
                          </a:rPr>
                        </m:ctrlPr>
                      </m:fPr>
                      <m:num>
                        <m:r>
                          <a:rPr lang="en-IN" sz="2000" i="1">
                            <a:latin typeface="Cambria Math"/>
                            <a:cs typeface="Times New Roman" pitchFamily="18" charset="0"/>
                          </a:rPr>
                          <m:t>𝑑</m:t>
                        </m:r>
                        <m:r>
                          <a:rPr lang="az-Cyrl-AZ" sz="2000" i="1">
                            <a:latin typeface="Cambria Math"/>
                            <a:cs typeface="Times New Roman" pitchFamily="18" charset="0"/>
                          </a:rPr>
                          <m:t>ф</m:t>
                        </m:r>
                        <m:r>
                          <a:rPr lang="en-IN" sz="2000" i="1">
                            <a:latin typeface="Cambria Math"/>
                            <a:cs typeface="Times New Roman" pitchFamily="18" charset="0"/>
                          </a:rPr>
                          <m:t>𝑒</m:t>
                        </m:r>
                        <m:r>
                          <a:rPr lang="en-IN" sz="2000" i="1">
                            <a:latin typeface="Cambria Math"/>
                            <a:cs typeface="Times New Roman" pitchFamily="18" charset="0"/>
                          </a:rPr>
                          <m:t>(</m:t>
                        </m:r>
                        <m:r>
                          <a:rPr lang="en-IN" sz="2000" i="1">
                            <a:latin typeface="Cambria Math"/>
                            <a:cs typeface="Times New Roman" pitchFamily="18" charset="0"/>
                          </a:rPr>
                          <m:t>𝑡</m:t>
                        </m:r>
                        <m:r>
                          <a:rPr lang="en-IN" sz="2000" i="1">
                            <a:latin typeface="Cambria Math"/>
                            <a:cs typeface="Times New Roman" pitchFamily="18" charset="0"/>
                          </a:rPr>
                          <m:t>)</m:t>
                        </m:r>
                      </m:num>
                      <m:den>
                        <m:r>
                          <a:rPr lang="en-IN" sz="2000" i="1">
                            <a:latin typeface="Cambria Math"/>
                            <a:cs typeface="Times New Roman" pitchFamily="18" charset="0"/>
                          </a:rPr>
                          <m:t>𝑑𝑡</m:t>
                        </m:r>
                      </m:den>
                    </m:f>
                  </m:oMath>
                </a14:m>
                <a:r>
                  <a:rPr lang="en-IN" sz="2000" dirty="0">
                    <a:latin typeface="Times New Roman" pitchFamily="18" charset="0"/>
                    <a:cs typeface="Times New Roman" pitchFamily="18" charset="0"/>
                  </a:rPr>
                  <a:t> =</a:t>
                </a:r>
                <a14:m>
                  <m:oMath xmlns:m="http://schemas.openxmlformats.org/officeDocument/2006/math">
                    <m:r>
                      <a:rPr lang="en-IN" sz="2000" dirty="0">
                        <a:latin typeface="Cambria Math"/>
                        <a:cs typeface="Times New Roman" pitchFamily="18" charset="0"/>
                      </a:rPr>
                      <m:t> </m:t>
                    </m:r>
                    <m:f>
                      <m:fPr>
                        <m:ctrlPr>
                          <a:rPr lang="en-IN" sz="2000" i="1" dirty="0">
                            <a:latin typeface="Cambria Math" panose="02040503050406030204" pitchFamily="18" charset="0"/>
                            <a:cs typeface="Times New Roman" pitchFamily="18" charset="0"/>
                          </a:rPr>
                        </m:ctrlPr>
                      </m:fPr>
                      <m:num>
                        <m:r>
                          <a:rPr lang="en-IN" sz="2000" i="1" dirty="0">
                            <a:latin typeface="Cambria Math"/>
                            <a:cs typeface="Times New Roman" pitchFamily="18" charset="0"/>
                          </a:rPr>
                          <m:t>𝑑</m:t>
                        </m:r>
                        <m:r>
                          <a:rPr lang="az-Cyrl-AZ" sz="2000" i="1" dirty="0">
                            <a:latin typeface="Cambria Math"/>
                            <a:cs typeface="Times New Roman" pitchFamily="18" charset="0"/>
                          </a:rPr>
                          <m:t>ф</m:t>
                        </m:r>
                        <m:r>
                          <a:rPr lang="en-IN" sz="2000" i="1" dirty="0">
                            <a:latin typeface="Cambria Math"/>
                            <a:cs typeface="Times New Roman" pitchFamily="18" charset="0"/>
                          </a:rPr>
                          <m:t>1(</m:t>
                        </m:r>
                        <m:r>
                          <a:rPr lang="en-IN" sz="2000" i="1" dirty="0">
                            <a:latin typeface="Cambria Math"/>
                            <a:cs typeface="Times New Roman" pitchFamily="18" charset="0"/>
                          </a:rPr>
                          <m:t>𝑡</m:t>
                        </m:r>
                        <m:r>
                          <a:rPr lang="en-IN" sz="2000" i="1" dirty="0">
                            <a:latin typeface="Cambria Math"/>
                            <a:cs typeface="Times New Roman" pitchFamily="18" charset="0"/>
                          </a:rPr>
                          <m:t>)</m:t>
                        </m:r>
                      </m:num>
                      <m:den>
                        <m:r>
                          <a:rPr lang="en-IN" sz="2000" i="1" dirty="0">
                            <a:latin typeface="Cambria Math"/>
                            <a:cs typeface="Times New Roman" pitchFamily="18" charset="0"/>
                          </a:rPr>
                          <m:t>𝑑𝑡</m:t>
                        </m:r>
                      </m:den>
                    </m:f>
                  </m:oMath>
                </a14:m>
                <a:r>
                  <a:rPr lang="en-IN" sz="2000" dirty="0">
                    <a:latin typeface="Times New Roman" pitchFamily="18" charset="0"/>
                    <a:cs typeface="Times New Roman" pitchFamily="18" charset="0"/>
                  </a:rPr>
                  <a:t> -</a:t>
                </a:r>
                <a14:m>
                  <m:oMath xmlns:m="http://schemas.openxmlformats.org/officeDocument/2006/math">
                    <m:r>
                      <a:rPr lang="en-IN" sz="2000" i="1" dirty="0">
                        <a:latin typeface="Cambria Math"/>
                        <a:cs typeface="Times New Roman" pitchFamily="18" charset="0"/>
                      </a:rPr>
                      <m:t>2</m:t>
                    </m:r>
                    <m:r>
                      <a:rPr lang="el-GR" sz="2000" i="1" dirty="0">
                        <a:latin typeface="Cambria Math"/>
                        <a:cs typeface="Times New Roman" pitchFamily="18" charset="0"/>
                      </a:rPr>
                      <m:t>𝜋</m:t>
                    </m:r>
                    <m:r>
                      <a:rPr lang="en-IN" sz="2000" i="1" dirty="0">
                        <a:latin typeface="Cambria Math"/>
                        <a:cs typeface="Times New Roman" pitchFamily="18" charset="0"/>
                      </a:rPr>
                      <m:t>𝑘</m:t>
                    </m:r>
                    <m:r>
                      <a:rPr lang="en-IN" sz="2000" i="1" baseline="-25000" dirty="0">
                        <a:latin typeface="Cambria Math"/>
                        <a:cs typeface="Times New Roman" pitchFamily="18" charset="0"/>
                      </a:rPr>
                      <m:t>0</m:t>
                    </m:r>
                    <m:nary>
                      <m:naryPr>
                        <m:ctrlPr>
                          <a:rPr lang="en-IN" sz="2000" i="1">
                            <a:latin typeface="Cambria Math" panose="02040503050406030204" pitchFamily="18" charset="0"/>
                            <a:cs typeface="Times New Roman" pitchFamily="18" charset="0"/>
                          </a:rPr>
                        </m:ctrlPr>
                      </m:naryPr>
                      <m:sub>
                        <m:r>
                          <m:rPr>
                            <m:brk m:alnAt="23"/>
                          </m:rPr>
                          <a:rPr lang="en-US" sz="2000" i="1">
                            <a:latin typeface="Cambria Math"/>
                            <a:cs typeface="Times New Roman" pitchFamily="18" charset="0"/>
                          </a:rPr>
                          <m:t>−</m:t>
                        </m:r>
                        <m:r>
                          <a:rPr lang="en-US" sz="2000" i="1">
                            <a:latin typeface="Cambria Math"/>
                            <a:ea typeface="Cambria Math"/>
                            <a:cs typeface="Times New Roman" pitchFamily="18" charset="0"/>
                          </a:rPr>
                          <m:t>∞</m:t>
                        </m:r>
                      </m:sub>
                      <m:sup>
                        <m:r>
                          <a:rPr lang="en-IN" sz="2000" i="1">
                            <a:latin typeface="Cambria Math"/>
                            <a:ea typeface="Cambria Math"/>
                            <a:cs typeface="Times New Roman" pitchFamily="18" charset="0"/>
                          </a:rPr>
                          <m:t>∞</m:t>
                        </m:r>
                      </m:sup>
                      <m:e>
                        <m:r>
                          <a:rPr lang="en-US" sz="2000" i="1">
                            <a:latin typeface="Cambria Math"/>
                            <a:cs typeface="Times New Roman" pitchFamily="18" charset="0"/>
                          </a:rPr>
                          <m:t>𝑠𝑖𝑛</m:t>
                        </m:r>
                        <m:r>
                          <a:rPr lang="en-US" sz="2000" i="1">
                            <a:latin typeface="Cambria Math"/>
                            <a:ea typeface="Cambria Math"/>
                            <a:cs typeface="Times New Roman" pitchFamily="18" charset="0"/>
                          </a:rPr>
                          <m:t>ф</m:t>
                        </m:r>
                        <m:d>
                          <m:dPr>
                            <m:ctrlPr>
                              <a:rPr lang="en-US" sz="2000" i="1">
                                <a:latin typeface="Cambria Math" panose="02040503050406030204" pitchFamily="18" charset="0"/>
                                <a:ea typeface="Cambria Math"/>
                                <a:cs typeface="Times New Roman" pitchFamily="18" charset="0"/>
                              </a:rPr>
                            </m:ctrlPr>
                          </m:dPr>
                          <m:e>
                            <m:r>
                              <a:rPr lang="en-US" sz="2000" i="1">
                                <a:latin typeface="Cambria Math"/>
                                <a:ea typeface="Cambria Math"/>
                                <a:cs typeface="Times New Roman" pitchFamily="18" charset="0"/>
                              </a:rPr>
                              <m:t>𝛕</m:t>
                            </m:r>
                          </m:e>
                        </m:d>
                        <m:r>
                          <a:rPr lang="en-US" sz="2000" i="1">
                            <a:latin typeface="Cambria Math"/>
                            <a:ea typeface="Cambria Math"/>
                            <a:cs typeface="Times New Roman" pitchFamily="18" charset="0"/>
                          </a:rPr>
                          <m:t>h</m:t>
                        </m:r>
                        <m:d>
                          <m:dPr>
                            <m:ctrlPr>
                              <a:rPr lang="en-US" sz="2000" i="1">
                                <a:latin typeface="Cambria Math" panose="02040503050406030204" pitchFamily="18" charset="0"/>
                                <a:ea typeface="Cambria Math"/>
                                <a:cs typeface="Times New Roman" pitchFamily="18" charset="0"/>
                              </a:rPr>
                            </m:ctrlPr>
                          </m:dPr>
                          <m:e>
                            <m:r>
                              <a:rPr lang="en-US" sz="2000" i="1">
                                <a:latin typeface="Cambria Math"/>
                                <a:ea typeface="Cambria Math"/>
                                <a:cs typeface="Times New Roman" pitchFamily="18" charset="0"/>
                              </a:rPr>
                              <m:t>𝑡</m:t>
                            </m:r>
                            <m:r>
                              <a:rPr lang="en-US" sz="2000" i="1">
                                <a:latin typeface="Cambria Math"/>
                                <a:ea typeface="Cambria Math"/>
                                <a:cs typeface="Times New Roman" pitchFamily="18" charset="0"/>
                              </a:rPr>
                              <m:t>−</m:t>
                            </m:r>
                            <m:r>
                              <a:rPr lang="en-US" sz="2000" i="1">
                                <a:latin typeface="Cambria Math"/>
                                <a:ea typeface="Cambria Math"/>
                                <a:cs typeface="Times New Roman" pitchFamily="18" charset="0"/>
                              </a:rPr>
                              <m:t>𝛕</m:t>
                            </m:r>
                          </m:e>
                        </m:d>
                        <m:r>
                          <a:rPr lang="en-US" sz="2000" i="1">
                            <a:latin typeface="Cambria Math"/>
                            <a:ea typeface="Cambria Math"/>
                            <a:cs typeface="Times New Roman" pitchFamily="18" charset="0"/>
                          </a:rPr>
                          <m:t>𝑑</m:t>
                        </m:r>
                        <m:r>
                          <a:rPr lang="en-US" sz="2000" i="1">
                            <a:latin typeface="Cambria Math"/>
                            <a:ea typeface="Cambria Math"/>
                            <a:cs typeface="Times New Roman" pitchFamily="18" charset="0"/>
                          </a:rPr>
                          <m:t>(</m:t>
                        </m:r>
                        <m:r>
                          <a:rPr lang="en-US" sz="2000" i="1">
                            <a:latin typeface="Cambria Math"/>
                            <a:ea typeface="Cambria Math"/>
                            <a:cs typeface="Times New Roman" pitchFamily="18" charset="0"/>
                          </a:rPr>
                          <m:t>𝑡</m:t>
                        </m:r>
                        <m:r>
                          <a:rPr lang="en-US" sz="2000" i="1">
                            <a:latin typeface="Cambria Math"/>
                            <a:ea typeface="Cambria Math"/>
                            <a:cs typeface="Times New Roman" pitchFamily="18" charset="0"/>
                          </a:rPr>
                          <m:t>−</m:t>
                        </m:r>
                        <m:r>
                          <a:rPr lang="en-US" sz="2000" i="1">
                            <a:latin typeface="Cambria Math"/>
                            <a:ea typeface="Cambria Math"/>
                            <a:cs typeface="Times New Roman" pitchFamily="18" charset="0"/>
                          </a:rPr>
                          <m:t>𝛕</m:t>
                        </m:r>
                        <m:r>
                          <a:rPr lang="en-US" sz="2000" i="1">
                            <a:latin typeface="Cambria Math"/>
                            <a:ea typeface="Cambria Math"/>
                            <a:cs typeface="Times New Roman" pitchFamily="18" charset="0"/>
                          </a:rPr>
                          <m:t>)</m:t>
                        </m:r>
                      </m:e>
                    </m:nary>
                  </m:oMath>
                </a14:m>
                <a:r>
                  <a:rPr lang="en-IN" sz="2000" dirty="0">
                    <a:latin typeface="Times New Roman" pitchFamily="18" charset="0"/>
                    <a:cs typeface="Times New Roman" pitchFamily="18" charset="0"/>
                  </a:rPr>
                  <a:t>----------------3	</a:t>
                </a:r>
              </a:p>
              <a:p>
                <a:pPr marL="0" indent="0">
                  <a:buNone/>
                </a:pPr>
                <a:endParaRPr lang="en-IN" sz="2000" dirty="0">
                  <a:latin typeface="Times New Roman" pitchFamily="18" charset="0"/>
                  <a:cs typeface="Times New Roman" pitchFamily="18" charset="0"/>
                </a:endParaRPr>
              </a:p>
              <a:p>
                <a:pPr marL="0" indent="0">
                  <a:buNone/>
                </a:pPr>
                <a:endParaRPr lang="en-US" dirty="0"/>
              </a:p>
              <a:p>
                <a:endParaRPr lang="en-IN"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164392" y="867508"/>
                <a:ext cx="11189408" cy="5309455"/>
              </a:xfrm>
              <a:blipFill rotWithShape="1">
                <a:blip r:embed="rId5"/>
                <a:stretch>
                  <a:fillRect l="-599"/>
                </a:stretch>
              </a:blipFill>
            </p:spPr>
            <p:txBody>
              <a:bodyPr/>
              <a:lstStyle/>
              <a:p>
                <a:r>
                  <a:rPr lang="en-IN">
                    <a:noFill/>
                  </a:rPr>
                  <a:t> </a:t>
                </a:r>
              </a:p>
            </p:txBody>
          </p:sp>
        </mc:Fallback>
      </mc:AlternateContent>
    </p:spTree>
    <p:extLst>
      <p:ext uri="{BB962C8B-B14F-4D97-AF65-F5344CB8AC3E}">
        <p14:creationId xmlns:p14="http://schemas.microsoft.com/office/powerpoint/2010/main" val="407724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8DCBB8-8B39-47C5-8FD6-C56AD785E554}"/>
              </a:ext>
            </a:extLst>
          </p:cNvPr>
          <p:cNvSpPr txBox="1"/>
          <p:nvPr/>
        </p:nvSpPr>
        <p:spPr>
          <a:xfrm>
            <a:off x="99780"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What is Modulation?</a:t>
            </a:r>
          </a:p>
        </p:txBody>
      </p:sp>
      <p:pic>
        <p:nvPicPr>
          <p:cNvPr id="8" name="Picture 7">
            <a:extLst>
              <a:ext uri="{FF2B5EF4-FFF2-40B4-BE49-F238E27FC236}">
                <a16:creationId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3" name="Content Placeholder 2"/>
          <p:cNvSpPr>
            <a:spLocks noGrp="1"/>
          </p:cNvSpPr>
          <p:nvPr>
            <p:ph idx="1"/>
          </p:nvPr>
        </p:nvSpPr>
        <p:spPr>
          <a:xfrm>
            <a:off x="342900" y="927100"/>
            <a:ext cx="11010900" cy="5249863"/>
          </a:xfrm>
        </p:spPr>
        <p:txBody>
          <a:bodyPr>
            <a:normAutofit/>
          </a:bodyPr>
          <a:lstStyle/>
          <a:p>
            <a:r>
              <a:rPr lang="en-IN" sz="2000" b="1" dirty="0">
                <a:latin typeface="Times New Roman" pitchFamily="18" charset="0"/>
                <a:cs typeface="Times New Roman" pitchFamily="18" charset="0"/>
              </a:rPr>
              <a:t>MODULATION :</a:t>
            </a:r>
            <a:r>
              <a:rPr lang="en-IN" sz="2400" dirty="0">
                <a:latin typeface="Times New Roman" pitchFamily="18" charset="0"/>
                <a:cs typeface="Times New Roman" pitchFamily="18" charset="0"/>
              </a:rPr>
              <a:t>A process by which some </a:t>
            </a:r>
            <a:r>
              <a:rPr lang="en-IN" sz="2400" i="1" dirty="0">
                <a:latin typeface="Times New Roman" pitchFamily="18" charset="0"/>
                <a:cs typeface="Times New Roman" pitchFamily="18" charset="0"/>
              </a:rPr>
              <a:t>characteristic of a carrier </a:t>
            </a:r>
            <a:r>
              <a:rPr lang="en-IN" sz="2400" dirty="0">
                <a:latin typeface="Times New Roman" pitchFamily="18" charset="0"/>
                <a:cs typeface="Times New Roman" pitchFamily="18" charset="0"/>
              </a:rPr>
              <a:t>is varied in accordance </a:t>
            </a:r>
            <a:r>
              <a:rPr lang="en-IN" sz="2400" i="1" dirty="0">
                <a:latin typeface="Times New Roman" pitchFamily="18" charset="0"/>
                <a:cs typeface="Times New Roman" pitchFamily="18" charset="0"/>
              </a:rPr>
              <a:t>with a modulating signal </a:t>
            </a:r>
          </a:p>
          <a:p>
            <a:r>
              <a:rPr lang="en-IN" sz="2000" b="1" dirty="0">
                <a:latin typeface="Times New Roman" pitchFamily="18" charset="0"/>
                <a:cs typeface="Times New Roman" pitchFamily="18" charset="0"/>
              </a:rPr>
              <a:t>SINUSOIDAL CONTINUOUS –WAVE (CW)MODULATION</a:t>
            </a:r>
          </a:p>
          <a:p>
            <a:pPr>
              <a:buFont typeface="Wingdings" pitchFamily="2" charset="2"/>
              <a:buChar char="Ø"/>
            </a:pPr>
            <a:r>
              <a:rPr lang="en-IN" sz="2000" dirty="0">
                <a:latin typeface="Times New Roman" pitchFamily="18" charset="0"/>
                <a:cs typeface="Times New Roman" pitchFamily="18" charset="0"/>
              </a:rPr>
              <a:t>Amplitude modulation</a:t>
            </a:r>
          </a:p>
          <a:p>
            <a:pPr>
              <a:buFont typeface="Wingdings" pitchFamily="2" charset="2"/>
              <a:buChar char="Ø"/>
            </a:pPr>
            <a:r>
              <a:rPr lang="en-IN" sz="2000" dirty="0">
                <a:latin typeface="Times New Roman" pitchFamily="18" charset="0"/>
                <a:cs typeface="Times New Roman" pitchFamily="18" charset="0"/>
              </a:rPr>
              <a:t>Angle modulation </a:t>
            </a:r>
          </a:p>
          <a:p>
            <a:pPr marL="0" indent="0">
              <a:buNone/>
            </a:pPr>
            <a:r>
              <a:rPr lang="en-IN" sz="2000" dirty="0">
                <a:latin typeface="Times New Roman" pitchFamily="18" charset="0"/>
                <a:cs typeface="Times New Roman" pitchFamily="18" charset="0"/>
              </a:rPr>
              <a:t>From fig		 </a:t>
            </a:r>
          </a:p>
          <a:p>
            <a:pPr marL="0" indent="0">
              <a:buNone/>
            </a:pPr>
            <a:r>
              <a:rPr lang="en-IN" sz="2000">
                <a:latin typeface="Times New Roman" pitchFamily="18" charset="0"/>
                <a:cs typeface="Times New Roman" pitchFamily="18" charset="0"/>
              </a:rPr>
              <a:t>	(</a:t>
            </a:r>
            <a:r>
              <a:rPr lang="en-IN" sz="2000" dirty="0">
                <a:latin typeface="Times New Roman" pitchFamily="18" charset="0"/>
                <a:cs typeface="Times New Roman" pitchFamily="18" charset="0"/>
              </a:rPr>
              <a:t>a) sinusoidal carrier</a:t>
            </a:r>
          </a:p>
          <a:p>
            <a:pPr marL="0" indent="0">
              <a:buNone/>
            </a:pPr>
            <a:r>
              <a:rPr lang="en-IN" sz="2000" dirty="0">
                <a:latin typeface="Times New Roman" pitchFamily="18" charset="0"/>
                <a:cs typeface="Times New Roman" pitchFamily="18" charset="0"/>
              </a:rPr>
              <a:t>	(b)base band signal or message signal</a:t>
            </a:r>
          </a:p>
          <a:p>
            <a:pPr marL="0" indent="0">
              <a:buNone/>
            </a:pPr>
            <a:r>
              <a:rPr lang="en-IN" sz="2000" dirty="0">
                <a:latin typeface="Times New Roman" pitchFamily="18" charset="0"/>
                <a:cs typeface="Times New Roman" pitchFamily="18" charset="0"/>
              </a:rPr>
              <a:t>	(c) Amplitude modulation </a:t>
            </a:r>
          </a:p>
          <a:p>
            <a:pPr marL="0" indent="0">
              <a:buNone/>
            </a:pPr>
            <a:r>
              <a:rPr lang="en-IN" sz="2000" dirty="0">
                <a:latin typeface="Times New Roman" pitchFamily="18" charset="0"/>
                <a:cs typeface="Times New Roman" pitchFamily="18" charset="0"/>
              </a:rPr>
              <a:t>	(d) Frequency modulation</a:t>
            </a:r>
          </a:p>
          <a:p>
            <a:pPr marL="0" indent="0">
              <a:buNone/>
            </a:pPr>
            <a:endParaRPr lang="en-IN" sz="3200" i="1"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1331" y="2133600"/>
            <a:ext cx="459105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BFED1AA9-7384-A599-E771-31DE55582B97}"/>
              </a:ext>
            </a:extLst>
          </p:cNvPr>
          <p:cNvSpPr txBox="1"/>
          <p:nvPr/>
        </p:nvSpPr>
        <p:spPr>
          <a:xfrm>
            <a:off x="156034" y="6337239"/>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Continuous Wave Modulation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08-04-2022		02/34</a:t>
            </a:r>
          </a:p>
        </p:txBody>
      </p:sp>
    </p:spTree>
    <p:extLst>
      <p:ext uri="{BB962C8B-B14F-4D97-AF65-F5344CB8AC3E}">
        <p14:creationId xmlns:p14="http://schemas.microsoft.com/office/powerpoint/2010/main" val="3279959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8DCBB8-8B39-47C5-8FD6-C56AD785E554}"/>
              </a:ext>
            </a:extLst>
          </p:cNvPr>
          <p:cNvSpPr txBox="1"/>
          <p:nvPr/>
        </p:nvSpPr>
        <p:spPr>
          <a:xfrm>
            <a:off x="164392" y="36802"/>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3.2.2 LINEAR MODEL OF PLL</a:t>
            </a:r>
          </a:p>
        </p:txBody>
      </p:sp>
      <p:sp>
        <p:nvSpPr>
          <p:cNvPr id="24" name="TextBox 23">
            <a:extLst>
              <a:ext uri="{FF2B5EF4-FFF2-40B4-BE49-F238E27FC236}">
                <a16:creationId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Continuous wave modulation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Rao		08-04-2022		29/34</a:t>
            </a:r>
          </a:p>
        </p:txBody>
      </p:sp>
      <p:pic>
        <p:nvPicPr>
          <p:cNvPr id="8" name="Picture 7">
            <a:extLst>
              <a:ext uri="{FF2B5EF4-FFF2-40B4-BE49-F238E27FC236}">
                <a16:creationId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9" name="Content Placeholder 8"/>
              <p:cNvSpPr>
                <a:spLocks noGrp="1"/>
              </p:cNvSpPr>
              <p:nvPr>
                <p:ph idx="1"/>
              </p:nvPr>
            </p:nvSpPr>
            <p:spPr>
              <a:xfrm>
                <a:off x="164392" y="890954"/>
                <a:ext cx="11189408" cy="5286009"/>
              </a:xfrm>
            </p:spPr>
            <p:txBody>
              <a:bodyPr>
                <a:normAutofit/>
              </a:bodyPr>
              <a:lstStyle/>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IN" sz="2000" dirty="0">
                    <a:latin typeface="Times New Roman" pitchFamily="18" charset="0"/>
                    <a:cs typeface="Times New Roman" pitchFamily="18" charset="0"/>
                  </a:rPr>
                  <a:t>Equ 3 can be   written in frequency form</a:t>
                </a:r>
              </a:p>
              <a:p>
                <a:pPr marL="0" indent="0">
                  <a:buNone/>
                </a:pPr>
                <a:r>
                  <a:rPr lang="en-IN" sz="2000" dirty="0">
                    <a:latin typeface="Times New Roman" pitchFamily="18" charset="0"/>
                    <a:cs typeface="Times New Roman" pitchFamily="18" charset="0"/>
                  </a:rPr>
                  <a:t> </a:t>
                </a:r>
                <a14:m>
                  <m:oMath xmlns:m="http://schemas.openxmlformats.org/officeDocument/2006/math">
                    <m:r>
                      <a:rPr lang="az-Cyrl-AZ" sz="2000" i="1" dirty="0">
                        <a:latin typeface="Cambria Math"/>
                        <a:cs typeface="Times New Roman" pitchFamily="18" charset="0"/>
                      </a:rPr>
                      <m:t>ф</m:t>
                    </m:r>
                    <m:r>
                      <a:rPr lang="en-IN" sz="2000" i="1" baseline="-25000" dirty="0">
                        <a:latin typeface="Cambria Math"/>
                        <a:cs typeface="Times New Roman" pitchFamily="18" charset="0"/>
                      </a:rPr>
                      <m:t>𝑒</m:t>
                    </m:r>
                    <m:d>
                      <m:dPr>
                        <m:ctrlPr>
                          <a:rPr lang="en-IN" sz="2000" i="1" dirty="0">
                            <a:latin typeface="Cambria Math" panose="02040503050406030204" pitchFamily="18" charset="0"/>
                            <a:cs typeface="Times New Roman" pitchFamily="18" charset="0"/>
                          </a:rPr>
                        </m:ctrlPr>
                      </m:dPr>
                      <m:e>
                        <m:r>
                          <a:rPr lang="en-IN" sz="2000" i="1" dirty="0">
                            <a:latin typeface="Cambria Math"/>
                            <a:cs typeface="Times New Roman" pitchFamily="18" charset="0"/>
                          </a:rPr>
                          <m:t>𝑓</m:t>
                        </m:r>
                      </m:e>
                    </m:d>
                    <m:r>
                      <a:rPr lang="en-IN" sz="2000" i="1" dirty="0">
                        <a:latin typeface="Cambria Math"/>
                        <a:cs typeface="Times New Roman" pitchFamily="18" charset="0"/>
                      </a:rPr>
                      <m:t>=</m:t>
                    </m:r>
                    <m:f>
                      <m:fPr>
                        <m:ctrlPr>
                          <a:rPr lang="en-IN" sz="2000" i="1">
                            <a:latin typeface="Cambria Math" panose="02040503050406030204" pitchFamily="18" charset="0"/>
                            <a:cs typeface="Times New Roman" pitchFamily="18" charset="0"/>
                          </a:rPr>
                        </m:ctrlPr>
                      </m:fPr>
                      <m:num>
                        <m:r>
                          <a:rPr lang="en-IN" sz="2000" i="1">
                            <a:latin typeface="Cambria Math"/>
                            <a:cs typeface="Times New Roman" pitchFamily="18" charset="0"/>
                          </a:rPr>
                          <m:t>1</m:t>
                        </m:r>
                      </m:num>
                      <m:den>
                        <m:r>
                          <a:rPr lang="en-IN" sz="2000" i="1">
                            <a:latin typeface="Cambria Math"/>
                            <a:cs typeface="Times New Roman" pitchFamily="18" charset="0"/>
                          </a:rPr>
                          <m:t>1+</m:t>
                        </m:r>
                        <m:r>
                          <a:rPr lang="en-IN" sz="2000" i="1">
                            <a:latin typeface="Cambria Math"/>
                            <a:cs typeface="Times New Roman" pitchFamily="18" charset="0"/>
                          </a:rPr>
                          <m:t>𝐿</m:t>
                        </m:r>
                        <m:d>
                          <m:dPr>
                            <m:ctrlPr>
                              <a:rPr lang="en-IN" sz="2000" i="1">
                                <a:latin typeface="Cambria Math" panose="02040503050406030204" pitchFamily="18" charset="0"/>
                                <a:cs typeface="Times New Roman" pitchFamily="18" charset="0"/>
                              </a:rPr>
                            </m:ctrlPr>
                          </m:dPr>
                          <m:e>
                            <m:r>
                              <a:rPr lang="en-IN" sz="2000" i="1">
                                <a:latin typeface="Cambria Math"/>
                                <a:cs typeface="Times New Roman" pitchFamily="18" charset="0"/>
                              </a:rPr>
                              <m:t>𝑓</m:t>
                            </m:r>
                          </m:e>
                        </m:d>
                      </m:den>
                    </m:f>
                    <m:r>
                      <a:rPr lang="en-IN" sz="2000" i="1">
                        <a:latin typeface="Cambria Math"/>
                        <a:cs typeface="Times New Roman" pitchFamily="18" charset="0"/>
                      </a:rPr>
                      <m:t> </m:t>
                    </m:r>
                    <m:r>
                      <a:rPr lang="az-Cyrl-AZ" sz="2000" i="1">
                        <a:latin typeface="Cambria Math"/>
                        <a:cs typeface="Times New Roman" pitchFamily="18" charset="0"/>
                      </a:rPr>
                      <m:t>ф</m:t>
                    </m:r>
                    <m:r>
                      <a:rPr lang="en-IN" sz="2000" i="1" baseline="-25000">
                        <a:latin typeface="Cambria Math"/>
                        <a:cs typeface="Times New Roman" pitchFamily="18" charset="0"/>
                      </a:rPr>
                      <m:t>1</m:t>
                    </m:r>
                    <m:d>
                      <m:dPr>
                        <m:ctrlPr>
                          <a:rPr lang="en-IN" sz="2000" i="1">
                            <a:latin typeface="Cambria Math" panose="02040503050406030204" pitchFamily="18" charset="0"/>
                            <a:cs typeface="Times New Roman" pitchFamily="18" charset="0"/>
                          </a:rPr>
                        </m:ctrlPr>
                      </m:dPr>
                      <m:e>
                        <m:r>
                          <a:rPr lang="en-IN" sz="2000" i="1">
                            <a:latin typeface="Cambria Math"/>
                            <a:cs typeface="Times New Roman" pitchFamily="18" charset="0"/>
                          </a:rPr>
                          <m:t>𝑓</m:t>
                        </m:r>
                      </m:e>
                    </m:d>
                    <m:r>
                      <a:rPr lang="en-IN" sz="2000" i="1">
                        <a:latin typeface="Cambria Math"/>
                        <a:cs typeface="Times New Roman" pitchFamily="18" charset="0"/>
                      </a:rPr>
                      <m:t> −−−−−−4        </m:t>
                    </m:r>
                  </m:oMath>
                </a14:m>
                <a:r>
                  <a:rPr lang="en-IN" sz="2000" dirty="0">
                    <a:cs typeface="Times New Roman" pitchFamily="18" charset="0"/>
                  </a:rPr>
                  <a:t> </a:t>
                </a:r>
                <a14:m>
                  <m:oMath xmlns:m="http://schemas.openxmlformats.org/officeDocument/2006/math">
                    <m:r>
                      <a:rPr lang="en-IN" sz="2000" i="1" dirty="0">
                        <a:latin typeface="Cambria Math"/>
                        <a:cs typeface="Times New Roman" pitchFamily="18" charset="0"/>
                      </a:rPr>
                      <m:t>𝐿</m:t>
                    </m:r>
                    <m:d>
                      <m:dPr>
                        <m:ctrlPr>
                          <a:rPr lang="en-IN" sz="2000" i="1" dirty="0">
                            <a:latin typeface="Cambria Math" panose="02040503050406030204" pitchFamily="18" charset="0"/>
                            <a:cs typeface="Times New Roman" pitchFamily="18" charset="0"/>
                          </a:rPr>
                        </m:ctrlPr>
                      </m:dPr>
                      <m:e>
                        <m:r>
                          <a:rPr lang="en-IN" sz="2000" i="1" dirty="0">
                            <a:latin typeface="Cambria Math"/>
                            <a:cs typeface="Times New Roman" pitchFamily="18" charset="0"/>
                          </a:rPr>
                          <m:t>𝑓</m:t>
                        </m:r>
                      </m:e>
                    </m:d>
                    <m:r>
                      <a:rPr lang="en-IN" sz="2000" i="1" dirty="0">
                        <a:latin typeface="Cambria Math"/>
                        <a:cs typeface="Times New Roman" pitchFamily="18" charset="0"/>
                      </a:rPr>
                      <m:t>= </m:t>
                    </m:r>
                    <m:r>
                      <a:rPr lang="en-IN" sz="2000" i="1" dirty="0">
                        <a:latin typeface="Cambria Math"/>
                        <a:cs typeface="Times New Roman" pitchFamily="18" charset="0"/>
                      </a:rPr>
                      <m:t>𝑘</m:t>
                    </m:r>
                    <m:r>
                      <a:rPr lang="en-IN" sz="2000" i="1" baseline="-25000" dirty="0">
                        <a:latin typeface="Cambria Math"/>
                        <a:cs typeface="Times New Roman" pitchFamily="18" charset="0"/>
                      </a:rPr>
                      <m:t>0</m:t>
                    </m:r>
                    <m:f>
                      <m:fPr>
                        <m:ctrlPr>
                          <a:rPr lang="en-IN" sz="2000" i="1">
                            <a:latin typeface="Cambria Math" panose="02040503050406030204" pitchFamily="18" charset="0"/>
                            <a:cs typeface="Times New Roman" pitchFamily="18" charset="0"/>
                          </a:rPr>
                        </m:ctrlPr>
                      </m:fPr>
                      <m:num>
                        <m:r>
                          <a:rPr lang="en-IN" sz="2000" i="1">
                            <a:latin typeface="Cambria Math"/>
                            <a:cs typeface="Times New Roman" pitchFamily="18" charset="0"/>
                          </a:rPr>
                          <m:t>𝐻</m:t>
                        </m:r>
                        <m:d>
                          <m:dPr>
                            <m:ctrlPr>
                              <a:rPr lang="en-IN" sz="2000" i="1">
                                <a:latin typeface="Cambria Math" panose="02040503050406030204" pitchFamily="18" charset="0"/>
                                <a:cs typeface="Times New Roman" pitchFamily="18" charset="0"/>
                              </a:rPr>
                            </m:ctrlPr>
                          </m:dPr>
                          <m:e>
                            <m:r>
                              <a:rPr lang="en-IN" sz="2000" i="1">
                                <a:latin typeface="Cambria Math"/>
                                <a:cs typeface="Times New Roman" pitchFamily="18" charset="0"/>
                              </a:rPr>
                              <m:t>𝑓</m:t>
                            </m:r>
                          </m:e>
                        </m:d>
                      </m:num>
                      <m:den>
                        <m:r>
                          <a:rPr lang="en-IN" sz="2000" i="1">
                            <a:latin typeface="Cambria Math"/>
                            <a:cs typeface="Times New Roman" pitchFamily="18" charset="0"/>
                          </a:rPr>
                          <m:t>𝑗𝑓</m:t>
                        </m:r>
                      </m:den>
                    </m:f>
                  </m:oMath>
                </a14:m>
                <a:endParaRPr lang="en-IN" sz="2000" i="1" dirty="0">
                  <a:latin typeface="Cambria Math"/>
                  <a:cs typeface="Times New Roman" pitchFamily="18" charset="0"/>
                </a:endParaRPr>
              </a:p>
              <a:p>
                <a:pPr marL="0" indent="0">
                  <a:buNone/>
                </a:pPr>
                <a:r>
                  <a:rPr lang="en-IN" sz="2000" dirty="0">
                    <a:latin typeface="Times New Roman" pitchFamily="18" charset="0"/>
                    <a:cs typeface="Times New Roman" pitchFamily="18" charset="0"/>
                  </a:rPr>
                  <a:t>It isrelated by the fourier transform of PLL as </a:t>
                </a:r>
                <a14:m>
                  <m:oMath xmlns:m="http://schemas.openxmlformats.org/officeDocument/2006/math">
                    <m:r>
                      <a:rPr lang="en-IN" sz="2000" i="1" dirty="0">
                        <a:latin typeface="Cambria Math"/>
                        <a:cs typeface="Times New Roman" pitchFamily="18" charset="0"/>
                      </a:rPr>
                      <m:t>𝑉</m:t>
                    </m:r>
                    <m:r>
                      <a:rPr lang="en-IN" sz="2000" i="1" dirty="0">
                        <a:latin typeface="Cambria Math"/>
                        <a:cs typeface="Times New Roman" pitchFamily="18" charset="0"/>
                      </a:rPr>
                      <m:t>(</m:t>
                    </m:r>
                    <m:r>
                      <a:rPr lang="en-IN" sz="2000" i="1" dirty="0">
                        <a:latin typeface="Cambria Math"/>
                        <a:cs typeface="Times New Roman" pitchFamily="18" charset="0"/>
                      </a:rPr>
                      <m:t>𝑓</m:t>
                    </m:r>
                    <m:r>
                      <a:rPr lang="en-IN" sz="2000" i="1" dirty="0">
                        <a:latin typeface="Cambria Math"/>
                        <a:cs typeface="Times New Roman" pitchFamily="18" charset="0"/>
                      </a:rPr>
                      <m:t>)= </m:t>
                    </m:r>
                    <m:f>
                      <m:fPr>
                        <m:ctrlPr>
                          <a:rPr lang="en-IN" sz="2000" i="1">
                            <a:latin typeface="Cambria Math" panose="02040503050406030204" pitchFamily="18" charset="0"/>
                            <a:cs typeface="Times New Roman" pitchFamily="18" charset="0"/>
                          </a:rPr>
                        </m:ctrlPr>
                      </m:fPr>
                      <m:num>
                        <m:r>
                          <a:rPr lang="en-IN" sz="2000" i="1">
                            <a:latin typeface="Cambria Math"/>
                            <a:cs typeface="Times New Roman" pitchFamily="18" charset="0"/>
                          </a:rPr>
                          <m:t>𝑘</m:t>
                        </m:r>
                        <m:r>
                          <a:rPr lang="en-IN" sz="2000" i="1" baseline="-25000">
                            <a:latin typeface="Cambria Math"/>
                            <a:cs typeface="Times New Roman" pitchFamily="18" charset="0"/>
                          </a:rPr>
                          <m:t>0</m:t>
                        </m:r>
                      </m:num>
                      <m:den>
                        <m:r>
                          <a:rPr lang="en-IN" sz="2000" i="1">
                            <a:latin typeface="Cambria Math"/>
                            <a:cs typeface="Times New Roman" pitchFamily="18" charset="0"/>
                          </a:rPr>
                          <m:t>𝑘𝑣</m:t>
                        </m:r>
                      </m:den>
                    </m:f>
                    <m:r>
                      <a:rPr lang="en-IN" sz="2000" i="1">
                        <a:latin typeface="Cambria Math"/>
                        <a:cs typeface="Times New Roman" pitchFamily="18" charset="0"/>
                      </a:rPr>
                      <m:t> </m:t>
                    </m:r>
                    <m:r>
                      <a:rPr lang="en-IN" sz="2000" i="1">
                        <a:latin typeface="Cambria Math"/>
                        <a:cs typeface="Times New Roman" pitchFamily="18" charset="0"/>
                      </a:rPr>
                      <m:t>𝐻</m:t>
                    </m:r>
                    <m:d>
                      <m:dPr>
                        <m:ctrlPr>
                          <a:rPr lang="en-IN" sz="2000" i="1">
                            <a:latin typeface="Cambria Math" panose="02040503050406030204" pitchFamily="18" charset="0"/>
                            <a:cs typeface="Times New Roman" pitchFamily="18" charset="0"/>
                          </a:rPr>
                        </m:ctrlPr>
                      </m:dPr>
                      <m:e>
                        <m:r>
                          <a:rPr lang="en-IN" sz="2000" i="1">
                            <a:latin typeface="Cambria Math"/>
                            <a:cs typeface="Times New Roman" pitchFamily="18" charset="0"/>
                          </a:rPr>
                          <m:t>𝑓</m:t>
                        </m:r>
                      </m:e>
                    </m:d>
                    <m:r>
                      <m:rPr>
                        <m:sty m:val="p"/>
                      </m:rPr>
                      <a:rPr lang="el-GR" sz="2000" i="1">
                        <a:latin typeface="Cambria Math"/>
                        <a:cs typeface="Times New Roman" pitchFamily="18" charset="0"/>
                      </a:rPr>
                      <m:t>Φ</m:t>
                    </m:r>
                    <m:r>
                      <a:rPr lang="en-IN" sz="2000" i="1" baseline="-25000">
                        <a:latin typeface="Cambria Math"/>
                        <a:cs typeface="Times New Roman" pitchFamily="18" charset="0"/>
                      </a:rPr>
                      <m:t>𝑒</m:t>
                    </m:r>
                    <m:d>
                      <m:dPr>
                        <m:ctrlPr>
                          <a:rPr lang="en-IN" sz="2000" i="1">
                            <a:latin typeface="Cambria Math" panose="02040503050406030204" pitchFamily="18" charset="0"/>
                            <a:cs typeface="Times New Roman" pitchFamily="18" charset="0"/>
                          </a:rPr>
                        </m:ctrlPr>
                      </m:dPr>
                      <m:e>
                        <m:r>
                          <a:rPr lang="en-IN" sz="2000" i="1">
                            <a:latin typeface="Cambria Math"/>
                            <a:cs typeface="Times New Roman" pitchFamily="18" charset="0"/>
                          </a:rPr>
                          <m:t>𝑓</m:t>
                        </m:r>
                      </m:e>
                    </m:d>
                  </m:oMath>
                </a14:m>
                <a:endParaRPr lang="en-IN" sz="2000" dirty="0">
                  <a:latin typeface="Times New Roman" pitchFamily="18" charset="0"/>
                  <a:cs typeface="Times New Roman" pitchFamily="18" charset="0"/>
                </a:endParaRPr>
              </a:p>
              <a:p>
                <a:pPr marL="0" indent="0">
                  <a:buNone/>
                </a:pPr>
                <a:r>
                  <a:rPr lang="en-IN" sz="2000" dirty="0">
                    <a:latin typeface="Times New Roman" pitchFamily="18" charset="0"/>
                    <a:cs typeface="Times New Roman" pitchFamily="18" charset="0"/>
                  </a:rPr>
                  <a:t>From above </a:t>
                </a:r>
                <a:r>
                  <a:rPr lang="en-IN" sz="2000" dirty="0" err="1">
                    <a:latin typeface="Times New Roman" pitchFamily="18" charset="0"/>
                    <a:cs typeface="Times New Roman" pitchFamily="18" charset="0"/>
                  </a:rPr>
                  <a:t>equ</a:t>
                </a:r>
                <a:r>
                  <a:rPr lang="en-IN" sz="2000" dirty="0">
                    <a:latin typeface="Times New Roman" pitchFamily="18" charset="0"/>
                    <a:cs typeface="Times New Roman" pitchFamily="18" charset="0"/>
                  </a:rPr>
                  <a:t> </a:t>
                </a:r>
                <a14:m>
                  <m:oMath xmlns:m="http://schemas.openxmlformats.org/officeDocument/2006/math">
                    <m:r>
                      <a:rPr lang="en-IN" sz="2000" i="1" dirty="0">
                        <a:latin typeface="Cambria Math"/>
                        <a:cs typeface="Times New Roman" pitchFamily="18" charset="0"/>
                      </a:rPr>
                      <m:t>𝑣</m:t>
                    </m:r>
                    <m:r>
                      <a:rPr lang="en-IN" sz="2000" i="1" dirty="0">
                        <a:latin typeface="Cambria Math"/>
                        <a:cs typeface="Times New Roman" pitchFamily="18" charset="0"/>
                      </a:rPr>
                      <m:t>(</m:t>
                    </m:r>
                    <m:r>
                      <a:rPr lang="en-IN" sz="2000" i="1" dirty="0">
                        <a:latin typeface="Cambria Math"/>
                        <a:cs typeface="Times New Roman" pitchFamily="18" charset="0"/>
                      </a:rPr>
                      <m:t>𝑓</m:t>
                    </m:r>
                    <m:r>
                      <a:rPr lang="en-IN" sz="2000" i="1" dirty="0">
                        <a:latin typeface="Cambria Math"/>
                        <a:cs typeface="Times New Roman" pitchFamily="18" charset="0"/>
                      </a:rPr>
                      <m:t>)=</m:t>
                    </m:r>
                    <m:f>
                      <m:fPr>
                        <m:ctrlPr>
                          <a:rPr lang="en-IN" sz="2000" i="1">
                            <a:latin typeface="Cambria Math" panose="02040503050406030204" pitchFamily="18" charset="0"/>
                            <a:cs typeface="Times New Roman" pitchFamily="18" charset="0"/>
                          </a:rPr>
                        </m:ctrlPr>
                      </m:fPr>
                      <m:num>
                        <m:r>
                          <a:rPr lang="en-IN" sz="2000" i="1">
                            <a:latin typeface="Cambria Math"/>
                            <a:cs typeface="Times New Roman" pitchFamily="18" charset="0"/>
                          </a:rPr>
                          <m:t>𝑗𝑓</m:t>
                        </m:r>
                      </m:num>
                      <m:den>
                        <m:r>
                          <a:rPr lang="en-IN" sz="2000" i="1">
                            <a:latin typeface="Cambria Math"/>
                            <a:cs typeface="Times New Roman" pitchFamily="18" charset="0"/>
                          </a:rPr>
                          <m:t>𝑘</m:t>
                        </m:r>
                        <m:r>
                          <a:rPr lang="en-IN" sz="2000" i="1" baseline="-25000">
                            <a:latin typeface="Cambria Math"/>
                            <a:cs typeface="Times New Roman" pitchFamily="18" charset="0"/>
                          </a:rPr>
                          <m:t>𝑣</m:t>
                        </m:r>
                      </m:den>
                    </m:f>
                    <m:r>
                      <a:rPr lang="en-IN" sz="2000" i="1">
                        <a:latin typeface="Cambria Math"/>
                        <a:cs typeface="Times New Roman" pitchFamily="18" charset="0"/>
                      </a:rPr>
                      <m:t> </m:t>
                    </m:r>
                    <m:r>
                      <a:rPr lang="en-IN" sz="2000" i="1">
                        <a:latin typeface="Cambria Math"/>
                        <a:cs typeface="Times New Roman" pitchFamily="18" charset="0"/>
                      </a:rPr>
                      <m:t>𝐿</m:t>
                    </m:r>
                    <m:d>
                      <m:dPr>
                        <m:ctrlPr>
                          <a:rPr lang="en-IN" sz="2000" i="1">
                            <a:latin typeface="Cambria Math" panose="02040503050406030204" pitchFamily="18" charset="0"/>
                            <a:cs typeface="Times New Roman" pitchFamily="18" charset="0"/>
                          </a:rPr>
                        </m:ctrlPr>
                      </m:dPr>
                      <m:e>
                        <m:r>
                          <a:rPr lang="en-IN" sz="2000" i="1">
                            <a:latin typeface="Cambria Math"/>
                            <a:cs typeface="Times New Roman" pitchFamily="18" charset="0"/>
                          </a:rPr>
                          <m:t>𝑓</m:t>
                        </m:r>
                      </m:e>
                    </m:d>
                    <m:r>
                      <a:rPr lang="az-Cyrl-AZ" sz="2000" i="1">
                        <a:latin typeface="Cambria Math"/>
                        <a:cs typeface="Times New Roman" pitchFamily="18" charset="0"/>
                      </a:rPr>
                      <m:t>ф</m:t>
                    </m:r>
                    <m:r>
                      <a:rPr lang="en-IN" sz="2000" i="1" baseline="-25000">
                        <a:latin typeface="Cambria Math"/>
                        <a:cs typeface="Times New Roman" pitchFamily="18" charset="0"/>
                      </a:rPr>
                      <m:t>𝑒</m:t>
                    </m:r>
                    <m:d>
                      <m:dPr>
                        <m:ctrlPr>
                          <a:rPr lang="en-IN" sz="2000" i="1">
                            <a:latin typeface="Cambria Math" panose="02040503050406030204" pitchFamily="18" charset="0"/>
                            <a:cs typeface="Times New Roman" pitchFamily="18" charset="0"/>
                          </a:rPr>
                        </m:ctrlPr>
                      </m:dPr>
                      <m:e>
                        <m:r>
                          <a:rPr lang="en-IN" sz="2000" i="1">
                            <a:latin typeface="Cambria Math"/>
                            <a:cs typeface="Times New Roman" pitchFamily="18" charset="0"/>
                          </a:rPr>
                          <m:t>𝑓</m:t>
                        </m:r>
                      </m:e>
                    </m:d>
                    <m:r>
                      <a:rPr lang="en-IN" sz="2000" i="1">
                        <a:latin typeface="Cambria Math"/>
                        <a:cs typeface="Times New Roman" pitchFamily="18" charset="0"/>
                      </a:rPr>
                      <m:t>−−−−−−−−−5</m:t>
                    </m:r>
                  </m:oMath>
                </a14:m>
                <a:endParaRPr lang="en-IN" sz="2000" dirty="0">
                  <a:latin typeface="Times New Roman" pitchFamily="18" charset="0"/>
                  <a:cs typeface="Times New Roman" pitchFamily="18" charset="0"/>
                </a:endParaRPr>
              </a:p>
              <a:p>
                <a:pPr marL="0" indent="0">
                  <a:buNone/>
                </a:pPr>
                <a:endParaRPr lang="en-IN" sz="2000"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xfrm>
                <a:off x="164392" y="890954"/>
                <a:ext cx="11189408" cy="5286009"/>
              </a:xfrm>
              <a:blipFill rotWithShape="1">
                <a:blip r:embed="rId4"/>
                <a:stretch>
                  <a:fillRect l="-599"/>
                </a:stretch>
              </a:blipFill>
            </p:spPr>
            <p:txBody>
              <a:bodyPr/>
              <a:lstStyle/>
              <a:p>
                <a:r>
                  <a:rPr lang="en-IN">
                    <a:noFill/>
                  </a:rPr>
                  <a:t> </a:t>
                </a:r>
              </a:p>
            </p:txBody>
          </p:sp>
        </mc:Fallback>
      </mc:AlternateContent>
      <p:pic>
        <p:nvPicPr>
          <p:cNvPr id="3074" name="Picture 2" descr="https://documents.lucid.app/documents/00dc0376-e290-4634-af97-57078873a074/pages/eNIdp0LbqdnY?a=894&amp;x=87&amp;y=61&amp;w=1166&amp;h=418&amp;store=1&amp;accept=image%2F*&amp;auth=LCA%20482176d47e4965842685538bfb3a1b02467c87f1-ts%3D16518122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9630" y="835643"/>
            <a:ext cx="9444021" cy="24733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316532" y="3244334"/>
            <a:ext cx="3095719" cy="369332"/>
          </a:xfrm>
          <a:prstGeom prst="rect">
            <a:avLst/>
          </a:prstGeom>
        </p:spPr>
        <p:txBody>
          <a:bodyPr wrap="none">
            <a:spAutoFit/>
          </a:bodyPr>
          <a:lstStyle/>
          <a:p>
            <a:r>
              <a:rPr lang="en-IN" b="1" dirty="0">
                <a:latin typeface="Times New Roman" pitchFamily="18" charset="0"/>
                <a:cs typeface="Times New Roman" pitchFamily="18" charset="0"/>
              </a:rPr>
              <a:t>FIG: LINEARISED MODEL</a:t>
            </a:r>
            <a:endParaRPr lang="en-IN" dirty="0"/>
          </a:p>
        </p:txBody>
      </p:sp>
    </p:spTree>
    <p:extLst>
      <p:ext uri="{BB962C8B-B14F-4D97-AF65-F5344CB8AC3E}">
        <p14:creationId xmlns:p14="http://schemas.microsoft.com/office/powerpoint/2010/main" val="2090350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16AF79-F4A5-449F-B6C1-192E41AAAA7A}"/>
              </a:ext>
            </a:extLst>
          </p:cNvPr>
          <p:cNvSpPr/>
          <p:nvPr/>
        </p:nvSpPr>
        <p:spPr>
          <a:xfrm>
            <a:off x="0" y="6134100"/>
            <a:ext cx="12192000" cy="723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3.2.1 linear model of </a:t>
            </a:r>
            <a:r>
              <a:rPr lang="en-US" sz="2800" dirty="0" err="1">
                <a:solidFill>
                  <a:schemeClr val="bg1"/>
                </a:solidFill>
                <a:effectLst>
                  <a:outerShdw blurRad="38100" dist="38100" dir="2700000" algn="tl">
                    <a:srgbClr val="000000">
                      <a:alpha val="43137"/>
                    </a:srgbClr>
                  </a:outerShdw>
                </a:effectLst>
                <a:latin typeface="Georgia" panose="02040502050405020303" pitchFamily="18" charset="0"/>
              </a:rPr>
              <a:t>pll</a:t>
            </a:r>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 </a:t>
            </a:r>
          </a:p>
        </p:txBody>
      </p:sp>
      <p:sp>
        <p:nvSpPr>
          <p:cNvPr id="24" name="TextBox 23">
            <a:extLst>
              <a:ext uri="{FF2B5EF4-FFF2-40B4-BE49-F238E27FC236}">
                <a16:creationId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Continuous wave modulation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Rao		08-04-2022		30/34</a:t>
            </a:r>
          </a:p>
        </p:txBody>
      </p:sp>
      <p:pic>
        <p:nvPicPr>
          <p:cNvPr id="8" name="Picture 7">
            <a:extLst>
              <a:ext uri="{FF2B5EF4-FFF2-40B4-BE49-F238E27FC236}">
                <a16:creationId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pic>
        <p:nvPicPr>
          <p:cNvPr id="4100" name="Picture 4" descr="https://documents.lucid.app/documents/00dc0376-e290-4634-af97-57078873a074/pages/QaJdNaIYgCu-?a=1276&amp;x=243&amp;y=45&amp;w=814&amp;h=330&amp;store=1&amp;accept=image%2F*&amp;auth=LCA%2055cf356351f80bd96a4756aea2692fe2608fd0e7-ts%3D16518122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3023" y="867669"/>
            <a:ext cx="5819775" cy="23622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Content Placeholder 20"/>
              <p:cNvSpPr>
                <a:spLocks noGrp="1"/>
              </p:cNvSpPr>
              <p:nvPr>
                <p:ph idx="1"/>
              </p:nvPr>
            </p:nvSpPr>
            <p:spPr>
              <a:xfrm>
                <a:off x="248798" y="867669"/>
                <a:ext cx="11105002" cy="5309294"/>
              </a:xfrm>
            </p:spPr>
            <p:txBody>
              <a:bodyPr/>
              <a:lstStyle/>
              <a:p>
                <a:pPr marL="2743200" lvl="6" indent="0">
                  <a:buNone/>
                </a:pPr>
                <a:endParaRPr lang="en-IN" sz="2000" dirty="0">
                  <a:latin typeface="Times New Roman" pitchFamily="18" charset="0"/>
                  <a:cs typeface="Times New Roman" pitchFamily="18" charset="0"/>
                </a:endParaRPr>
              </a:p>
              <a:p>
                <a:pPr marL="2743200" lvl="6" indent="0">
                  <a:buNone/>
                </a:pPr>
                <a:endParaRPr lang="en-IN" sz="2000" dirty="0">
                  <a:latin typeface="Times New Roman" pitchFamily="18" charset="0"/>
                  <a:cs typeface="Times New Roman" pitchFamily="18" charset="0"/>
                </a:endParaRPr>
              </a:p>
              <a:p>
                <a:pPr marL="2743200" lvl="6" indent="0">
                  <a:buNone/>
                </a:pPr>
                <a:r>
                  <a:rPr lang="en-IN" sz="2000" dirty="0">
                    <a:latin typeface="Times New Roman" pitchFamily="18" charset="0"/>
                    <a:cs typeface="Times New Roman" pitchFamily="18" charset="0"/>
                  </a:rPr>
                  <a:t>From </a:t>
                </a:r>
                <a:r>
                  <a:rPr lang="en-IN" sz="2000" dirty="0" err="1">
                    <a:latin typeface="Times New Roman" pitchFamily="18" charset="0"/>
                    <a:cs typeface="Times New Roman" pitchFamily="18" charset="0"/>
                  </a:rPr>
                  <a:t>equ</a:t>
                </a:r>
                <a:r>
                  <a:rPr lang="en-IN" sz="2000" dirty="0">
                    <a:latin typeface="Times New Roman" pitchFamily="18" charset="0"/>
                    <a:cs typeface="Times New Roman" pitchFamily="18" charset="0"/>
                  </a:rPr>
                  <a:t> 4&amp; 5 we get</a:t>
                </a:r>
              </a:p>
              <a:p>
                <a:pPr marL="2743200" lvl="6" indent="0">
                  <a:buNone/>
                </a:pPr>
                <a:endParaRPr lang="en-IN" sz="2000" dirty="0">
                  <a:latin typeface="Times New Roman" pitchFamily="18" charset="0"/>
                  <a:cs typeface="Times New Roman" pitchFamily="18" charset="0"/>
                </a:endParaRPr>
              </a:p>
              <a:p>
                <a:pPr marL="2743200" lvl="6" indent="0">
                  <a:buNone/>
                </a:pPr>
                <a14:m>
                  <m:oMathPara xmlns:m="http://schemas.openxmlformats.org/officeDocument/2006/math">
                    <m:oMathParaPr>
                      <m:jc m:val="centerGroup"/>
                    </m:oMathParaPr>
                    <m:oMath xmlns:m="http://schemas.openxmlformats.org/officeDocument/2006/math">
                      <m:r>
                        <a:rPr lang="en-IN" sz="2000" i="1" dirty="0">
                          <a:latin typeface="Cambria Math"/>
                        </a:rPr>
                        <m:t>𝑉</m:t>
                      </m:r>
                      <m:d>
                        <m:dPr>
                          <m:ctrlPr>
                            <a:rPr lang="en-IN" sz="2000" i="1" dirty="0">
                              <a:latin typeface="Cambria Math" panose="02040503050406030204" pitchFamily="18" charset="0"/>
                            </a:rPr>
                          </m:ctrlPr>
                        </m:dPr>
                        <m:e>
                          <m:r>
                            <a:rPr lang="en-IN" sz="2000" i="1" dirty="0">
                              <a:latin typeface="Cambria Math"/>
                            </a:rPr>
                            <m:t>𝑓</m:t>
                          </m:r>
                        </m:e>
                      </m:d>
                      <m:r>
                        <a:rPr lang="en-IN" sz="2000" i="1" dirty="0">
                          <a:latin typeface="Cambria Math"/>
                        </a:rPr>
                        <m:t>=</m:t>
                      </m:r>
                      <m:f>
                        <m:fPr>
                          <m:ctrlPr>
                            <a:rPr lang="en-IN" sz="2000" i="1">
                              <a:latin typeface="Cambria Math" panose="02040503050406030204" pitchFamily="18" charset="0"/>
                            </a:rPr>
                          </m:ctrlPr>
                        </m:fPr>
                        <m:num>
                          <m:d>
                            <m:dPr>
                              <m:ctrlPr>
                                <a:rPr lang="en-IN" sz="2000" i="1">
                                  <a:latin typeface="Cambria Math" panose="02040503050406030204" pitchFamily="18" charset="0"/>
                                </a:rPr>
                              </m:ctrlPr>
                            </m:dPr>
                            <m:e>
                              <m:f>
                                <m:fPr>
                                  <m:type m:val="skw"/>
                                  <m:ctrlPr>
                                    <a:rPr lang="en-IN" sz="2000" i="1">
                                      <a:latin typeface="Cambria Math" panose="02040503050406030204" pitchFamily="18" charset="0"/>
                                    </a:rPr>
                                  </m:ctrlPr>
                                </m:fPr>
                                <m:num>
                                  <m:r>
                                    <a:rPr lang="en-IN" sz="2000" i="1">
                                      <a:latin typeface="Cambria Math"/>
                                    </a:rPr>
                                    <m:t>𝑗𝑓</m:t>
                                  </m:r>
                                </m:num>
                                <m:den>
                                  <m:r>
                                    <a:rPr lang="en-IN" sz="2000" i="1">
                                      <a:latin typeface="Cambria Math"/>
                                    </a:rPr>
                                    <m:t>𝑘𝑣</m:t>
                                  </m:r>
                                </m:den>
                              </m:f>
                            </m:e>
                          </m:d>
                          <m:r>
                            <a:rPr lang="en-IN" sz="2000" i="1">
                              <a:latin typeface="Cambria Math"/>
                            </a:rPr>
                            <m:t>𝐿</m:t>
                          </m:r>
                          <m:d>
                            <m:dPr>
                              <m:ctrlPr>
                                <a:rPr lang="en-IN" sz="2000" i="1">
                                  <a:latin typeface="Cambria Math" panose="02040503050406030204" pitchFamily="18" charset="0"/>
                                </a:rPr>
                              </m:ctrlPr>
                            </m:dPr>
                            <m:e>
                              <m:r>
                                <a:rPr lang="en-IN" sz="2000" i="1">
                                  <a:latin typeface="Cambria Math"/>
                                </a:rPr>
                                <m:t>𝑓</m:t>
                              </m:r>
                            </m:e>
                          </m:d>
                        </m:num>
                        <m:den>
                          <m:r>
                            <a:rPr lang="en-IN" sz="2000" i="1">
                              <a:latin typeface="Cambria Math"/>
                            </a:rPr>
                            <m:t>1+</m:t>
                          </m:r>
                          <m:r>
                            <a:rPr lang="en-IN" sz="2000" i="1">
                              <a:latin typeface="Cambria Math"/>
                            </a:rPr>
                            <m:t>𝐿</m:t>
                          </m:r>
                          <m:d>
                            <m:dPr>
                              <m:ctrlPr>
                                <a:rPr lang="en-IN" sz="2000" i="1">
                                  <a:latin typeface="Cambria Math" panose="02040503050406030204" pitchFamily="18" charset="0"/>
                                </a:rPr>
                              </m:ctrlPr>
                            </m:dPr>
                            <m:e>
                              <m:r>
                                <a:rPr lang="en-IN" sz="2000" i="1">
                                  <a:latin typeface="Cambria Math"/>
                                </a:rPr>
                                <m:t>𝑓</m:t>
                              </m:r>
                            </m:e>
                          </m:d>
                        </m:den>
                      </m:f>
                      <m:r>
                        <a:rPr lang="en-IN" sz="2000">
                          <a:latin typeface="Cambria Math"/>
                        </a:rPr>
                        <m:t> </m:t>
                      </m:r>
                      <m:r>
                        <a:rPr lang="az-Cyrl-AZ" sz="2000" i="1">
                          <a:latin typeface="Cambria Math"/>
                        </a:rPr>
                        <m:t>ф</m:t>
                      </m:r>
                      <m:r>
                        <a:rPr lang="en-IN" sz="2000" i="1" baseline="-25000">
                          <a:latin typeface="Cambria Math"/>
                        </a:rPr>
                        <m:t>1</m:t>
                      </m:r>
                      <m:d>
                        <m:dPr>
                          <m:ctrlPr>
                            <a:rPr lang="en-IN" sz="2000" i="1" baseline="-25000">
                              <a:latin typeface="Cambria Math" panose="02040503050406030204" pitchFamily="18" charset="0"/>
                            </a:rPr>
                          </m:ctrlPr>
                        </m:dPr>
                        <m:e>
                          <m:r>
                            <a:rPr lang="en-IN" sz="2000" i="1">
                              <a:latin typeface="Cambria Math"/>
                            </a:rPr>
                            <m:t>𝑓</m:t>
                          </m:r>
                        </m:e>
                      </m:d>
                    </m:oMath>
                  </m:oMathPara>
                </a14:m>
                <a:endParaRPr lang="en-IN" sz="2000" i="1" dirty="0">
                  <a:latin typeface="Times New Roman" pitchFamily="18" charset="0"/>
                  <a:cs typeface="Times New Roman" pitchFamily="18" charset="0"/>
                </a:endParaRPr>
              </a:p>
              <a:p>
                <a:pPr marL="2743200" lvl="6" indent="0">
                  <a:buNone/>
                </a:pPr>
                <a:r>
                  <a:rPr lang="en-IN" sz="2000" i="1" dirty="0">
                    <a:latin typeface="Times New Roman" pitchFamily="18" charset="0"/>
                    <a:cs typeface="Times New Roman" pitchFamily="18" charset="0"/>
                  </a:rPr>
                  <a:t>			</a:t>
                </a:r>
              </a:p>
              <a:p>
                <a:pPr marL="2743200" lvl="6" indent="0">
                  <a:buNone/>
                </a:pPr>
                <a:r>
                  <a:rPr lang="en-IN" sz="2000" dirty="0">
                    <a:latin typeface="Times New Roman" pitchFamily="18" charset="0"/>
                    <a:cs typeface="Times New Roman" pitchFamily="18" charset="0"/>
                  </a:rPr>
                  <a:t>When we make mod L(f )&gt;&gt;1 then </a:t>
                </a:r>
              </a:p>
              <a:p>
                <a:pPr marL="2743200" lvl="6" indent="0">
                  <a:buNone/>
                </a:pPr>
                <a14:m>
                  <m:oMathPara xmlns:m="http://schemas.openxmlformats.org/officeDocument/2006/math">
                    <m:oMathParaPr>
                      <m:jc m:val="centerGroup"/>
                    </m:oMathParaPr>
                    <m:oMath xmlns:m="http://schemas.openxmlformats.org/officeDocument/2006/math">
                      <m:r>
                        <a:rPr lang="en-IN" sz="2000" i="1" dirty="0">
                          <a:latin typeface="Cambria Math"/>
                        </a:rPr>
                        <m:t>𝑉</m:t>
                      </m:r>
                      <m:d>
                        <m:dPr>
                          <m:ctrlPr>
                            <a:rPr lang="en-IN" sz="2000" i="1" dirty="0">
                              <a:latin typeface="Cambria Math" panose="02040503050406030204" pitchFamily="18" charset="0"/>
                            </a:rPr>
                          </m:ctrlPr>
                        </m:dPr>
                        <m:e>
                          <m:r>
                            <a:rPr lang="en-IN" sz="2000" i="1" dirty="0">
                              <a:latin typeface="Cambria Math"/>
                            </a:rPr>
                            <m:t>𝑓</m:t>
                          </m:r>
                        </m:e>
                      </m:d>
                      <m:r>
                        <a:rPr lang="en-IN" sz="2000" i="1" dirty="0">
                          <a:latin typeface="Cambria Math"/>
                        </a:rPr>
                        <m:t>= </m:t>
                      </m:r>
                      <m:f>
                        <m:fPr>
                          <m:type m:val="skw"/>
                          <m:ctrlPr>
                            <a:rPr lang="en-IN" sz="2000" i="1">
                              <a:latin typeface="Cambria Math" panose="02040503050406030204" pitchFamily="18" charset="0"/>
                            </a:rPr>
                          </m:ctrlPr>
                        </m:fPr>
                        <m:num>
                          <m:r>
                            <a:rPr lang="en-IN" sz="2000" i="1">
                              <a:latin typeface="Cambria Math"/>
                            </a:rPr>
                            <m:t>𝑗𝑓</m:t>
                          </m:r>
                        </m:num>
                        <m:den>
                          <m:r>
                            <a:rPr lang="en-IN" sz="2000" i="1">
                              <a:latin typeface="Cambria Math"/>
                            </a:rPr>
                            <m:t>𝑘𝑣</m:t>
                          </m:r>
                        </m:den>
                      </m:f>
                      <m:r>
                        <a:rPr lang="en-IN" sz="2000" i="1">
                          <a:latin typeface="Cambria Math"/>
                        </a:rPr>
                        <m:t>  </m:t>
                      </m:r>
                    </m:oMath>
                  </m:oMathPara>
                </a14:m>
                <a:endParaRPr lang="en-IN" sz="2000" dirty="0">
                  <a:latin typeface="Times New Roman" pitchFamily="18" charset="0"/>
                  <a:cs typeface="Times New Roman" pitchFamily="18" charset="0"/>
                </a:endParaRPr>
              </a:p>
              <a:p>
                <a:pPr marL="2743200" lvl="6" indent="0">
                  <a:buNone/>
                </a:pPr>
                <a:r>
                  <a:rPr lang="en-IN" sz="2000" dirty="0">
                    <a:latin typeface="Times New Roman" pitchFamily="18" charset="0"/>
                    <a:cs typeface="Times New Roman" pitchFamily="18" charset="0"/>
                  </a:rPr>
                  <a:t>In time domain we get </a:t>
                </a:r>
              </a:p>
              <a:p>
                <a:pPr marL="2743200" lvl="6" indent="0">
                  <a:buNone/>
                </a:pPr>
                <a:endParaRPr lang="en-IN" sz="2000" dirty="0">
                  <a:latin typeface="Times New Roman" pitchFamily="18" charset="0"/>
                  <a:cs typeface="Times New Roman" pitchFamily="18" charset="0"/>
                </a:endParaRPr>
              </a:p>
              <a:p>
                <a:pPr marL="2743200" lvl="6" indent="0">
                  <a:buNone/>
                </a:pPr>
                <a14:m>
                  <m:oMathPara xmlns:m="http://schemas.openxmlformats.org/officeDocument/2006/math">
                    <m:oMathParaPr>
                      <m:jc m:val="centerGroup"/>
                    </m:oMathParaPr>
                    <m:oMath xmlns:m="http://schemas.openxmlformats.org/officeDocument/2006/math">
                      <m:r>
                        <a:rPr lang="en-IN" sz="2000" i="1" dirty="0">
                          <a:latin typeface="Cambria Math"/>
                          <a:cs typeface="Times New Roman" pitchFamily="18" charset="0"/>
                        </a:rPr>
                        <m:t>𝑉</m:t>
                      </m:r>
                      <m:r>
                        <a:rPr lang="en-IN" sz="2000" i="1" dirty="0">
                          <a:latin typeface="Cambria Math"/>
                          <a:cs typeface="Times New Roman" pitchFamily="18" charset="0"/>
                        </a:rPr>
                        <m:t>(</m:t>
                      </m:r>
                      <m:r>
                        <a:rPr lang="en-IN" sz="2000" i="1" dirty="0">
                          <a:latin typeface="Cambria Math"/>
                          <a:cs typeface="Times New Roman" pitchFamily="18" charset="0"/>
                        </a:rPr>
                        <m:t>𝑡</m:t>
                      </m:r>
                      <m:r>
                        <a:rPr lang="en-IN" sz="2000" i="1" dirty="0">
                          <a:latin typeface="Cambria Math"/>
                          <a:cs typeface="Times New Roman" pitchFamily="18" charset="0"/>
                        </a:rPr>
                        <m:t>)=</m:t>
                      </m:r>
                      <m:f>
                        <m:fPr>
                          <m:ctrlPr>
                            <a:rPr lang="en-IN" sz="2000" i="1">
                              <a:latin typeface="Cambria Math" panose="02040503050406030204" pitchFamily="18" charset="0"/>
                            </a:rPr>
                          </m:ctrlPr>
                        </m:fPr>
                        <m:num>
                          <m:r>
                            <a:rPr lang="en-IN" sz="2000" i="1">
                              <a:latin typeface="Cambria Math"/>
                            </a:rPr>
                            <m:t>1</m:t>
                          </m:r>
                        </m:num>
                        <m:den>
                          <m:r>
                            <a:rPr lang="en-IN" sz="2000" i="1">
                              <a:latin typeface="Cambria Math"/>
                            </a:rPr>
                            <m:t>2</m:t>
                          </m:r>
                          <m:r>
                            <m:rPr>
                              <m:sty m:val="p"/>
                            </m:rPr>
                            <a:rPr lang="el-GR" sz="2000" i="1">
                              <a:latin typeface="Cambria Math"/>
                            </a:rPr>
                            <m:t>π</m:t>
                          </m:r>
                          <m:r>
                            <a:rPr lang="en-IN" sz="2000" i="1">
                              <a:latin typeface="Cambria Math"/>
                            </a:rPr>
                            <m:t>𝑘</m:t>
                          </m:r>
                          <m:r>
                            <a:rPr lang="en-IN" sz="2000" i="1" baseline="-25000">
                              <a:latin typeface="Cambria Math"/>
                            </a:rPr>
                            <m:t>𝑣</m:t>
                          </m:r>
                        </m:den>
                      </m:f>
                      <m:r>
                        <a:rPr lang="en-IN" sz="2000" i="1">
                          <a:latin typeface="Cambria Math"/>
                        </a:rPr>
                        <m:t>  </m:t>
                      </m:r>
                      <m:f>
                        <m:fPr>
                          <m:ctrlPr>
                            <a:rPr lang="en-IN" sz="2000" i="1">
                              <a:latin typeface="Cambria Math" panose="02040503050406030204" pitchFamily="18" charset="0"/>
                            </a:rPr>
                          </m:ctrlPr>
                        </m:fPr>
                        <m:num>
                          <m:r>
                            <a:rPr lang="en-IN" sz="2000" i="1">
                              <a:latin typeface="Cambria Math"/>
                            </a:rPr>
                            <m:t>𝑑</m:t>
                          </m:r>
                          <m:r>
                            <a:rPr lang="az-Cyrl-AZ" sz="2000" i="1">
                              <a:latin typeface="Cambria Math"/>
                            </a:rPr>
                            <m:t>ф</m:t>
                          </m:r>
                          <m:r>
                            <a:rPr lang="en-IN" sz="2000" i="1" baseline="-25000">
                              <a:latin typeface="Cambria Math"/>
                            </a:rPr>
                            <m:t>1</m:t>
                          </m:r>
                          <m:r>
                            <a:rPr lang="en-IN" sz="2000" i="1">
                              <a:latin typeface="Cambria Math"/>
                            </a:rPr>
                            <m:t>(</m:t>
                          </m:r>
                          <m:r>
                            <a:rPr lang="en-IN" sz="2000" i="1">
                              <a:latin typeface="Cambria Math"/>
                            </a:rPr>
                            <m:t>𝑡</m:t>
                          </m:r>
                          <m:r>
                            <a:rPr lang="en-IN" sz="2000" i="1">
                              <a:latin typeface="Cambria Math"/>
                            </a:rPr>
                            <m:t>)</m:t>
                          </m:r>
                        </m:num>
                        <m:den>
                          <m:r>
                            <a:rPr lang="en-IN" sz="2000" i="1">
                              <a:latin typeface="Cambria Math"/>
                            </a:rPr>
                            <m:t>𝑑𝑡</m:t>
                          </m:r>
                        </m:den>
                      </m:f>
                    </m:oMath>
                  </m:oMathPara>
                </a14:m>
                <a:endParaRPr lang="en-IN" sz="2000" dirty="0">
                  <a:latin typeface="Times New Roman" pitchFamily="18" charset="0"/>
                  <a:cs typeface="Times New Roman" pitchFamily="18" charset="0"/>
                </a:endParaRPr>
              </a:p>
              <a:p>
                <a:endParaRPr lang="en-IN" dirty="0"/>
              </a:p>
            </p:txBody>
          </p:sp>
        </mc:Choice>
        <mc:Fallback xmlns="">
          <p:sp>
            <p:nvSpPr>
              <p:cNvPr id="21" name="Content Placeholder 20"/>
              <p:cNvSpPr>
                <a:spLocks noGrp="1" noRot="1" noChangeAspect="1" noMove="1" noResize="1" noEditPoints="1" noAdjustHandles="1" noChangeArrowheads="1" noChangeShapeType="1" noTextEdit="1"/>
              </p:cNvSpPr>
              <p:nvPr>
                <p:ph idx="1"/>
              </p:nvPr>
            </p:nvSpPr>
            <p:spPr>
              <a:xfrm>
                <a:off x="248798" y="867669"/>
                <a:ext cx="11105002" cy="5309294"/>
              </a:xfrm>
              <a:blipFill rotWithShape="1">
                <a:blip r:embed="rId5"/>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1245782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0" name="Rectangle 19">
            <a:extLst>
              <a:ext uri="{FF2B5EF4-FFF2-40B4-BE49-F238E27FC236}">
                <a16:creationId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3" name="TextBox 22">
            <a:extLst>
              <a:ext uri="{FF2B5EF4-FFF2-40B4-BE49-F238E27FC236}">
                <a16:creationId xmlns:a16="http://schemas.microsoft.com/office/drawing/2014/main" id="{168DCBB8-8B39-47C5-8FD6-C56AD785E554}"/>
              </a:ext>
            </a:extLst>
          </p:cNvPr>
          <p:cNvSpPr txBox="1"/>
          <p:nvPr/>
        </p:nvSpPr>
        <p:spPr>
          <a:xfrm>
            <a:off x="0" y="167837"/>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3.3 NON LINEAR EFFECTS IN FM</a:t>
            </a:r>
          </a:p>
        </p:txBody>
      </p:sp>
      <p:sp>
        <p:nvSpPr>
          <p:cNvPr id="24" name="TextBox 23">
            <a:extLst>
              <a:ext uri="{FF2B5EF4-FFF2-40B4-BE49-F238E27FC236}">
                <a16:creationId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Continuous wave modulation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Rao		08-04-2022		31/34</a:t>
            </a:r>
          </a:p>
        </p:txBody>
      </p:sp>
      <p:pic>
        <p:nvPicPr>
          <p:cNvPr id="8" name="Picture 7">
            <a:extLst>
              <a:ext uri="{FF2B5EF4-FFF2-40B4-BE49-F238E27FC236}">
                <a16:creationId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248798" y="914400"/>
                <a:ext cx="11105002" cy="5262563"/>
              </a:xfrm>
            </p:spPr>
            <p:txBody>
              <a:bodyPr>
                <a:normAutofit/>
              </a:bodyPr>
              <a:lstStyle/>
              <a:p>
                <a:pPr marL="0" indent="0">
                  <a:buNone/>
                </a:pPr>
                <a14:m>
                  <m:oMath xmlns:m="http://schemas.openxmlformats.org/officeDocument/2006/math">
                    <m:r>
                      <a:rPr lang="en-IN" sz="1800" i="1" dirty="0" smtClean="0">
                        <a:latin typeface="Cambria Math"/>
                        <a:cs typeface="Times New Roman" pitchFamily="18" charset="0"/>
                      </a:rPr>
                      <m:t>𝑉</m:t>
                    </m:r>
                    <m:r>
                      <a:rPr lang="en-IN" sz="1800" i="1" baseline="-25000" dirty="0" smtClean="0">
                        <a:latin typeface="Cambria Math"/>
                        <a:cs typeface="Times New Roman" pitchFamily="18" charset="0"/>
                      </a:rPr>
                      <m:t>0</m:t>
                    </m:r>
                    <m:r>
                      <a:rPr lang="en-IN" sz="1800" i="1" dirty="0" smtClean="0">
                        <a:latin typeface="Cambria Math"/>
                        <a:cs typeface="Times New Roman" pitchFamily="18" charset="0"/>
                      </a:rPr>
                      <m:t>(</m:t>
                    </m:r>
                    <m:r>
                      <a:rPr lang="en-IN" sz="1800" i="1" dirty="0" smtClean="0">
                        <a:latin typeface="Cambria Math"/>
                        <a:cs typeface="Times New Roman" pitchFamily="18" charset="0"/>
                      </a:rPr>
                      <m:t>𝑡</m:t>
                    </m:r>
                    <m:r>
                      <a:rPr lang="en-IN" sz="1800" i="1" dirty="0" smtClean="0">
                        <a:latin typeface="Cambria Math"/>
                        <a:cs typeface="Times New Roman" pitchFamily="18" charset="0"/>
                      </a:rPr>
                      <m:t>)=</m:t>
                    </m:r>
                    <m:r>
                      <a:rPr lang="en-IN" sz="1800" i="1" dirty="0" smtClean="0">
                        <a:latin typeface="Cambria Math"/>
                        <a:cs typeface="Times New Roman" pitchFamily="18" charset="0"/>
                      </a:rPr>
                      <m:t>𝑎</m:t>
                    </m:r>
                    <m:r>
                      <a:rPr lang="en-IN" sz="1800" i="1" baseline="-25000" dirty="0" smtClean="0">
                        <a:latin typeface="Cambria Math"/>
                        <a:cs typeface="Times New Roman" pitchFamily="18" charset="0"/>
                      </a:rPr>
                      <m:t>1</m:t>
                    </m:r>
                    <m:r>
                      <a:rPr lang="en-IN" sz="1800" i="1" dirty="0" smtClean="0">
                        <a:latin typeface="Cambria Math"/>
                        <a:cs typeface="Times New Roman" pitchFamily="18" charset="0"/>
                      </a:rPr>
                      <m:t>𝑣</m:t>
                    </m:r>
                    <m:r>
                      <a:rPr lang="en-IN" sz="1800" i="1" baseline="-25000" dirty="0" smtClean="0">
                        <a:latin typeface="Cambria Math"/>
                        <a:cs typeface="Times New Roman" pitchFamily="18" charset="0"/>
                      </a:rPr>
                      <m:t>1</m:t>
                    </m:r>
                    <m:r>
                      <a:rPr lang="en-IN" sz="1800" i="1" dirty="0" smtClean="0">
                        <a:latin typeface="Cambria Math"/>
                        <a:cs typeface="Times New Roman" pitchFamily="18" charset="0"/>
                      </a:rPr>
                      <m:t>(</m:t>
                    </m:r>
                    <m:r>
                      <a:rPr lang="en-IN" sz="1800" i="1" dirty="0" smtClean="0">
                        <a:latin typeface="Cambria Math"/>
                        <a:cs typeface="Times New Roman" pitchFamily="18" charset="0"/>
                      </a:rPr>
                      <m:t>𝑡</m:t>
                    </m:r>
                    <m:r>
                      <a:rPr lang="en-IN" sz="1800" i="1" dirty="0" smtClean="0">
                        <a:latin typeface="Cambria Math"/>
                        <a:cs typeface="Times New Roman" pitchFamily="18" charset="0"/>
                      </a:rPr>
                      <m:t>)+</m:t>
                    </m:r>
                    <m:r>
                      <a:rPr lang="en-IN" sz="1800" i="1" dirty="0" smtClean="0">
                        <a:latin typeface="Cambria Math"/>
                        <a:cs typeface="Times New Roman" pitchFamily="18" charset="0"/>
                      </a:rPr>
                      <m:t>𝑎</m:t>
                    </m:r>
                    <m:r>
                      <a:rPr lang="en-IN" sz="1800" i="1" baseline="-25000" dirty="0" smtClean="0">
                        <a:latin typeface="Cambria Math"/>
                        <a:cs typeface="Times New Roman" pitchFamily="18" charset="0"/>
                      </a:rPr>
                      <m:t>2</m:t>
                    </m:r>
                    <m:r>
                      <a:rPr lang="en-IN" sz="1800" i="1" dirty="0" smtClean="0">
                        <a:latin typeface="Cambria Math"/>
                        <a:cs typeface="Times New Roman" pitchFamily="18" charset="0"/>
                      </a:rPr>
                      <m:t>𝑣𝑖</m:t>
                    </m:r>
                    <m:r>
                      <a:rPr lang="en-IN" sz="1800" i="1" baseline="30000" dirty="0" smtClean="0">
                        <a:latin typeface="Cambria Math"/>
                        <a:cs typeface="Times New Roman" pitchFamily="18" charset="0"/>
                      </a:rPr>
                      <m:t>2</m:t>
                    </m:r>
                    <m:r>
                      <a:rPr lang="en-IN" sz="1800" i="1" dirty="0" smtClean="0">
                        <a:latin typeface="Cambria Math"/>
                        <a:cs typeface="Times New Roman" pitchFamily="18" charset="0"/>
                      </a:rPr>
                      <m:t>(</m:t>
                    </m:r>
                    <m:r>
                      <a:rPr lang="en-IN" sz="1800" i="1" dirty="0" smtClean="0">
                        <a:latin typeface="Cambria Math"/>
                        <a:cs typeface="Times New Roman" pitchFamily="18" charset="0"/>
                      </a:rPr>
                      <m:t>𝑡</m:t>
                    </m:r>
                    <m:r>
                      <a:rPr lang="en-IN" sz="1800" i="1" dirty="0" smtClean="0">
                        <a:latin typeface="Cambria Math"/>
                        <a:cs typeface="Times New Roman" pitchFamily="18" charset="0"/>
                      </a:rPr>
                      <m:t>)+</m:t>
                    </m:r>
                    <m:r>
                      <a:rPr lang="en-IN" sz="1800" i="1" dirty="0" smtClean="0">
                        <a:latin typeface="Cambria Math"/>
                        <a:cs typeface="Times New Roman" pitchFamily="18" charset="0"/>
                      </a:rPr>
                      <m:t>𝑎</m:t>
                    </m:r>
                    <m:r>
                      <a:rPr lang="en-IN" sz="1800" i="1" baseline="-25000" dirty="0" smtClean="0">
                        <a:latin typeface="Cambria Math"/>
                        <a:cs typeface="Times New Roman" pitchFamily="18" charset="0"/>
                      </a:rPr>
                      <m:t>3</m:t>
                    </m:r>
                    <m:r>
                      <a:rPr lang="en-IN" sz="1800" i="1" dirty="0" smtClean="0">
                        <a:latin typeface="Cambria Math"/>
                        <a:cs typeface="Times New Roman" pitchFamily="18" charset="0"/>
                      </a:rPr>
                      <m:t>𝑣𝑖</m:t>
                    </m:r>
                    <m:r>
                      <a:rPr lang="en-IN" sz="1800" i="1" baseline="30000" dirty="0" smtClean="0">
                        <a:latin typeface="Cambria Math"/>
                        <a:cs typeface="Times New Roman" pitchFamily="18" charset="0"/>
                      </a:rPr>
                      <m:t>3</m:t>
                    </m:r>
                    <m:r>
                      <a:rPr lang="en-IN" sz="1800" i="1" dirty="0" smtClean="0">
                        <a:latin typeface="Cambria Math"/>
                        <a:cs typeface="Times New Roman" pitchFamily="18" charset="0"/>
                      </a:rPr>
                      <m:t>(</m:t>
                    </m:r>
                    <m:r>
                      <a:rPr lang="en-IN" sz="1800" i="1" dirty="0" smtClean="0">
                        <a:latin typeface="Cambria Math"/>
                        <a:cs typeface="Times New Roman" pitchFamily="18" charset="0"/>
                      </a:rPr>
                      <m:t>𝑡</m:t>
                    </m:r>
                  </m:oMath>
                </a14:m>
                <a:r>
                  <a:rPr lang="en-IN" sz="1800" dirty="0">
                    <a:latin typeface="Times New Roman" pitchFamily="18" charset="0"/>
                    <a:cs typeface="Times New Roman" pitchFamily="18" charset="0"/>
                  </a:rPr>
                  <a:t>)--------6</a:t>
                </a:r>
              </a:p>
              <a:p>
                <a:pPr marL="0" indent="0">
                  <a:buNone/>
                </a:pPr>
                <a:r>
                  <a:rPr lang="en-IN" sz="1800" dirty="0">
                    <a:latin typeface="Times New Roman" pitchFamily="18" charset="0"/>
                    <a:cs typeface="Times New Roman" pitchFamily="18" charset="0"/>
                  </a:rPr>
                  <a:t>The FM signal is defined as </a:t>
                </a:r>
              </a:p>
              <a:p>
                <a:pPr marL="0" indent="0">
                  <a:buNone/>
                </a:pPr>
                <a14:m>
                  <m:oMathPara xmlns:m="http://schemas.openxmlformats.org/officeDocument/2006/math">
                    <m:oMathParaPr>
                      <m:jc m:val="centerGroup"/>
                    </m:oMathParaPr>
                    <m:oMath xmlns:m="http://schemas.openxmlformats.org/officeDocument/2006/math">
                      <m:r>
                        <a:rPr lang="en-IN" sz="1800" i="1" dirty="0" smtClean="0">
                          <a:latin typeface="Cambria Math"/>
                          <a:cs typeface="Times New Roman" pitchFamily="18" charset="0"/>
                        </a:rPr>
                        <m:t>𝑉𝑖</m:t>
                      </m:r>
                      <m:r>
                        <a:rPr lang="en-IN" sz="1800" i="1" dirty="0" smtClean="0">
                          <a:latin typeface="Cambria Math"/>
                          <a:cs typeface="Times New Roman" pitchFamily="18" charset="0"/>
                        </a:rPr>
                        <m:t>(</m:t>
                      </m:r>
                      <m:r>
                        <a:rPr lang="en-IN" sz="1800" i="1" dirty="0" smtClean="0">
                          <a:latin typeface="Cambria Math"/>
                          <a:cs typeface="Times New Roman" pitchFamily="18" charset="0"/>
                        </a:rPr>
                        <m:t>𝑡</m:t>
                      </m:r>
                      <m:r>
                        <a:rPr lang="en-IN" sz="1800" i="1" dirty="0" smtClean="0">
                          <a:latin typeface="Cambria Math"/>
                          <a:cs typeface="Times New Roman" pitchFamily="18" charset="0"/>
                        </a:rPr>
                        <m:t>)=</m:t>
                      </m:r>
                      <m:r>
                        <a:rPr lang="en-IN" sz="1800" i="1" dirty="0" smtClean="0">
                          <a:latin typeface="Cambria Math"/>
                          <a:cs typeface="Times New Roman" pitchFamily="18" charset="0"/>
                        </a:rPr>
                        <m:t>𝐴𝑐</m:t>
                      </m:r>
                      <m:r>
                        <a:rPr lang="en-IN" sz="1800" i="1" dirty="0" smtClean="0">
                          <a:latin typeface="Cambria Math"/>
                          <a:cs typeface="Times New Roman" pitchFamily="18" charset="0"/>
                        </a:rPr>
                        <m:t> </m:t>
                      </m:r>
                      <m:r>
                        <m:rPr>
                          <m:sty m:val="p"/>
                        </m:rPr>
                        <a:rPr lang="en-IN" sz="1800" i="1" dirty="0" err="1" smtClean="0">
                          <a:latin typeface="Cambria Math"/>
                          <a:cs typeface="Times New Roman" pitchFamily="18" charset="0"/>
                        </a:rPr>
                        <m:t>cos</m:t>
                      </m:r>
                      <m:r>
                        <a:rPr lang="en-IN" sz="1800" i="1" dirty="0" smtClean="0">
                          <a:latin typeface="Cambria Math"/>
                          <a:cs typeface="Times New Roman" pitchFamily="18" charset="0"/>
                        </a:rPr>
                        <m:t>⁡(2</m:t>
                      </m:r>
                      <m:r>
                        <a:rPr lang="el-GR" sz="1800" i="1" dirty="0" smtClean="0">
                          <a:latin typeface="Cambria Math"/>
                          <a:cs typeface="Times New Roman" pitchFamily="18" charset="0"/>
                        </a:rPr>
                        <m:t>𝜋</m:t>
                      </m:r>
                      <m:r>
                        <a:rPr lang="en-IN" sz="1800" i="1" dirty="0" err="1" smtClean="0">
                          <a:latin typeface="Cambria Math"/>
                          <a:cs typeface="Times New Roman" pitchFamily="18" charset="0"/>
                        </a:rPr>
                        <m:t>𝑓</m:t>
                      </m:r>
                      <m:r>
                        <a:rPr lang="en-IN" sz="1800" i="1" baseline="-25000" dirty="0" err="1" smtClean="0">
                          <a:latin typeface="Cambria Math"/>
                          <a:cs typeface="Times New Roman" pitchFamily="18" charset="0"/>
                        </a:rPr>
                        <m:t>𝑐</m:t>
                      </m:r>
                      <m:r>
                        <a:rPr lang="en-IN" sz="1800" i="1" dirty="0" err="1" smtClean="0">
                          <a:latin typeface="Cambria Math"/>
                          <a:cs typeface="Times New Roman" pitchFamily="18" charset="0"/>
                        </a:rPr>
                        <m:t>𝑡</m:t>
                      </m:r>
                      <m:r>
                        <a:rPr lang="en-IN" sz="1800" i="1" dirty="0" smtClean="0">
                          <a:latin typeface="Cambria Math"/>
                          <a:cs typeface="Times New Roman" pitchFamily="18" charset="0"/>
                        </a:rPr>
                        <m:t>+</m:t>
                      </m:r>
                      <m:r>
                        <a:rPr lang="az-Cyrl-AZ" sz="1800" i="1" dirty="0" smtClean="0">
                          <a:latin typeface="Cambria Math"/>
                          <a:cs typeface="Times New Roman" pitchFamily="18" charset="0"/>
                        </a:rPr>
                        <m:t>ф</m:t>
                      </m:r>
                      <m:r>
                        <a:rPr lang="en-IN" sz="1800" i="1" dirty="0" smtClean="0">
                          <a:latin typeface="Cambria Math"/>
                          <a:cs typeface="Times New Roman" pitchFamily="18" charset="0"/>
                        </a:rPr>
                        <m:t>(</m:t>
                      </m:r>
                      <m:r>
                        <a:rPr lang="en-IN" sz="1800" i="1" dirty="0" smtClean="0">
                          <a:latin typeface="Cambria Math"/>
                          <a:cs typeface="Times New Roman" pitchFamily="18" charset="0"/>
                        </a:rPr>
                        <m:t>𝑡</m:t>
                      </m:r>
                      <m:r>
                        <a:rPr lang="en-IN" sz="1800" i="1" dirty="0" smtClean="0">
                          <a:latin typeface="Cambria Math"/>
                          <a:cs typeface="Times New Roman" pitchFamily="18" charset="0"/>
                        </a:rPr>
                        <m:t>))</m:t>
                      </m:r>
                    </m:oMath>
                  </m:oMathPara>
                </a14:m>
                <a:endParaRPr lang="en-IN" sz="1800" dirty="0">
                  <a:latin typeface="Times New Roman" pitchFamily="18" charset="0"/>
                  <a:cs typeface="Times New Roman" pitchFamily="18" charset="0"/>
                </a:endParaRPr>
              </a:p>
              <a:p>
                <a:pPr marL="0" indent="0">
                  <a:buNone/>
                </a:pPr>
                <a:r>
                  <a:rPr lang="en-IN" sz="1800" dirty="0">
                    <a:latin typeface="Times New Roman" pitchFamily="18" charset="0"/>
                    <a:cs typeface="Times New Roman" pitchFamily="18" charset="0"/>
                  </a:rPr>
                  <a:t>Where </a:t>
                </a:r>
              </a:p>
              <a:p>
                <a:pPr marL="0" indent="0">
                  <a:buNone/>
                </a:pPr>
                <a14:m>
                  <m:oMathPara xmlns:m="http://schemas.openxmlformats.org/officeDocument/2006/math">
                    <m:oMathParaPr>
                      <m:jc m:val="centerGroup"/>
                    </m:oMathParaPr>
                    <m:oMath xmlns:m="http://schemas.openxmlformats.org/officeDocument/2006/math">
                      <m:r>
                        <a:rPr lang="az-Cyrl-AZ" sz="1800" i="1" dirty="0" smtClean="0">
                          <a:latin typeface="Cambria Math"/>
                          <a:cs typeface="Times New Roman" pitchFamily="18" charset="0"/>
                        </a:rPr>
                        <m:t>ф</m:t>
                      </m:r>
                      <m:d>
                        <m:dPr>
                          <m:ctrlPr>
                            <a:rPr lang="en-IN" sz="1800" i="1" dirty="0" smtClean="0">
                              <a:latin typeface="Cambria Math" panose="02040503050406030204" pitchFamily="18" charset="0"/>
                              <a:cs typeface="Times New Roman" pitchFamily="18" charset="0"/>
                            </a:rPr>
                          </m:ctrlPr>
                        </m:dPr>
                        <m:e>
                          <m:r>
                            <a:rPr lang="en-IN" sz="1800" i="1" dirty="0" smtClean="0">
                              <a:latin typeface="Cambria Math"/>
                              <a:cs typeface="Times New Roman" pitchFamily="18" charset="0"/>
                            </a:rPr>
                            <m:t>𝑡</m:t>
                          </m:r>
                        </m:e>
                      </m:d>
                      <m:r>
                        <a:rPr lang="en-IN" sz="1800" i="1" dirty="0" smtClean="0">
                          <a:latin typeface="Cambria Math"/>
                          <a:cs typeface="Times New Roman" pitchFamily="18" charset="0"/>
                        </a:rPr>
                        <m:t>=2</m:t>
                      </m:r>
                      <m:r>
                        <a:rPr lang="el-GR" sz="1800" i="1" dirty="0" smtClean="0">
                          <a:latin typeface="Cambria Math"/>
                          <a:cs typeface="Times New Roman" pitchFamily="18" charset="0"/>
                        </a:rPr>
                        <m:t>𝜋</m:t>
                      </m:r>
                      <m:r>
                        <a:rPr lang="en-IN" sz="1800" i="1" dirty="0" err="1" smtClean="0">
                          <a:latin typeface="Cambria Math"/>
                          <a:cs typeface="Times New Roman" pitchFamily="18" charset="0"/>
                        </a:rPr>
                        <m:t>𝑘</m:t>
                      </m:r>
                      <m:r>
                        <a:rPr lang="en-IN" sz="1800" i="1" baseline="-25000" dirty="0" err="1" smtClean="0">
                          <a:latin typeface="Cambria Math"/>
                          <a:cs typeface="Times New Roman" pitchFamily="18" charset="0"/>
                        </a:rPr>
                        <m:t>𝑓</m:t>
                      </m:r>
                      <m:nary>
                        <m:naryPr>
                          <m:ctrlPr>
                            <a:rPr lang="en-IN" sz="1800" i="1" smtClean="0">
                              <a:latin typeface="Cambria Math" panose="02040503050406030204" pitchFamily="18" charset="0"/>
                            </a:rPr>
                          </m:ctrlPr>
                        </m:naryPr>
                        <m:sub>
                          <m:r>
                            <m:rPr>
                              <m:brk m:alnAt="23"/>
                            </m:rPr>
                            <a:rPr lang="en-IN" sz="1800" b="0" i="1" smtClean="0">
                              <a:latin typeface="Cambria Math"/>
                            </a:rPr>
                            <m:t>0</m:t>
                          </m:r>
                        </m:sub>
                        <m:sup>
                          <m:r>
                            <a:rPr lang="en-IN" sz="1800" b="0" i="1" smtClean="0">
                              <a:latin typeface="Cambria Math"/>
                            </a:rPr>
                            <m:t>𝑡</m:t>
                          </m:r>
                        </m:sup>
                        <m:e>
                          <m:r>
                            <a:rPr lang="en-IN" sz="1800" b="0" i="1" smtClean="0">
                              <a:latin typeface="Cambria Math"/>
                            </a:rPr>
                            <m:t>𝑚</m:t>
                          </m:r>
                          <m:d>
                            <m:dPr>
                              <m:ctrlPr>
                                <a:rPr lang="en-IN" sz="1800" b="0" i="1" smtClean="0">
                                  <a:latin typeface="Cambria Math" panose="02040503050406030204" pitchFamily="18" charset="0"/>
                                </a:rPr>
                              </m:ctrlPr>
                            </m:dPr>
                            <m:e>
                              <m:r>
                                <a:rPr lang="en-IN" sz="1800" b="0" i="1" smtClean="0">
                                  <a:latin typeface="Cambria Math"/>
                                </a:rPr>
                                <m:t>𝑡</m:t>
                              </m:r>
                            </m:e>
                          </m:d>
                          <m:r>
                            <a:rPr lang="en-IN" sz="1800" b="0" i="1" smtClean="0">
                              <a:latin typeface="Cambria Math"/>
                            </a:rPr>
                            <m:t>𝑑𝑡</m:t>
                          </m:r>
                        </m:e>
                      </m:nary>
                    </m:oMath>
                  </m:oMathPara>
                </a14:m>
                <a:endParaRPr lang="en-US" sz="1800" b="0" dirty="0">
                  <a:latin typeface="Times New Roman" pitchFamily="18" charset="0"/>
                </a:endParaRPr>
              </a:p>
              <a:p>
                <a:pPr marL="0" indent="0">
                  <a:buNone/>
                </a:pPr>
                <a:r>
                  <a:rPr lang="en-IN" sz="1800" dirty="0">
                    <a:latin typeface="Times New Roman" pitchFamily="18" charset="0"/>
                    <a:cs typeface="Times New Roman" pitchFamily="18" charset="0"/>
                  </a:rPr>
                  <a:t>From </a:t>
                </a:r>
                <a:r>
                  <a:rPr lang="en-IN" sz="1800" dirty="0" err="1">
                    <a:latin typeface="Times New Roman" pitchFamily="18" charset="0"/>
                    <a:cs typeface="Times New Roman" pitchFamily="18" charset="0"/>
                  </a:rPr>
                  <a:t>equ</a:t>
                </a:r>
                <a:r>
                  <a:rPr lang="en-IN" sz="1800" dirty="0">
                    <a:latin typeface="Times New Roman" pitchFamily="18" charset="0"/>
                    <a:cs typeface="Times New Roman" pitchFamily="18" charset="0"/>
                  </a:rPr>
                  <a:t> 6 we get </a:t>
                </a:r>
              </a:p>
              <a:p>
                <a:pPr marL="0" indent="0">
                  <a:buNone/>
                </a:pPr>
                <a14:m>
                  <m:oMathPara xmlns:m="http://schemas.openxmlformats.org/officeDocument/2006/math">
                    <m:oMathParaPr>
                      <m:jc m:val="centerGroup"/>
                    </m:oMathParaPr>
                    <m:oMath xmlns:m="http://schemas.openxmlformats.org/officeDocument/2006/math">
                      <m:r>
                        <a:rPr lang="en-IN" sz="1800" i="1" dirty="0" smtClean="0">
                          <a:latin typeface="Cambria Math"/>
                          <a:cs typeface="Times New Roman" pitchFamily="18" charset="0"/>
                        </a:rPr>
                        <m:t>𝑉</m:t>
                      </m:r>
                      <m:r>
                        <a:rPr lang="en-IN" sz="1800" i="1" dirty="0" smtClean="0">
                          <a:latin typeface="Cambria Math"/>
                          <a:cs typeface="Times New Roman" pitchFamily="18" charset="0"/>
                        </a:rPr>
                        <m:t>0(</m:t>
                      </m:r>
                      <m:r>
                        <a:rPr lang="en-IN" sz="1800" i="1" dirty="0" smtClean="0">
                          <a:latin typeface="Cambria Math"/>
                          <a:cs typeface="Times New Roman" pitchFamily="18" charset="0"/>
                        </a:rPr>
                        <m:t>𝑡</m:t>
                      </m:r>
                      <m:r>
                        <a:rPr lang="en-IN" sz="1800" i="1" dirty="0" smtClean="0">
                          <a:latin typeface="Cambria Math"/>
                          <a:cs typeface="Times New Roman" pitchFamily="18" charset="0"/>
                        </a:rPr>
                        <m:t>)=</m:t>
                      </m:r>
                      <m:r>
                        <a:rPr lang="en-IN" sz="1800" i="1" dirty="0" smtClean="0">
                          <a:latin typeface="Cambria Math"/>
                          <a:cs typeface="Times New Roman" pitchFamily="18" charset="0"/>
                        </a:rPr>
                        <m:t>𝑎</m:t>
                      </m:r>
                      <m:r>
                        <a:rPr lang="en-IN" sz="1800" i="1" baseline="-25000" dirty="0" smtClean="0">
                          <a:latin typeface="Cambria Math"/>
                          <a:cs typeface="Times New Roman" pitchFamily="18" charset="0"/>
                        </a:rPr>
                        <m:t>1</m:t>
                      </m:r>
                      <m:r>
                        <a:rPr lang="en-IN" sz="1800" i="1" dirty="0" smtClean="0">
                          <a:latin typeface="Cambria Math"/>
                          <a:cs typeface="Times New Roman" pitchFamily="18" charset="0"/>
                        </a:rPr>
                        <m:t>𝐴</m:t>
                      </m:r>
                      <m:r>
                        <a:rPr lang="en-IN" sz="1800" i="1" baseline="-25000" dirty="0" smtClean="0">
                          <a:latin typeface="Cambria Math"/>
                          <a:cs typeface="Times New Roman" pitchFamily="18" charset="0"/>
                        </a:rPr>
                        <m:t>𝐶</m:t>
                      </m:r>
                      <m:r>
                        <a:rPr lang="en-IN" sz="1800" i="1" dirty="0" smtClean="0">
                          <a:latin typeface="Cambria Math"/>
                          <a:cs typeface="Times New Roman" pitchFamily="18" charset="0"/>
                        </a:rPr>
                        <m:t> </m:t>
                      </m:r>
                      <m:r>
                        <m:rPr>
                          <m:sty m:val="p"/>
                        </m:rPr>
                        <a:rPr lang="en-IN" sz="1800" i="1" dirty="0" err="1" smtClean="0">
                          <a:latin typeface="Cambria Math"/>
                          <a:cs typeface="Times New Roman" pitchFamily="18" charset="0"/>
                        </a:rPr>
                        <m:t>cos</m:t>
                      </m:r>
                      <m:r>
                        <a:rPr lang="en-IN" sz="1800" i="1" dirty="0" smtClean="0">
                          <a:latin typeface="Cambria Math"/>
                          <a:cs typeface="Times New Roman" pitchFamily="18" charset="0"/>
                        </a:rPr>
                        <m:t>⁡(2</m:t>
                      </m:r>
                      <m:r>
                        <a:rPr lang="el-GR" sz="1800" i="1" dirty="0" smtClean="0">
                          <a:latin typeface="Cambria Math"/>
                          <a:cs typeface="Times New Roman" pitchFamily="18" charset="0"/>
                        </a:rPr>
                        <m:t>𝜋</m:t>
                      </m:r>
                      <m:r>
                        <a:rPr lang="en-IN" sz="1800" i="1" dirty="0" smtClean="0">
                          <a:latin typeface="Cambria Math"/>
                          <a:cs typeface="Times New Roman" pitchFamily="18" charset="0"/>
                        </a:rPr>
                        <m:t>𝑓</m:t>
                      </m:r>
                      <m:r>
                        <a:rPr lang="en-IN" sz="1800" i="1" baseline="-25000" dirty="0" smtClean="0">
                          <a:latin typeface="Cambria Math"/>
                          <a:cs typeface="Times New Roman" pitchFamily="18" charset="0"/>
                        </a:rPr>
                        <m:t>𝑐</m:t>
                      </m:r>
                      <m:r>
                        <a:rPr lang="en-IN" sz="1800" i="1" dirty="0" smtClean="0">
                          <a:latin typeface="Cambria Math"/>
                          <a:cs typeface="Times New Roman" pitchFamily="18" charset="0"/>
                        </a:rPr>
                        <m:t>(</m:t>
                      </m:r>
                      <m:r>
                        <a:rPr lang="en-IN" sz="1800" i="1" dirty="0" smtClean="0">
                          <a:latin typeface="Cambria Math"/>
                          <a:cs typeface="Times New Roman" pitchFamily="18" charset="0"/>
                        </a:rPr>
                        <m:t>𝑡</m:t>
                      </m:r>
                      <m:r>
                        <a:rPr lang="en-IN" sz="1800" i="1" dirty="0" smtClean="0">
                          <a:latin typeface="Cambria Math"/>
                          <a:cs typeface="Times New Roman" pitchFamily="18" charset="0"/>
                        </a:rPr>
                        <m:t>)+ф(</m:t>
                      </m:r>
                      <m:r>
                        <a:rPr lang="en-IN" sz="1800" i="1" dirty="0" smtClean="0">
                          <a:latin typeface="Cambria Math"/>
                          <a:cs typeface="Times New Roman" pitchFamily="18" charset="0"/>
                        </a:rPr>
                        <m:t>𝑡</m:t>
                      </m:r>
                      <m:r>
                        <a:rPr lang="en-IN" sz="1800" i="1" dirty="0" smtClean="0">
                          <a:latin typeface="Cambria Math"/>
                          <a:cs typeface="Times New Roman" pitchFamily="18" charset="0"/>
                        </a:rPr>
                        <m:t>))+</m:t>
                      </m:r>
                      <m:r>
                        <a:rPr lang="en-IN" sz="1800" i="1" dirty="0" smtClean="0">
                          <a:latin typeface="Cambria Math"/>
                          <a:cs typeface="Times New Roman" pitchFamily="18" charset="0"/>
                        </a:rPr>
                        <m:t>𝑎</m:t>
                      </m:r>
                      <m:r>
                        <a:rPr lang="en-IN" sz="1800" i="1" baseline="-25000" dirty="0" smtClean="0">
                          <a:latin typeface="Cambria Math"/>
                          <a:cs typeface="Times New Roman" pitchFamily="18" charset="0"/>
                        </a:rPr>
                        <m:t>2</m:t>
                      </m:r>
                      <m:r>
                        <a:rPr lang="en-IN" sz="1800" i="1" dirty="0" smtClean="0">
                          <a:latin typeface="Cambria Math"/>
                          <a:cs typeface="Times New Roman" pitchFamily="18" charset="0"/>
                        </a:rPr>
                        <m:t>𝐴</m:t>
                      </m:r>
                      <m:r>
                        <a:rPr lang="en-IN" sz="1800" i="1" baseline="-25000" dirty="0" smtClean="0">
                          <a:latin typeface="Cambria Math"/>
                          <a:cs typeface="Times New Roman" pitchFamily="18" charset="0"/>
                        </a:rPr>
                        <m:t>𝑐</m:t>
                      </m:r>
                      <m:r>
                        <a:rPr lang="en-IN" sz="1800" i="1" baseline="30000" dirty="0" smtClean="0">
                          <a:latin typeface="Cambria Math"/>
                          <a:cs typeface="Times New Roman" pitchFamily="18" charset="0"/>
                        </a:rPr>
                        <m:t>2</m:t>
                      </m:r>
                      <m:r>
                        <m:rPr>
                          <m:sty m:val="p"/>
                        </m:rPr>
                        <a:rPr lang="en-IN" sz="1800" i="1" dirty="0" smtClean="0">
                          <a:latin typeface="Cambria Math"/>
                          <a:cs typeface="Times New Roman" pitchFamily="18" charset="0"/>
                        </a:rPr>
                        <m:t>cos</m:t>
                      </m:r>
                      <m:r>
                        <a:rPr lang="en-IN" sz="1800" i="1" baseline="30000" dirty="0" smtClean="0">
                          <a:latin typeface="Cambria Math"/>
                          <a:cs typeface="Times New Roman" pitchFamily="18" charset="0"/>
                        </a:rPr>
                        <m:t>2</m:t>
                      </m:r>
                      <m:r>
                        <a:rPr lang="en-IN" sz="1800" i="1" dirty="0" smtClean="0">
                          <a:latin typeface="Cambria Math"/>
                          <a:cs typeface="Times New Roman" pitchFamily="18" charset="0"/>
                        </a:rPr>
                        <m:t>(</m:t>
                      </m:r>
                      <m:r>
                        <m:rPr>
                          <m:sty m:val="p"/>
                        </m:rPr>
                        <a:rPr lang="en-IN" sz="1800" i="1" dirty="0" err="1">
                          <a:latin typeface="Cambria Math"/>
                          <a:cs typeface="Times New Roman" pitchFamily="18" charset="0"/>
                        </a:rPr>
                        <m:t>cos</m:t>
                      </m:r>
                      <m:r>
                        <a:rPr lang="en-IN" sz="1800" i="1" dirty="0">
                          <a:latin typeface="Cambria Math"/>
                          <a:cs typeface="Times New Roman" pitchFamily="18" charset="0"/>
                        </a:rPr>
                        <m:t>⁡(2</m:t>
                      </m:r>
                      <m:r>
                        <a:rPr lang="el-GR" sz="1800" i="1" dirty="0">
                          <a:latin typeface="Cambria Math"/>
                          <a:cs typeface="Times New Roman" pitchFamily="18" charset="0"/>
                        </a:rPr>
                        <m:t>𝜋</m:t>
                      </m:r>
                      <m:r>
                        <a:rPr lang="en-IN" sz="1800" i="1" dirty="0">
                          <a:latin typeface="Cambria Math"/>
                          <a:cs typeface="Times New Roman" pitchFamily="18" charset="0"/>
                        </a:rPr>
                        <m:t>𝑓</m:t>
                      </m:r>
                      <m:r>
                        <a:rPr lang="en-IN" sz="1800" i="1" baseline="-25000" dirty="0">
                          <a:latin typeface="Cambria Math"/>
                          <a:cs typeface="Times New Roman" pitchFamily="18" charset="0"/>
                        </a:rPr>
                        <m:t>𝑐</m:t>
                      </m:r>
                      <m:r>
                        <a:rPr lang="en-IN" sz="1800" i="1" dirty="0">
                          <a:latin typeface="Cambria Math"/>
                          <a:cs typeface="Times New Roman" pitchFamily="18" charset="0"/>
                        </a:rPr>
                        <m:t>(</m:t>
                      </m:r>
                      <m:r>
                        <a:rPr lang="en-IN" sz="1800" i="1" dirty="0">
                          <a:latin typeface="Cambria Math"/>
                          <a:cs typeface="Times New Roman" pitchFamily="18" charset="0"/>
                        </a:rPr>
                        <m:t>𝑡</m:t>
                      </m:r>
                      <m:r>
                        <a:rPr lang="en-IN" sz="1800" i="1" dirty="0">
                          <a:latin typeface="Cambria Math"/>
                          <a:cs typeface="Times New Roman" pitchFamily="18" charset="0"/>
                        </a:rPr>
                        <m:t>)+ф(</m:t>
                      </m:r>
                      <m:r>
                        <a:rPr lang="en-IN" sz="1800" i="1" dirty="0" smtClean="0">
                          <a:latin typeface="Cambria Math"/>
                          <a:cs typeface="Times New Roman" pitchFamily="18" charset="0"/>
                        </a:rPr>
                        <m:t>𝑡</m:t>
                      </m:r>
                      <m:r>
                        <a:rPr lang="en-IN" sz="1800" i="1" dirty="0" smtClean="0">
                          <a:latin typeface="Cambria Math"/>
                          <a:cs typeface="Times New Roman" pitchFamily="18" charset="0"/>
                        </a:rPr>
                        <m:t>))+</m:t>
                      </m:r>
                      <m:r>
                        <a:rPr lang="en-IN" sz="1800" i="1" dirty="0" smtClean="0">
                          <a:latin typeface="Cambria Math"/>
                          <a:cs typeface="Times New Roman" pitchFamily="18" charset="0"/>
                        </a:rPr>
                        <m:t>𝑎</m:t>
                      </m:r>
                      <m:r>
                        <a:rPr lang="en-IN" sz="1800" i="1" baseline="-25000" dirty="0" smtClean="0">
                          <a:latin typeface="Cambria Math"/>
                          <a:cs typeface="Times New Roman" pitchFamily="18" charset="0"/>
                        </a:rPr>
                        <m:t>3</m:t>
                      </m:r>
                      <m:r>
                        <a:rPr lang="en-IN" sz="1800" i="1" dirty="0" smtClean="0">
                          <a:latin typeface="Cambria Math"/>
                          <a:cs typeface="Times New Roman" pitchFamily="18" charset="0"/>
                        </a:rPr>
                        <m:t>𝐴</m:t>
                      </m:r>
                      <m:r>
                        <a:rPr lang="en-IN" sz="1800" i="1" baseline="-25000" dirty="0" smtClean="0">
                          <a:latin typeface="Cambria Math"/>
                          <a:cs typeface="Times New Roman" pitchFamily="18" charset="0"/>
                        </a:rPr>
                        <m:t>𝑐</m:t>
                      </m:r>
                      <m:r>
                        <a:rPr lang="en-IN" sz="1800" i="1" baseline="30000" dirty="0" smtClean="0">
                          <a:latin typeface="Cambria Math"/>
                          <a:cs typeface="Times New Roman" pitchFamily="18" charset="0"/>
                        </a:rPr>
                        <m:t>3</m:t>
                      </m:r>
                      <m:r>
                        <m:rPr>
                          <m:sty m:val="p"/>
                        </m:rPr>
                        <a:rPr lang="en-IN" sz="1800" i="1" dirty="0" smtClean="0">
                          <a:latin typeface="Cambria Math"/>
                          <a:cs typeface="Times New Roman" pitchFamily="18" charset="0"/>
                        </a:rPr>
                        <m:t>cos</m:t>
                      </m:r>
                      <m:r>
                        <a:rPr lang="en-IN" sz="1800" i="1" dirty="0" smtClean="0">
                          <a:latin typeface="Cambria Math"/>
                          <a:cs typeface="Times New Roman" pitchFamily="18" charset="0"/>
                        </a:rPr>
                        <m:t>2(</m:t>
                      </m:r>
                      <m:r>
                        <m:rPr>
                          <m:sty m:val="p"/>
                        </m:rPr>
                        <a:rPr lang="en-IN" sz="1800" i="1" dirty="0" err="1" smtClean="0">
                          <a:latin typeface="Cambria Math"/>
                          <a:cs typeface="Times New Roman" pitchFamily="18" charset="0"/>
                        </a:rPr>
                        <m:t>cos</m:t>
                      </m:r>
                      <m:r>
                        <a:rPr lang="en-IN" sz="1800" i="1" dirty="0" smtClean="0">
                          <a:latin typeface="Cambria Math"/>
                          <a:cs typeface="Times New Roman" pitchFamily="18" charset="0"/>
                        </a:rPr>
                        <m:t>⁡(2</m:t>
                      </m:r>
                      <m:r>
                        <a:rPr lang="el-GR" sz="1800" i="1" dirty="0">
                          <a:latin typeface="Cambria Math"/>
                          <a:cs typeface="Times New Roman" pitchFamily="18" charset="0"/>
                        </a:rPr>
                        <m:t>𝜋</m:t>
                      </m:r>
                      <m:r>
                        <a:rPr lang="en-IN" sz="1800" i="1" dirty="0">
                          <a:latin typeface="Cambria Math"/>
                          <a:cs typeface="Times New Roman" pitchFamily="18" charset="0"/>
                        </a:rPr>
                        <m:t>𝑓</m:t>
                      </m:r>
                      <m:r>
                        <a:rPr lang="en-IN" sz="1800" i="1" baseline="-25000" dirty="0">
                          <a:latin typeface="Cambria Math"/>
                          <a:cs typeface="Times New Roman" pitchFamily="18" charset="0"/>
                        </a:rPr>
                        <m:t>𝑐</m:t>
                      </m:r>
                      <m:r>
                        <a:rPr lang="en-IN" sz="1800" i="1" dirty="0">
                          <a:latin typeface="Cambria Math"/>
                          <a:cs typeface="Times New Roman" pitchFamily="18" charset="0"/>
                        </a:rPr>
                        <m:t>(</m:t>
                      </m:r>
                      <m:r>
                        <a:rPr lang="en-IN" sz="1800" i="1" dirty="0">
                          <a:latin typeface="Cambria Math"/>
                          <a:cs typeface="Times New Roman" pitchFamily="18" charset="0"/>
                        </a:rPr>
                        <m:t>𝑡</m:t>
                      </m:r>
                      <m:r>
                        <a:rPr lang="en-IN" sz="1800" i="1" dirty="0">
                          <a:latin typeface="Cambria Math"/>
                          <a:cs typeface="Times New Roman" pitchFamily="18" charset="0"/>
                        </a:rPr>
                        <m:t>)+ф(</m:t>
                      </m:r>
                      <m:r>
                        <a:rPr lang="en-IN" sz="1800" i="1" dirty="0">
                          <a:latin typeface="Cambria Math"/>
                          <a:cs typeface="Times New Roman" pitchFamily="18" charset="0"/>
                        </a:rPr>
                        <m:t>𝑡</m:t>
                      </m:r>
                      <m:r>
                        <a:rPr lang="en-IN" sz="1800" i="1" dirty="0">
                          <a:latin typeface="Cambria Math"/>
                          <a:cs typeface="Times New Roman" pitchFamily="18" charset="0"/>
                        </a:rPr>
                        <m:t>)))</m:t>
                      </m:r>
                    </m:oMath>
                  </m:oMathPara>
                </a14:m>
                <a:endParaRPr lang="en-IN" sz="1800" dirty="0">
                  <a:latin typeface="Times New Roman" pitchFamily="18" charset="0"/>
                  <a:cs typeface="Times New Roman" pitchFamily="18" charset="0"/>
                </a:endParaRPr>
              </a:p>
              <a:p>
                <a:pPr marL="0" indent="0">
                  <a:buNone/>
                </a:pPr>
                <a:r>
                  <a:rPr lang="en-IN" sz="1800" dirty="0">
                    <a:latin typeface="Times New Roman" pitchFamily="18" charset="0"/>
                    <a:cs typeface="Times New Roman" pitchFamily="18" charset="0"/>
                  </a:rPr>
                  <a:t>From above </a:t>
                </a:r>
                <a:r>
                  <a:rPr lang="en-IN" sz="1800" dirty="0" err="1">
                    <a:latin typeface="Times New Roman" pitchFamily="18" charset="0"/>
                    <a:cs typeface="Times New Roman" pitchFamily="18" charset="0"/>
                  </a:rPr>
                  <a:t>equ</a:t>
                </a:r>
                <a:endParaRPr lang="en-IN" sz="1800" dirty="0">
                  <a:latin typeface="Times New Roman" pitchFamily="18" charset="0"/>
                  <a:cs typeface="Times New Roman" pitchFamily="18" charset="0"/>
                </a:endParaRPr>
              </a:p>
              <a:p>
                <a:pPr marL="0" indent="0">
                  <a:buNone/>
                </a:pPr>
                <a14:m>
                  <m:oMath xmlns:m="http://schemas.openxmlformats.org/officeDocument/2006/math">
                    <m:r>
                      <a:rPr lang="en-IN" sz="1800" i="1" dirty="0" smtClean="0">
                        <a:latin typeface="Cambria Math"/>
                        <a:cs typeface="Times New Roman" pitchFamily="18" charset="0"/>
                      </a:rPr>
                      <m:t>𝑉</m:t>
                    </m:r>
                    <m:r>
                      <a:rPr lang="en-IN" sz="1800" i="1" dirty="0" smtClean="0">
                        <a:latin typeface="Cambria Math"/>
                        <a:cs typeface="Times New Roman" pitchFamily="18" charset="0"/>
                      </a:rPr>
                      <m:t>0(</m:t>
                    </m:r>
                    <m:r>
                      <a:rPr lang="en-IN" sz="1800" i="1" dirty="0" smtClean="0">
                        <a:latin typeface="Cambria Math"/>
                        <a:cs typeface="Times New Roman" pitchFamily="18" charset="0"/>
                      </a:rPr>
                      <m:t>𝑡</m:t>
                    </m:r>
                    <m:r>
                      <a:rPr lang="en-IN" sz="1800" i="1" dirty="0" smtClean="0">
                        <a:latin typeface="Cambria Math"/>
                        <a:cs typeface="Times New Roman" pitchFamily="18" charset="0"/>
                      </a:rPr>
                      <m:t>)=</m:t>
                    </m:r>
                    <m:f>
                      <m:fPr>
                        <m:ctrlPr>
                          <a:rPr lang="en-IN" sz="1800" i="1" smtClean="0">
                            <a:latin typeface="Cambria Math" panose="02040503050406030204" pitchFamily="18" charset="0"/>
                            <a:cs typeface="Times New Roman" pitchFamily="18" charset="0"/>
                          </a:rPr>
                        </m:ctrlPr>
                      </m:fPr>
                      <m:num>
                        <m:r>
                          <a:rPr lang="en-IN" sz="1800" b="0" i="1" smtClean="0">
                            <a:latin typeface="Cambria Math"/>
                            <a:cs typeface="Times New Roman" pitchFamily="18" charset="0"/>
                          </a:rPr>
                          <m:t>1</m:t>
                        </m:r>
                      </m:num>
                      <m:den>
                        <m:r>
                          <a:rPr lang="en-IN" sz="1800" b="0" i="1" smtClean="0">
                            <a:latin typeface="Cambria Math"/>
                            <a:cs typeface="Times New Roman" pitchFamily="18" charset="0"/>
                          </a:rPr>
                          <m:t>2</m:t>
                        </m:r>
                      </m:den>
                    </m:f>
                    <m:r>
                      <a:rPr lang="en-IN" sz="1800" b="0" i="1" smtClean="0">
                        <a:latin typeface="Cambria Math"/>
                        <a:cs typeface="Times New Roman" pitchFamily="18" charset="0"/>
                      </a:rPr>
                      <m:t> </m:t>
                    </m:r>
                    <m:r>
                      <a:rPr lang="en-IN" sz="1800" i="1" dirty="0" smtClean="0">
                        <a:latin typeface="Cambria Math"/>
                        <a:cs typeface="Times New Roman" pitchFamily="18" charset="0"/>
                      </a:rPr>
                      <m:t>𝑎</m:t>
                    </m:r>
                    <m:r>
                      <a:rPr lang="en-IN" sz="1800" i="1" baseline="-25000" dirty="0" smtClean="0">
                        <a:latin typeface="Cambria Math"/>
                        <a:cs typeface="Times New Roman" pitchFamily="18" charset="0"/>
                      </a:rPr>
                      <m:t>2</m:t>
                    </m:r>
                    <m:r>
                      <a:rPr lang="en-IN" sz="1800" i="1" dirty="0" smtClean="0">
                        <a:latin typeface="Cambria Math"/>
                        <a:cs typeface="Times New Roman" pitchFamily="18" charset="0"/>
                      </a:rPr>
                      <m:t>𝐴𝑐</m:t>
                    </m:r>
                    <m:r>
                      <a:rPr lang="en-IN" sz="1800" i="1" baseline="30000" dirty="0" smtClean="0">
                        <a:latin typeface="Cambria Math"/>
                        <a:cs typeface="Times New Roman" pitchFamily="18" charset="0"/>
                      </a:rPr>
                      <m:t>2</m:t>
                    </m:r>
                    <m:r>
                      <a:rPr lang="en-IN" sz="1800" i="1" dirty="0" smtClean="0">
                        <a:latin typeface="Cambria Math"/>
                        <a:cs typeface="Times New Roman" pitchFamily="18" charset="0"/>
                      </a:rPr>
                      <m:t>+(</m:t>
                    </m:r>
                    <m:r>
                      <a:rPr lang="en-IN" sz="1800" i="1" dirty="0" smtClean="0">
                        <a:latin typeface="Cambria Math"/>
                        <a:cs typeface="Times New Roman" pitchFamily="18" charset="0"/>
                      </a:rPr>
                      <m:t>𝑎</m:t>
                    </m:r>
                    <m:r>
                      <a:rPr lang="en-IN" sz="1800" i="1" baseline="-25000" dirty="0" smtClean="0">
                        <a:latin typeface="Cambria Math"/>
                        <a:cs typeface="Times New Roman" pitchFamily="18" charset="0"/>
                      </a:rPr>
                      <m:t>1</m:t>
                    </m:r>
                    <m:r>
                      <a:rPr lang="en-IN" sz="1800" i="1" dirty="0" smtClean="0">
                        <a:latin typeface="Cambria Math"/>
                        <a:cs typeface="Times New Roman" pitchFamily="18" charset="0"/>
                      </a:rPr>
                      <m:t>𝐴𝑐</m:t>
                    </m:r>
                    <m:r>
                      <a:rPr lang="en-IN" sz="1800" i="1" dirty="0" smtClean="0">
                        <a:latin typeface="Cambria Math"/>
                        <a:cs typeface="Times New Roman" pitchFamily="18" charset="0"/>
                      </a:rPr>
                      <m:t>+</m:t>
                    </m:r>
                    <m:f>
                      <m:fPr>
                        <m:ctrlPr>
                          <a:rPr lang="en-IN" sz="1800" i="1" smtClean="0">
                            <a:latin typeface="Cambria Math" panose="02040503050406030204" pitchFamily="18" charset="0"/>
                            <a:cs typeface="Times New Roman" pitchFamily="18" charset="0"/>
                          </a:rPr>
                        </m:ctrlPr>
                      </m:fPr>
                      <m:num>
                        <m:r>
                          <a:rPr lang="en-IN" sz="1800" b="0" i="1" smtClean="0">
                            <a:latin typeface="Cambria Math"/>
                            <a:cs typeface="Times New Roman" pitchFamily="18" charset="0"/>
                          </a:rPr>
                          <m:t>3</m:t>
                        </m:r>
                      </m:num>
                      <m:den>
                        <m:r>
                          <a:rPr lang="en-IN" sz="1800" b="0" i="1" smtClean="0">
                            <a:latin typeface="Cambria Math"/>
                            <a:cs typeface="Times New Roman" pitchFamily="18" charset="0"/>
                          </a:rPr>
                          <m:t>4</m:t>
                        </m:r>
                      </m:den>
                    </m:f>
                    <m:r>
                      <a:rPr lang="en-IN" sz="1800" b="0" i="1" smtClean="0">
                        <a:latin typeface="Cambria Math"/>
                        <a:cs typeface="Times New Roman" pitchFamily="18" charset="0"/>
                      </a:rPr>
                      <m:t> </m:t>
                    </m:r>
                    <m:r>
                      <a:rPr lang="en-IN" sz="1800" b="0" i="1" smtClean="0">
                        <a:latin typeface="Cambria Math"/>
                        <a:cs typeface="Times New Roman" pitchFamily="18" charset="0"/>
                      </a:rPr>
                      <m:t>𝑎</m:t>
                    </m:r>
                    <m:r>
                      <a:rPr lang="en-IN" sz="1800" b="0" i="1" baseline="-25000" smtClean="0">
                        <a:latin typeface="Cambria Math"/>
                        <a:cs typeface="Times New Roman" pitchFamily="18" charset="0"/>
                      </a:rPr>
                      <m:t>3</m:t>
                    </m:r>
                    <m:r>
                      <a:rPr lang="en-IN" sz="1800" b="0" i="1" smtClean="0">
                        <a:latin typeface="Cambria Math"/>
                        <a:cs typeface="Times New Roman" pitchFamily="18" charset="0"/>
                      </a:rPr>
                      <m:t>𝐴𝑐</m:t>
                    </m:r>
                    <m:r>
                      <a:rPr lang="en-IN" sz="1800" b="0" i="1" baseline="30000" smtClean="0">
                        <a:latin typeface="Cambria Math"/>
                        <a:cs typeface="Times New Roman" pitchFamily="18" charset="0"/>
                      </a:rPr>
                      <m:t>3</m:t>
                    </m:r>
                  </m:oMath>
                </a14:m>
                <a:r>
                  <a:rPr lang="en-IN" sz="1800" dirty="0">
                    <a:latin typeface="Times New Roman" pitchFamily="18" charset="0"/>
                    <a:cs typeface="Times New Roman" pitchFamily="18" charset="0"/>
                  </a:rPr>
                  <a:t>)</a:t>
                </a:r>
                <a:r>
                  <a:rPr lang="en-IN" sz="1800" dirty="0">
                    <a:cs typeface="Times New Roman" pitchFamily="18" charset="0"/>
                  </a:rPr>
                  <a:t> </a:t>
                </a:r>
                <a14:m>
                  <m:oMath xmlns:m="http://schemas.openxmlformats.org/officeDocument/2006/math">
                    <m:r>
                      <a:rPr lang="en-IN" sz="1800" i="1" dirty="0">
                        <a:latin typeface="Cambria Math"/>
                        <a:cs typeface="Times New Roman" pitchFamily="18" charset="0"/>
                      </a:rPr>
                      <m:t>𝐴</m:t>
                    </m:r>
                    <m:r>
                      <a:rPr lang="en-IN" sz="1800" i="1" baseline="-25000" dirty="0">
                        <a:latin typeface="Cambria Math"/>
                        <a:cs typeface="Times New Roman" pitchFamily="18" charset="0"/>
                      </a:rPr>
                      <m:t>𝐶</m:t>
                    </m:r>
                    <m:r>
                      <a:rPr lang="en-IN" sz="1800" i="1" dirty="0">
                        <a:latin typeface="Cambria Math"/>
                        <a:cs typeface="Times New Roman" pitchFamily="18" charset="0"/>
                      </a:rPr>
                      <m:t> </m:t>
                    </m:r>
                    <m:r>
                      <m:rPr>
                        <m:sty m:val="p"/>
                      </m:rPr>
                      <a:rPr lang="en-IN" sz="1800" i="1" dirty="0" err="1">
                        <a:latin typeface="Cambria Math"/>
                        <a:cs typeface="Times New Roman" pitchFamily="18" charset="0"/>
                      </a:rPr>
                      <m:t>cos</m:t>
                    </m:r>
                    <m:r>
                      <a:rPr lang="en-IN" sz="1800" i="1" dirty="0">
                        <a:latin typeface="Cambria Math"/>
                        <a:cs typeface="Times New Roman" pitchFamily="18" charset="0"/>
                      </a:rPr>
                      <m:t>⁡(2</m:t>
                    </m:r>
                    <m:r>
                      <a:rPr lang="el-GR" sz="1800" i="1" dirty="0">
                        <a:latin typeface="Cambria Math"/>
                        <a:cs typeface="Times New Roman" pitchFamily="18" charset="0"/>
                      </a:rPr>
                      <m:t>𝜋</m:t>
                    </m:r>
                    <m:r>
                      <a:rPr lang="en-IN" sz="1800" i="1" dirty="0">
                        <a:latin typeface="Cambria Math"/>
                        <a:cs typeface="Times New Roman" pitchFamily="18" charset="0"/>
                      </a:rPr>
                      <m:t>𝑓𝑐</m:t>
                    </m:r>
                    <m:r>
                      <a:rPr lang="en-IN" sz="1800" i="1" dirty="0">
                        <a:latin typeface="Cambria Math"/>
                        <a:cs typeface="Times New Roman" pitchFamily="18" charset="0"/>
                      </a:rPr>
                      <m:t>(</m:t>
                    </m:r>
                    <m:r>
                      <a:rPr lang="en-IN" sz="1800" i="1" dirty="0">
                        <a:latin typeface="Cambria Math"/>
                        <a:cs typeface="Times New Roman" pitchFamily="18" charset="0"/>
                      </a:rPr>
                      <m:t>𝑡</m:t>
                    </m:r>
                    <m:r>
                      <a:rPr lang="en-IN" sz="1800" i="1" dirty="0">
                        <a:latin typeface="Cambria Math"/>
                        <a:cs typeface="Times New Roman" pitchFamily="18" charset="0"/>
                      </a:rPr>
                      <m:t>)+ф(</m:t>
                    </m:r>
                    <m:r>
                      <a:rPr lang="en-IN" sz="1800" i="1" dirty="0">
                        <a:latin typeface="Cambria Math"/>
                        <a:cs typeface="Times New Roman" pitchFamily="18" charset="0"/>
                      </a:rPr>
                      <m:t>𝑡</m:t>
                    </m:r>
                    <m:r>
                      <a:rPr lang="en-IN" sz="1800" i="1" dirty="0">
                        <a:latin typeface="Cambria Math"/>
                        <a:cs typeface="Times New Roman" pitchFamily="18" charset="0"/>
                      </a:rPr>
                      <m:t>)</m:t>
                    </m:r>
                  </m:oMath>
                </a14:m>
                <a:r>
                  <a:rPr lang="en-IN" sz="1800" dirty="0">
                    <a:latin typeface="Times New Roman" pitchFamily="18" charset="0"/>
                    <a:cs typeface="Times New Roman" pitchFamily="18" charset="0"/>
                  </a:rPr>
                  <a:t>+</a:t>
                </a:r>
                <a14:m>
                  <m:oMath xmlns:m="http://schemas.openxmlformats.org/officeDocument/2006/math">
                    <m:f>
                      <m:fPr>
                        <m:ctrlPr>
                          <a:rPr lang="en-IN" sz="1800" i="1" dirty="0" smtClean="0">
                            <a:latin typeface="Cambria Math" panose="02040503050406030204" pitchFamily="18" charset="0"/>
                            <a:cs typeface="Times New Roman" pitchFamily="18" charset="0"/>
                          </a:rPr>
                        </m:ctrlPr>
                      </m:fPr>
                      <m:num>
                        <m:r>
                          <a:rPr lang="en-IN" sz="1800" b="0" i="1" dirty="0" smtClean="0">
                            <a:latin typeface="Cambria Math"/>
                            <a:cs typeface="Times New Roman" pitchFamily="18" charset="0"/>
                          </a:rPr>
                          <m:t>1</m:t>
                        </m:r>
                      </m:num>
                      <m:den>
                        <m:r>
                          <a:rPr lang="en-IN" sz="1800" b="0" i="1" dirty="0" smtClean="0">
                            <a:latin typeface="Cambria Math"/>
                            <a:cs typeface="Times New Roman" pitchFamily="18" charset="0"/>
                          </a:rPr>
                          <m:t>2</m:t>
                        </m:r>
                      </m:den>
                    </m:f>
                  </m:oMath>
                </a14:m>
                <a:r>
                  <a:rPr lang="en-IN" sz="1800" dirty="0">
                    <a:latin typeface="Times New Roman" pitchFamily="18" charset="0"/>
                    <a:cs typeface="Times New Roman" pitchFamily="18" charset="0"/>
                  </a:rPr>
                  <a:t>a</a:t>
                </a:r>
                <a:r>
                  <a:rPr lang="en-IN" sz="1800" baseline="-25000" dirty="0">
                    <a:latin typeface="Times New Roman" pitchFamily="18" charset="0"/>
                    <a:cs typeface="Times New Roman" pitchFamily="18" charset="0"/>
                  </a:rPr>
                  <a:t>2</a:t>
                </a:r>
                <a14:m>
                  <m:oMath xmlns:m="http://schemas.openxmlformats.org/officeDocument/2006/math">
                    <m:r>
                      <a:rPr lang="en-IN" sz="1800" i="1" dirty="0" smtClean="0">
                        <a:latin typeface="Cambria Math"/>
                        <a:cs typeface="Times New Roman" pitchFamily="18" charset="0"/>
                      </a:rPr>
                      <m:t>𝐴𝑐</m:t>
                    </m:r>
                    <m:r>
                      <a:rPr lang="en-IN" sz="1800" i="1" baseline="30000" dirty="0" smtClean="0">
                        <a:latin typeface="Cambria Math"/>
                        <a:cs typeface="Times New Roman" pitchFamily="18" charset="0"/>
                      </a:rPr>
                      <m:t>2</m:t>
                    </m:r>
                    <m:r>
                      <a:rPr lang="en-IN" sz="1800" i="1" dirty="0" smtClean="0">
                        <a:latin typeface="Cambria Math"/>
                        <a:cs typeface="Times New Roman" pitchFamily="18" charset="0"/>
                      </a:rPr>
                      <m:t>𝑐𝑜𝑠</m:t>
                    </m:r>
                    <m:r>
                      <a:rPr lang="en-IN" sz="1800" i="1" dirty="0" smtClean="0">
                        <a:latin typeface="Cambria Math"/>
                        <a:cs typeface="Times New Roman" pitchFamily="18" charset="0"/>
                      </a:rPr>
                      <m:t>(4</m:t>
                    </m:r>
                    <m:r>
                      <a:rPr lang="el-GR" sz="1800" i="1" dirty="0" smtClean="0">
                        <a:latin typeface="Cambria Math"/>
                        <a:cs typeface="Times New Roman" pitchFamily="18" charset="0"/>
                      </a:rPr>
                      <m:t>𝜋</m:t>
                    </m:r>
                    <m:r>
                      <a:rPr lang="en-IN" sz="1800" i="1" dirty="0" smtClean="0">
                        <a:latin typeface="Cambria Math"/>
                        <a:cs typeface="Times New Roman" pitchFamily="18" charset="0"/>
                      </a:rPr>
                      <m:t>𝑓𝑐𝑡</m:t>
                    </m:r>
                    <m:r>
                      <a:rPr lang="en-IN" sz="1800" i="1" dirty="0" smtClean="0">
                        <a:latin typeface="Cambria Math"/>
                        <a:cs typeface="Times New Roman" pitchFamily="18" charset="0"/>
                      </a:rPr>
                      <m:t>+2ф(</m:t>
                    </m:r>
                    <m:r>
                      <a:rPr lang="en-IN" sz="1800" i="1" dirty="0" smtClean="0">
                        <a:latin typeface="Cambria Math"/>
                        <a:cs typeface="Times New Roman" pitchFamily="18" charset="0"/>
                      </a:rPr>
                      <m:t>𝑡</m:t>
                    </m:r>
                    <m:r>
                      <a:rPr lang="en-IN" sz="1800" i="1" dirty="0" smtClean="0">
                        <a:latin typeface="Cambria Math"/>
                        <a:cs typeface="Times New Roman" pitchFamily="18" charset="0"/>
                      </a:rPr>
                      <m:t>))+</m:t>
                    </m:r>
                    <m:f>
                      <m:fPr>
                        <m:ctrlPr>
                          <a:rPr lang="en-IN" sz="1800" i="1" smtClean="0">
                            <a:latin typeface="Cambria Math" panose="02040503050406030204" pitchFamily="18" charset="0"/>
                            <a:cs typeface="Times New Roman" pitchFamily="18" charset="0"/>
                          </a:rPr>
                        </m:ctrlPr>
                      </m:fPr>
                      <m:num>
                        <m:r>
                          <a:rPr lang="en-IN" sz="1800" b="0" i="1" smtClean="0">
                            <a:latin typeface="Cambria Math"/>
                            <a:cs typeface="Times New Roman" pitchFamily="18" charset="0"/>
                          </a:rPr>
                          <m:t>1</m:t>
                        </m:r>
                      </m:num>
                      <m:den>
                        <m:r>
                          <a:rPr lang="en-IN" sz="1800" b="0" i="1" smtClean="0">
                            <a:latin typeface="Cambria Math"/>
                            <a:cs typeface="Times New Roman" pitchFamily="18" charset="0"/>
                          </a:rPr>
                          <m:t>4</m:t>
                        </m:r>
                      </m:den>
                    </m:f>
                    <m:r>
                      <a:rPr lang="en-IN" sz="1800" i="1" dirty="0" smtClean="0">
                        <a:latin typeface="Cambria Math"/>
                        <a:cs typeface="Times New Roman" pitchFamily="18" charset="0"/>
                      </a:rPr>
                      <m:t>𝑎</m:t>
                    </m:r>
                    <m:r>
                      <a:rPr lang="en-IN" sz="1800" i="1" baseline="-25000" dirty="0" smtClean="0">
                        <a:latin typeface="Cambria Math"/>
                        <a:cs typeface="Times New Roman" pitchFamily="18" charset="0"/>
                      </a:rPr>
                      <m:t>3</m:t>
                    </m:r>
                    <m:r>
                      <a:rPr lang="en-IN" sz="1800" i="1" dirty="0" smtClean="0">
                        <a:latin typeface="Cambria Math"/>
                        <a:cs typeface="Times New Roman" pitchFamily="18" charset="0"/>
                      </a:rPr>
                      <m:t>𝐴𝑐</m:t>
                    </m:r>
                    <m:r>
                      <a:rPr lang="en-IN" sz="1800" i="1" baseline="30000" dirty="0" smtClean="0">
                        <a:latin typeface="Cambria Math"/>
                        <a:cs typeface="Times New Roman" pitchFamily="18" charset="0"/>
                      </a:rPr>
                      <m:t>3</m:t>
                    </m:r>
                    <m:r>
                      <m:rPr>
                        <m:sty m:val="p"/>
                      </m:rPr>
                      <a:rPr lang="en-IN" sz="1800" i="1" dirty="0" smtClean="0">
                        <a:latin typeface="Cambria Math"/>
                        <a:cs typeface="Times New Roman" pitchFamily="18" charset="0"/>
                      </a:rPr>
                      <m:t>cos</m:t>
                    </m:r>
                    <m:r>
                      <a:rPr lang="en-IN" sz="1800" i="1" dirty="0" smtClean="0">
                        <a:latin typeface="Cambria Math"/>
                        <a:cs typeface="Times New Roman" pitchFamily="18" charset="0"/>
                      </a:rPr>
                      <m:t>⁡(6</m:t>
                    </m:r>
                    <m:r>
                      <a:rPr lang="el-GR" sz="1800" i="1" dirty="0" smtClean="0">
                        <a:latin typeface="Cambria Math"/>
                        <a:cs typeface="Times New Roman" pitchFamily="18" charset="0"/>
                      </a:rPr>
                      <m:t>𝜋</m:t>
                    </m:r>
                    <m:r>
                      <a:rPr lang="en-IN" sz="1800" i="1" dirty="0" smtClean="0">
                        <a:latin typeface="Cambria Math"/>
                        <a:cs typeface="Times New Roman" pitchFamily="18" charset="0"/>
                      </a:rPr>
                      <m:t>𝑓𝑐𝑡</m:t>
                    </m:r>
                    <m:r>
                      <a:rPr lang="en-IN" sz="1800" i="1" dirty="0" smtClean="0">
                        <a:latin typeface="Cambria Math"/>
                        <a:cs typeface="Times New Roman" pitchFamily="18" charset="0"/>
                      </a:rPr>
                      <m:t>+3ф(</m:t>
                    </m:r>
                    <m:r>
                      <a:rPr lang="en-IN" sz="1800" i="1" dirty="0" smtClean="0">
                        <a:latin typeface="Cambria Math"/>
                        <a:cs typeface="Times New Roman" pitchFamily="18" charset="0"/>
                      </a:rPr>
                      <m:t>𝑡</m:t>
                    </m:r>
                    <m:r>
                      <a:rPr lang="en-IN" sz="1800" i="1" dirty="0" smtClean="0">
                        <a:latin typeface="Cambria Math"/>
                        <a:cs typeface="Times New Roman" pitchFamily="18" charset="0"/>
                      </a:rPr>
                      <m:t>))</m:t>
                    </m:r>
                  </m:oMath>
                </a14:m>
                <a:endParaRPr lang="en-IN" sz="1800" dirty="0">
                  <a:latin typeface="Times New Roman" pitchFamily="18" charset="0"/>
                  <a:cs typeface="Times New Roman" pitchFamily="18" charset="0"/>
                </a:endParaRPr>
              </a:p>
              <a:p>
                <a:pPr marL="0" indent="0">
                  <a:buNone/>
                </a:pPr>
                <a:r>
                  <a:rPr lang="en-IN" sz="1800" dirty="0">
                    <a:latin typeface="Times New Roman" pitchFamily="18" charset="0"/>
                    <a:cs typeface="Times New Roman" pitchFamily="18" charset="0"/>
                  </a:rPr>
                  <a:t>For separating the desired signal of FM wit the carrier frequency fc from that with the carrier frequency 2fc we get </a:t>
                </a:r>
              </a:p>
              <a:p>
                <a:pPr marL="0" indent="0">
                  <a:buNone/>
                </a:pPr>
                <a14:m>
                  <m:oMathPara xmlns:m="http://schemas.openxmlformats.org/officeDocument/2006/math">
                    <m:oMathParaPr>
                      <m:jc m:val="centerGroup"/>
                    </m:oMathParaPr>
                    <m:oMath xmlns:m="http://schemas.openxmlformats.org/officeDocument/2006/math">
                      <m:r>
                        <a:rPr lang="en-IN" sz="1800" i="1" dirty="0" smtClean="0">
                          <a:latin typeface="Cambria Math"/>
                          <a:cs typeface="Times New Roman" pitchFamily="18" charset="0"/>
                        </a:rPr>
                        <m:t>𝐹𝑐</m:t>
                      </m:r>
                      <m:r>
                        <a:rPr lang="en-IN" sz="1800" i="1" dirty="0" smtClean="0">
                          <a:latin typeface="Cambria Math"/>
                          <a:cs typeface="Times New Roman" pitchFamily="18" charset="0"/>
                        </a:rPr>
                        <m:t>&gt;3</m:t>
                      </m:r>
                      <m:r>
                        <m:rPr>
                          <m:sty m:val="p"/>
                        </m:rPr>
                        <a:rPr lang="el-GR" sz="1800" i="0" dirty="0" smtClean="0">
                          <a:latin typeface="Cambria Math"/>
                          <a:cs typeface="Times New Roman" pitchFamily="18" charset="0"/>
                        </a:rPr>
                        <m:t>Δ</m:t>
                      </m:r>
                      <m:r>
                        <a:rPr lang="en-IN" sz="1800" i="1" dirty="0" smtClean="0">
                          <a:latin typeface="Cambria Math"/>
                          <a:cs typeface="Times New Roman" pitchFamily="18" charset="0"/>
                        </a:rPr>
                        <m:t>𝑓</m:t>
                      </m:r>
                      <m:r>
                        <a:rPr lang="en-IN" sz="1800" i="1" dirty="0" smtClean="0">
                          <a:latin typeface="Cambria Math"/>
                          <a:cs typeface="Times New Roman" pitchFamily="18" charset="0"/>
                        </a:rPr>
                        <m:t>+2</m:t>
                      </m:r>
                      <m:r>
                        <a:rPr lang="en-IN" sz="1800" i="1" dirty="0" smtClean="0">
                          <a:latin typeface="Cambria Math"/>
                          <a:cs typeface="Times New Roman" pitchFamily="18" charset="0"/>
                        </a:rPr>
                        <m:t>𝑊</m:t>
                      </m:r>
                      <m:r>
                        <a:rPr lang="en-IN" sz="1800" i="1" dirty="0" smtClean="0">
                          <a:latin typeface="Cambria Math"/>
                          <a:cs typeface="Times New Roman" pitchFamily="18" charset="0"/>
                        </a:rPr>
                        <m:t> </m:t>
                      </m:r>
                    </m:oMath>
                  </m:oMathPara>
                </a14:m>
                <a:endParaRPr lang="en-IN" sz="1800" dirty="0">
                  <a:latin typeface="Times New Roman" pitchFamily="18" charset="0"/>
                  <a:cs typeface="Times New Roman" pitchFamily="18" charset="0"/>
                </a:endParaRPr>
              </a:p>
              <a:p>
                <a:pPr marL="0" indent="0">
                  <a:buNone/>
                </a:pPr>
                <a:r>
                  <a:rPr lang="en-IN" sz="1800" dirty="0">
                    <a:latin typeface="Times New Roman" pitchFamily="18" charset="0"/>
                    <a:cs typeface="Times New Roman" pitchFamily="18" charset="0"/>
                  </a:rPr>
                  <a:t>The channel output is reduced by using band pass filter as </a:t>
                </a:r>
              </a:p>
              <a:p>
                <a:pPr marL="0" indent="0">
                  <a:buNone/>
                </a:pPr>
                <a14:m>
                  <m:oMath xmlns:m="http://schemas.openxmlformats.org/officeDocument/2006/math">
                    <m:r>
                      <a:rPr lang="en-IN" sz="1800" i="1" dirty="0" smtClean="0">
                        <a:latin typeface="Cambria Math"/>
                        <a:cs typeface="Times New Roman" pitchFamily="18" charset="0"/>
                      </a:rPr>
                      <m:t>𝑉</m:t>
                    </m:r>
                    <m:r>
                      <a:rPr lang="en-IN" sz="1800" i="1" dirty="0" smtClean="0">
                        <a:latin typeface="Cambria Math"/>
                        <a:cs typeface="Times New Roman" pitchFamily="18" charset="0"/>
                      </a:rPr>
                      <m:t>01(</m:t>
                    </m:r>
                    <m:r>
                      <a:rPr lang="en-IN" sz="1800" i="1" dirty="0" smtClean="0">
                        <a:latin typeface="Cambria Math"/>
                        <a:cs typeface="Times New Roman" pitchFamily="18" charset="0"/>
                      </a:rPr>
                      <m:t>𝑡</m:t>
                    </m:r>
                    <m:r>
                      <a:rPr lang="en-IN" sz="1800" i="1" dirty="0" smtClean="0">
                        <a:latin typeface="Cambria Math"/>
                        <a:cs typeface="Times New Roman" pitchFamily="18" charset="0"/>
                      </a:rPr>
                      <m:t>)=(</m:t>
                    </m:r>
                    <m:r>
                      <a:rPr lang="en-IN" sz="1800" i="1" dirty="0" smtClean="0">
                        <a:latin typeface="Cambria Math"/>
                        <a:cs typeface="Times New Roman" pitchFamily="18" charset="0"/>
                      </a:rPr>
                      <m:t>𝑎</m:t>
                    </m:r>
                    <m:r>
                      <a:rPr lang="en-IN" sz="1800" i="1" baseline="-25000" dirty="0" smtClean="0">
                        <a:latin typeface="Cambria Math"/>
                        <a:cs typeface="Times New Roman" pitchFamily="18" charset="0"/>
                      </a:rPr>
                      <m:t>1</m:t>
                    </m:r>
                    <m:r>
                      <a:rPr lang="en-IN" sz="1800" i="1" dirty="0" smtClean="0">
                        <a:latin typeface="Cambria Math"/>
                        <a:cs typeface="Times New Roman" pitchFamily="18" charset="0"/>
                      </a:rPr>
                      <m:t>𝐴</m:t>
                    </m:r>
                    <m:r>
                      <a:rPr lang="en-IN" sz="1800" i="1" baseline="-25000" dirty="0" smtClean="0">
                        <a:latin typeface="Cambria Math"/>
                        <a:cs typeface="Times New Roman" pitchFamily="18" charset="0"/>
                      </a:rPr>
                      <m:t>𝑐</m:t>
                    </m:r>
                    <m:r>
                      <a:rPr lang="en-IN" sz="1800" i="1" dirty="0" smtClean="0">
                        <a:latin typeface="Cambria Math"/>
                        <a:cs typeface="Times New Roman" pitchFamily="18" charset="0"/>
                      </a:rPr>
                      <m:t>+</m:t>
                    </m:r>
                    <m:f>
                      <m:fPr>
                        <m:ctrlPr>
                          <a:rPr lang="en-IN" sz="1800" i="1" smtClean="0">
                            <a:latin typeface="Cambria Math" panose="02040503050406030204" pitchFamily="18" charset="0"/>
                            <a:cs typeface="Times New Roman" pitchFamily="18" charset="0"/>
                          </a:rPr>
                        </m:ctrlPr>
                      </m:fPr>
                      <m:num>
                        <m:r>
                          <a:rPr lang="en-IN" sz="1800" b="0" i="1" smtClean="0">
                            <a:latin typeface="Cambria Math"/>
                            <a:cs typeface="Times New Roman" pitchFamily="18" charset="0"/>
                          </a:rPr>
                          <m:t>3</m:t>
                        </m:r>
                      </m:num>
                      <m:den>
                        <m:r>
                          <a:rPr lang="en-IN" sz="1800" b="0" i="1" smtClean="0">
                            <a:latin typeface="Cambria Math"/>
                            <a:cs typeface="Times New Roman" pitchFamily="18" charset="0"/>
                          </a:rPr>
                          <m:t>4</m:t>
                        </m:r>
                      </m:den>
                    </m:f>
                    <m:r>
                      <a:rPr lang="en-IN" sz="1800" b="0" i="1" smtClean="0">
                        <a:latin typeface="Cambria Math"/>
                        <a:cs typeface="Times New Roman" pitchFamily="18" charset="0"/>
                      </a:rPr>
                      <m:t>𝑎</m:t>
                    </m:r>
                    <m:r>
                      <a:rPr lang="en-IN" sz="1800" b="0" i="1" baseline="-25000" smtClean="0">
                        <a:latin typeface="Cambria Math"/>
                        <a:cs typeface="Times New Roman" pitchFamily="18" charset="0"/>
                      </a:rPr>
                      <m:t>3</m:t>
                    </m:r>
                    <m:r>
                      <a:rPr lang="en-IN" sz="1800" b="0" i="1" smtClean="0">
                        <a:latin typeface="Cambria Math"/>
                        <a:cs typeface="Times New Roman" pitchFamily="18" charset="0"/>
                      </a:rPr>
                      <m:t>𝐴</m:t>
                    </m:r>
                    <m:r>
                      <a:rPr lang="en-IN" sz="1800" b="0" i="1" baseline="-25000" smtClean="0">
                        <a:latin typeface="Cambria Math"/>
                        <a:cs typeface="Times New Roman" pitchFamily="18" charset="0"/>
                      </a:rPr>
                      <m:t>𝑐</m:t>
                    </m:r>
                    <m:r>
                      <a:rPr lang="en-IN" sz="1800" b="0" i="1" baseline="30000" smtClean="0">
                        <a:latin typeface="Cambria Math"/>
                        <a:cs typeface="Times New Roman" pitchFamily="18" charset="0"/>
                      </a:rPr>
                      <m:t>3</m:t>
                    </m:r>
                  </m:oMath>
                </a14:m>
                <a:r>
                  <a:rPr lang="en-IN" sz="1800" dirty="0">
                    <a:latin typeface="Times New Roman" pitchFamily="18" charset="0"/>
                    <a:cs typeface="Times New Roman" pitchFamily="18" charset="0"/>
                  </a:rPr>
                  <a:t>)</a:t>
                </a:r>
                <a:r>
                  <a:rPr lang="en-IN" sz="1800" dirty="0">
                    <a:cs typeface="Times New Roman" pitchFamily="18" charset="0"/>
                  </a:rPr>
                  <a:t> </a:t>
                </a:r>
                <a14:m>
                  <m:oMath xmlns:m="http://schemas.openxmlformats.org/officeDocument/2006/math">
                    <m:r>
                      <m:rPr>
                        <m:sty m:val="p"/>
                      </m:rPr>
                      <a:rPr lang="en-IN" sz="1800" i="1" dirty="0" err="1">
                        <a:latin typeface="Cambria Math"/>
                        <a:cs typeface="Times New Roman" pitchFamily="18" charset="0"/>
                      </a:rPr>
                      <m:t>cos</m:t>
                    </m:r>
                    <m:r>
                      <a:rPr lang="en-IN" sz="1800" i="1" dirty="0">
                        <a:latin typeface="Cambria Math"/>
                        <a:cs typeface="Times New Roman" pitchFamily="18" charset="0"/>
                      </a:rPr>
                      <m:t>⁡(2</m:t>
                    </m:r>
                    <m:r>
                      <a:rPr lang="el-GR" sz="1800" i="1" dirty="0">
                        <a:latin typeface="Cambria Math"/>
                        <a:cs typeface="Times New Roman" pitchFamily="18" charset="0"/>
                      </a:rPr>
                      <m:t>𝜋</m:t>
                    </m:r>
                    <m:r>
                      <a:rPr lang="en-IN" sz="1800" i="1" dirty="0">
                        <a:latin typeface="Cambria Math"/>
                        <a:cs typeface="Times New Roman" pitchFamily="18" charset="0"/>
                      </a:rPr>
                      <m:t>𝑓</m:t>
                    </m:r>
                    <m:r>
                      <a:rPr lang="en-IN" sz="1800" i="1" baseline="-25000" dirty="0">
                        <a:latin typeface="Cambria Math"/>
                        <a:cs typeface="Times New Roman" pitchFamily="18" charset="0"/>
                      </a:rPr>
                      <m:t>𝑐</m:t>
                    </m:r>
                    <m:r>
                      <a:rPr lang="en-IN" sz="1800" i="1" dirty="0">
                        <a:latin typeface="Cambria Math"/>
                        <a:cs typeface="Times New Roman" pitchFamily="18" charset="0"/>
                      </a:rPr>
                      <m:t>(</m:t>
                    </m:r>
                    <m:r>
                      <a:rPr lang="en-IN" sz="1800" i="1" dirty="0">
                        <a:latin typeface="Cambria Math"/>
                        <a:cs typeface="Times New Roman" pitchFamily="18" charset="0"/>
                      </a:rPr>
                      <m:t>𝑡</m:t>
                    </m:r>
                    <m:r>
                      <a:rPr lang="en-IN" sz="1800" i="1" dirty="0">
                        <a:latin typeface="Cambria Math"/>
                        <a:cs typeface="Times New Roman" pitchFamily="18" charset="0"/>
                      </a:rPr>
                      <m:t>)</m:t>
                    </m:r>
                  </m:oMath>
                </a14:m>
                <a:endParaRPr lang="en-IN" sz="1800" dirty="0">
                  <a:latin typeface="Times New Roman" pitchFamily="18" charset="0"/>
                  <a:cs typeface="Times New Roman" pitchFamily="18" charset="0"/>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248798" y="914400"/>
                <a:ext cx="11105002" cy="5262563"/>
              </a:xfrm>
              <a:blipFill rotWithShape="1">
                <a:blip r:embed="rId4"/>
                <a:stretch>
                  <a:fillRect l="-494" t="-1043"/>
                </a:stretch>
              </a:blipFill>
            </p:spPr>
            <p:txBody>
              <a:bodyPr/>
              <a:lstStyle/>
              <a:p>
                <a:r>
                  <a:rPr lang="en-IN">
                    <a:noFill/>
                  </a:rPr>
                  <a:t> </a:t>
                </a:r>
              </a:p>
            </p:txBody>
          </p:sp>
        </mc:Fallback>
      </mc:AlternateContent>
    </p:spTree>
    <p:extLst>
      <p:ext uri="{BB962C8B-B14F-4D97-AF65-F5344CB8AC3E}">
        <p14:creationId xmlns:p14="http://schemas.microsoft.com/office/powerpoint/2010/main" val="1878628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8DCBB8-8B39-47C5-8FD6-C56AD785E554}"/>
              </a:ext>
            </a:extLst>
          </p:cNvPr>
          <p:cNvSpPr txBox="1"/>
          <p:nvPr/>
        </p:nvSpPr>
        <p:spPr>
          <a:xfrm>
            <a:off x="164392" y="111345"/>
            <a:ext cx="11990093" cy="954107"/>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3.4 SUPER HETERO DYNE RECEIVER</a:t>
            </a:r>
          </a:p>
          <a:p>
            <a:endParaRPr lang="en-US" sz="28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sp>
        <p:nvSpPr>
          <p:cNvPr id="24" name="TextBox 23">
            <a:extLst>
              <a:ext uri="{FF2B5EF4-FFF2-40B4-BE49-F238E27FC236}">
                <a16:creationId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Continuous wave modulation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Rao		08-04-2022	</a:t>
            </a:r>
            <a:r>
              <a:rPr lang="en-US" sz="240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32/34</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pic>
        <p:nvPicPr>
          <p:cNvPr id="5122" name="Picture 2" descr="https://documents.lucid.app/documents/00dc0376-e290-4634-af97-57078873a074/pages/OBJd8T-gygbJ?a=1681&amp;x=31&amp;y=-3&amp;w=1518&amp;h=506&amp;store=1&amp;accept=image%2F*&amp;auth=LCA%20525ad3ac848222d2230892339f1911417e847c09-ts%3D16518122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550" y="940988"/>
            <a:ext cx="10848975" cy="36195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idx="1"/>
          </p:nvPr>
        </p:nvSpPr>
        <p:spPr>
          <a:xfrm>
            <a:off x="164392" y="940988"/>
            <a:ext cx="11189408" cy="5235975"/>
          </a:xfrm>
        </p:spPr>
        <p:txBody>
          <a:bodyPr>
            <a:normAutofit lnSpcReduction="10000"/>
          </a:bodyPr>
          <a:lstStyle/>
          <a:p>
            <a:pPr marL="0" indent="0">
              <a:buNone/>
            </a:pPr>
            <a:endParaRPr lang="en-US" sz="2000" dirty="0"/>
          </a:p>
          <a:p>
            <a:endParaRPr lang="en-US" sz="2000" dirty="0"/>
          </a:p>
          <a:p>
            <a:endParaRPr lang="en-US" sz="2000" dirty="0"/>
          </a:p>
          <a:p>
            <a:endParaRPr lang="en-US" sz="2000" dirty="0"/>
          </a:p>
          <a:p>
            <a:endParaRPr lang="en-US" sz="2000" dirty="0"/>
          </a:p>
          <a:p>
            <a:endParaRPr lang="en-IN" sz="2000" b="1" dirty="0">
              <a:latin typeface="Times New Roman" pitchFamily="18" charset="0"/>
              <a:cs typeface="Times New Roman" pitchFamily="18" charset="0"/>
            </a:endParaRPr>
          </a:p>
          <a:p>
            <a:endParaRPr lang="en-IN" sz="2000" b="1" dirty="0">
              <a:latin typeface="Times New Roman" pitchFamily="18" charset="0"/>
              <a:cs typeface="Times New Roman" pitchFamily="18" charset="0"/>
            </a:endParaRPr>
          </a:p>
          <a:p>
            <a:pPr marL="1371600" lvl="3" indent="0">
              <a:buNone/>
            </a:pPr>
            <a:endParaRPr lang="en-IN" sz="2000" b="1" dirty="0">
              <a:latin typeface="Times New Roman" pitchFamily="18" charset="0"/>
              <a:cs typeface="Times New Roman" pitchFamily="18" charset="0"/>
            </a:endParaRPr>
          </a:p>
          <a:p>
            <a:pPr marL="1371600" lvl="3" indent="0">
              <a:buNone/>
            </a:pPr>
            <a:endParaRPr lang="en-IN" sz="2000" b="1" dirty="0">
              <a:latin typeface="Times New Roman" pitchFamily="18" charset="0"/>
              <a:cs typeface="Times New Roman" pitchFamily="18" charset="0"/>
            </a:endParaRPr>
          </a:p>
          <a:p>
            <a:pPr marL="1371600" lvl="3" indent="0">
              <a:buNone/>
            </a:pPr>
            <a:r>
              <a:rPr lang="en-IN" sz="2000" b="1" dirty="0">
                <a:latin typeface="Times New Roman" pitchFamily="18" charset="0"/>
                <a:cs typeface="Times New Roman" pitchFamily="18" charset="0"/>
              </a:rPr>
              <a:t>	FIG:BASIC ELEMENTS OF SUPER HETERO DYNE RECIVER</a:t>
            </a:r>
          </a:p>
          <a:p>
            <a:r>
              <a:rPr lang="en-IN" sz="1800" dirty="0">
                <a:latin typeface="Times New Roman" pitchFamily="18" charset="0"/>
                <a:cs typeface="Times New Roman" pitchFamily="18" charset="0"/>
              </a:rPr>
              <a:t>The super heterodyne receiver as it is often referred to , is a special type of receiver that fulfils all three functions which are</a:t>
            </a:r>
          </a:p>
          <a:p>
            <a:pPr>
              <a:buFont typeface="Wingdings" pitchFamily="2" charset="2"/>
              <a:buChar char="Ø"/>
            </a:pPr>
            <a:r>
              <a:rPr lang="en-IN" sz="1800" dirty="0">
                <a:latin typeface="Times New Roman" pitchFamily="18" charset="0"/>
                <a:cs typeface="Times New Roman" pitchFamily="18" charset="0"/>
              </a:rPr>
              <a:t>Carrier frequency</a:t>
            </a:r>
          </a:p>
          <a:p>
            <a:pPr>
              <a:buFont typeface="Wingdings" pitchFamily="2" charset="2"/>
              <a:buChar char="Ø"/>
            </a:pPr>
            <a:r>
              <a:rPr lang="en-IN" sz="1800" dirty="0">
                <a:latin typeface="Times New Roman" pitchFamily="18" charset="0"/>
                <a:cs typeface="Times New Roman" pitchFamily="18" charset="0"/>
              </a:rPr>
              <a:t>filtering</a:t>
            </a:r>
          </a:p>
          <a:p>
            <a:pPr>
              <a:buFont typeface="Wingdings" pitchFamily="2" charset="2"/>
              <a:buChar char="Ø"/>
            </a:pPr>
            <a:r>
              <a:rPr lang="en-IN" sz="1800" dirty="0">
                <a:latin typeface="Times New Roman" pitchFamily="18" charset="0"/>
                <a:cs typeface="Times New Roman" pitchFamily="18" charset="0"/>
              </a:rPr>
              <a:t>Amplification</a:t>
            </a:r>
          </a:p>
          <a:p>
            <a:pPr marL="1371600" lvl="3" indent="0">
              <a:buNone/>
            </a:pPr>
            <a:endParaRPr lang="en-IN" sz="2000" b="1" dirty="0">
              <a:latin typeface="Times New Roman" pitchFamily="18" charset="0"/>
              <a:cs typeface="Times New Roman" pitchFamily="18" charset="0"/>
            </a:endParaRPr>
          </a:p>
          <a:p>
            <a:endParaRPr lang="en-IN" sz="2000" dirty="0"/>
          </a:p>
        </p:txBody>
      </p:sp>
    </p:spTree>
    <p:extLst>
      <p:ext uri="{BB962C8B-B14F-4D97-AF65-F5344CB8AC3E}">
        <p14:creationId xmlns:p14="http://schemas.microsoft.com/office/powerpoint/2010/main" val="3695005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End of Presentation</a:t>
            </a:r>
          </a:p>
        </p:txBody>
      </p:sp>
      <p:sp>
        <p:nvSpPr>
          <p:cNvPr id="24" name="TextBox 23">
            <a:extLst>
              <a:ext uri="{FF2B5EF4-FFF2-40B4-BE49-F238E27FC236}">
                <a16:creationId xmlns:a16="http://schemas.microsoft.com/office/drawing/2014/main" id="{68B9CE56-5634-410C-99F1-289A6D951877}"/>
              </a:ext>
            </a:extLst>
          </p:cNvPr>
          <p:cNvSpPr txBox="1"/>
          <p:nvPr/>
        </p:nvSpPr>
        <p:spPr>
          <a:xfrm>
            <a:off x="375138" y="6304002"/>
            <a:ext cx="12937587" cy="830997"/>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Continuous wave modulation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Rao		07-04-2022           34/34		</a:t>
            </a:r>
          </a:p>
        </p:txBody>
      </p:sp>
      <p:pic>
        <p:nvPicPr>
          <p:cNvPr id="8" name="Picture 7">
            <a:extLst>
              <a:ext uri="{FF2B5EF4-FFF2-40B4-BE49-F238E27FC236}">
                <a16:creationId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2" name="TextBox 1">
            <a:extLst>
              <a:ext uri="{FF2B5EF4-FFF2-40B4-BE49-F238E27FC236}">
                <a16:creationId xmlns:a16="http://schemas.microsoft.com/office/drawing/2014/main" id="{4771F390-2746-4BA6-988D-BC07A18BFFFA}"/>
              </a:ext>
            </a:extLst>
          </p:cNvPr>
          <p:cNvSpPr txBox="1"/>
          <p:nvPr/>
        </p:nvSpPr>
        <p:spPr>
          <a:xfrm>
            <a:off x="3831687" y="2743200"/>
            <a:ext cx="3940713" cy="923330"/>
          </a:xfrm>
          <a:prstGeom prst="rect">
            <a:avLst/>
          </a:prstGeom>
          <a:noFill/>
        </p:spPr>
        <p:txBody>
          <a:bodyPr wrap="square" rtlCol="0">
            <a:spAutoFit/>
          </a:bodyPr>
          <a:lstStyle/>
          <a:p>
            <a:r>
              <a:rPr lang="en-US" sz="5400" dirty="0">
                <a:solidFill>
                  <a:srgbClr val="C00000"/>
                </a:solidFill>
              </a:rPr>
              <a:t>Thank you all</a:t>
            </a:r>
            <a:endParaRPr lang="en-IN" sz="5400" dirty="0">
              <a:solidFill>
                <a:srgbClr val="C00000"/>
              </a:solidFill>
            </a:endParaRPr>
          </a:p>
        </p:txBody>
      </p:sp>
    </p:spTree>
    <p:extLst>
      <p:ext uri="{BB962C8B-B14F-4D97-AF65-F5344CB8AC3E}">
        <p14:creationId xmlns:p14="http://schemas.microsoft.com/office/powerpoint/2010/main" val="2012708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itchFamily="18" charset="0"/>
                <a:cs typeface="Times New Roman" pitchFamily="18" charset="0"/>
              </a:rPr>
              <a:t>1.1THE COMMUNICATION PROCESS</a:t>
            </a:r>
          </a:p>
        </p:txBody>
      </p:sp>
      <p:sp>
        <p:nvSpPr>
          <p:cNvPr id="24" name="TextBox 23">
            <a:extLst>
              <a:ext uri="{FF2B5EF4-FFF2-40B4-BE49-F238E27FC236}">
                <a16:creationId xmlns:a16="http://schemas.microsoft.com/office/drawing/2014/main" id="{68B9CE56-5634-410C-99F1-289A6D951877}"/>
              </a:ext>
            </a:extLst>
          </p:cNvPr>
          <p:cNvSpPr txBox="1"/>
          <p:nvPr/>
        </p:nvSpPr>
        <p:spPr>
          <a:xfrm>
            <a:off x="156034" y="6337239"/>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Continuous Wave Modulation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Rao	  08-04-2022		03/44</a:t>
            </a:r>
          </a:p>
        </p:txBody>
      </p:sp>
      <p:sp>
        <p:nvSpPr>
          <p:cNvPr id="9" name="TextBox 8">
            <a:extLst>
              <a:ext uri="{FF2B5EF4-FFF2-40B4-BE49-F238E27FC236}">
                <a16:creationId xmlns:a16="http://schemas.microsoft.com/office/drawing/2014/main" id="{84B741AE-165A-40FC-BFBA-59D981283D58}"/>
              </a:ext>
            </a:extLst>
          </p:cNvPr>
          <p:cNvSpPr txBox="1"/>
          <p:nvPr/>
        </p:nvSpPr>
        <p:spPr>
          <a:xfrm>
            <a:off x="940904" y="4829733"/>
            <a:ext cx="10922621" cy="976165"/>
          </a:xfrm>
          <a:prstGeom prst="rect">
            <a:avLst/>
          </a:prstGeom>
          <a:noFill/>
        </p:spPr>
        <p:txBody>
          <a:bodyPr wrap="square">
            <a:spAutoFit/>
          </a:bodyPr>
          <a:lstStyle/>
          <a:p>
            <a:pPr fontAlgn="base">
              <a:lnSpc>
                <a:spcPct val="150000"/>
              </a:lnSpc>
              <a:spcAft>
                <a:spcPts val="800"/>
              </a:spcAft>
            </a:pPr>
            <a:r>
              <a:rPr lang="en-US" dirty="0">
                <a:latin typeface="Georgia" panose="02040502050405020303" pitchFamily="18" charset="0"/>
                <a:ea typeface="Verdana" panose="020B0604030504040204" pitchFamily="34" charset="0"/>
                <a:cs typeface="Times New Roman" panose="02020603050405020304" pitchFamily="18" charset="0"/>
              </a:rPr>
              <a:t>	</a:t>
            </a:r>
            <a:endParaRPr lang="en-US" b="1" dirty="0">
              <a:latin typeface="Times New Roman" pitchFamily="18" charset="0"/>
              <a:ea typeface="Verdana" panose="020B0604030504040204" pitchFamily="34" charset="0"/>
              <a:cs typeface="Times New Roman" pitchFamily="18" charset="0"/>
            </a:endParaRPr>
          </a:p>
          <a:p>
            <a:pPr fontAlgn="base">
              <a:lnSpc>
                <a:spcPct val="150000"/>
              </a:lnSpc>
              <a:spcAft>
                <a:spcPts val="800"/>
              </a:spcAft>
            </a:pPr>
            <a:r>
              <a:rPr lang="en-US" b="1" dirty="0">
                <a:latin typeface="Times New Roman" pitchFamily="18" charset="0"/>
                <a:ea typeface="Verdana" panose="020B0604030504040204" pitchFamily="34" charset="0"/>
                <a:cs typeface="Times New Roman" pitchFamily="18" charset="0"/>
              </a:rPr>
              <a:t>		 FIG: BLOCK DIAGRAM OF COMMUNICATION PROCESS </a:t>
            </a:r>
            <a:endParaRPr lang="en-IN" dirty="0">
              <a:effectLst/>
              <a:latin typeface="Times New Roman" pitchFamily="18" charset="0"/>
              <a:ea typeface="Verdana" panose="020B0604030504040204" pitchFamily="34" charset="0"/>
              <a:cs typeface="Times New Roman" pitchFamily="18" charset="0"/>
            </a:endParaRPr>
          </a:p>
        </p:txBody>
      </p:sp>
      <p:pic>
        <p:nvPicPr>
          <p:cNvPr id="10" name="Picture 9">
            <a:extLst>
              <a:ext uri="{FF2B5EF4-FFF2-40B4-BE49-F238E27FC236}">
                <a16:creationId xmlns:a16="http://schemas.microsoft.com/office/drawing/2014/main" id="{7D8FB851-34C1-4940-8B71-83F7749A85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pic>
        <p:nvPicPr>
          <p:cNvPr id="1026" name="Picture 2">
            <a:extLst>
              <a:ext uri="{FF2B5EF4-FFF2-40B4-BE49-F238E27FC236}">
                <a16:creationId xmlns:a16="http://schemas.microsoft.com/office/drawing/2014/main" id="{ABAB488A-D5DB-0A6D-ABCD-77A214E7A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845" y="1355389"/>
            <a:ext cx="10731591" cy="3154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191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8DCBB8-8B39-47C5-8FD6-C56AD785E554}"/>
              </a:ext>
            </a:extLst>
          </p:cNvPr>
          <p:cNvSpPr txBox="1"/>
          <p:nvPr/>
        </p:nvSpPr>
        <p:spPr>
          <a:xfrm>
            <a:off x="67331" y="127299"/>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THE COMMUNICATION PROCESS:</a:t>
            </a:r>
          </a:p>
        </p:txBody>
      </p:sp>
      <p:sp>
        <p:nvSpPr>
          <p:cNvPr id="24" name="TextBox 23">
            <a:extLst>
              <a:ext uri="{FF2B5EF4-FFF2-40B4-BE49-F238E27FC236}">
                <a16:creationId xmlns:a16="http://schemas.microsoft.com/office/drawing/2014/main" id="{68B9CE56-5634-410C-99F1-289A6D951877}"/>
              </a:ext>
            </a:extLst>
          </p:cNvPr>
          <p:cNvSpPr txBox="1"/>
          <p:nvPr/>
        </p:nvSpPr>
        <p:spPr>
          <a:xfrm>
            <a:off x="248798" y="6323987"/>
            <a:ext cx="11905687" cy="1569660"/>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Continuous wave modulation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08-04-2022		04/44</a:t>
            </a:r>
          </a:p>
          <a:p>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a:p>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a:p>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sp>
        <p:nvSpPr>
          <p:cNvPr id="9" name="TextBox 8">
            <a:extLst>
              <a:ext uri="{FF2B5EF4-FFF2-40B4-BE49-F238E27FC236}">
                <a16:creationId xmlns:a16="http://schemas.microsoft.com/office/drawing/2014/main" id="{84B741AE-165A-40FC-BFBA-59D981283D58}"/>
              </a:ext>
            </a:extLst>
          </p:cNvPr>
          <p:cNvSpPr txBox="1"/>
          <p:nvPr/>
        </p:nvSpPr>
        <p:spPr>
          <a:xfrm>
            <a:off x="67331" y="846325"/>
            <a:ext cx="12087153" cy="5078313"/>
          </a:xfrm>
          <a:prstGeom prst="rect">
            <a:avLst/>
          </a:prstGeom>
          <a:noFill/>
        </p:spPr>
        <p:txBody>
          <a:bodyPr wrap="square">
            <a:spAutoFit/>
          </a:bodyPr>
          <a:lstStyle/>
          <a:p>
            <a:pPr marL="342900" marR="64135" lvl="0" indent="-342900" algn="just">
              <a:lnSpc>
                <a:spcPct val="150000"/>
              </a:lnSpc>
              <a:buClr>
                <a:srgbClr val="C00000"/>
              </a:buClr>
              <a:buFont typeface="+mj-lt"/>
              <a:buAutoNum type="arabicPeriod"/>
            </a:pP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Communication</a:t>
            </a:r>
            <a:r>
              <a:rPr lang="en-US"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pc="5" dirty="0">
                <a:effectLst/>
                <a:latin typeface="Times New Roman" panose="02020603050405020304" pitchFamily="18" charset="0"/>
                <a:ea typeface="Calibri" panose="020F0502020204030204" pitchFamily="34" charset="0"/>
                <a:cs typeface="Times New Roman" panose="02020603050405020304" pitchFamily="18" charset="0"/>
              </a:rPr>
              <a:t> The process of </a:t>
            </a:r>
            <a:r>
              <a:rPr lang="en-US" i="1" spc="5" dirty="0">
                <a:effectLst/>
                <a:latin typeface="Times New Roman" panose="02020603050405020304" pitchFamily="18" charset="0"/>
                <a:ea typeface="Calibri" panose="020F0502020204030204" pitchFamily="34" charset="0"/>
                <a:cs typeface="Times New Roman" panose="02020603050405020304" pitchFamily="18" charset="0"/>
              </a:rPr>
              <a:t>exchanging information </a:t>
            </a:r>
            <a:r>
              <a:rPr lang="en-US" spc="5" dirty="0">
                <a:effectLst/>
                <a:latin typeface="Times New Roman" panose="02020603050405020304" pitchFamily="18" charset="0"/>
                <a:ea typeface="Calibri" panose="020F0502020204030204" pitchFamily="34" charset="0"/>
                <a:cs typeface="Times New Roman" panose="02020603050405020304" pitchFamily="18" charset="0"/>
              </a:rPr>
              <a:t>from one point to another through succession processes </a:t>
            </a:r>
          </a:p>
          <a:p>
            <a:pPr marL="342900" marR="64135" lvl="0" indent="-342900" algn="just">
              <a:lnSpc>
                <a:spcPct val="150000"/>
              </a:lnSpc>
              <a:buClr>
                <a:srgbClr val="C00000"/>
              </a:buClr>
              <a:buFont typeface="+mj-lt"/>
              <a:buAutoNum type="arabicPeriod"/>
            </a:pP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Communication system</a:t>
            </a:r>
            <a:r>
              <a:rPr lang="en-US"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Broadcasting (radio ; television); mobile communication; RADAR communication; computer communication are some examples of communication system</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00" lvl="0" indent="-342900" algn="just">
              <a:lnSpc>
                <a:spcPct val="150000"/>
              </a:lnSpc>
              <a:buClr>
                <a:srgbClr val="C00000"/>
              </a:buClr>
              <a:buFont typeface="+mj-lt"/>
              <a:buAutoNum type="arabicPeriod"/>
            </a:pP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Source of information</a:t>
            </a:r>
            <a:r>
              <a:rPr lang="en-US"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dirty="0">
                <a:effectLst/>
                <a:latin typeface="Times New Roman" panose="02020603050405020304" pitchFamily="18" charset="0"/>
                <a:ea typeface="Calibri" panose="020F0502020204030204" pitchFamily="34" charset="0"/>
                <a:cs typeface="Times New Roman" panose="02020603050405020304" pitchFamily="18" charset="0"/>
              </a:rPr>
              <a:t> The source of information are carried out in three forms(PPP) which are I) Production II) </a:t>
            </a:r>
            <a:r>
              <a:rPr lang="en-US" dirty="0">
                <a:latin typeface="Times New Roman" panose="02020603050405020304" pitchFamily="18" charset="0"/>
                <a:ea typeface="Calibri" panose="020F0502020204030204" pitchFamily="34" charset="0"/>
                <a:cs typeface="Times New Roman" panose="02020603050405020304" pitchFamily="18" charset="0"/>
              </a:rPr>
              <a:t>P</a:t>
            </a:r>
            <a:r>
              <a:rPr lang="en-US" dirty="0">
                <a:effectLst/>
                <a:latin typeface="Times New Roman" panose="02020603050405020304" pitchFamily="18" charset="0"/>
                <a:ea typeface="Calibri" panose="020F0502020204030204" pitchFamily="34" charset="0"/>
                <a:cs typeface="Times New Roman" panose="02020603050405020304" pitchFamily="18" charset="0"/>
              </a:rPr>
              <a:t>ropagation</a:t>
            </a:r>
            <a:r>
              <a:rPr lang="en-US" dirty="0">
                <a:latin typeface="Times New Roman" panose="02020603050405020304" pitchFamily="18" charset="0"/>
                <a:ea typeface="Calibri" panose="020F0502020204030204" pitchFamily="34" charset="0"/>
                <a:cs typeface="Times New Roman" panose="02020603050405020304" pitchFamily="18" charset="0"/>
              </a:rPr>
              <a:t> and III) Perception </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00" lvl="0" indent="-342900" algn="just">
              <a:lnSpc>
                <a:spcPct val="150000"/>
              </a:lnSpc>
              <a:buClr>
                <a:srgbClr val="C00000"/>
              </a:buClr>
              <a:buFont typeface="+mj-lt"/>
              <a:buAutoNum type="arabicPeriod"/>
            </a:pP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Transmitter</a:t>
            </a:r>
            <a:r>
              <a:rPr lang="en-US"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itchFamily="18" charset="0"/>
                <a:cs typeface="Times New Roman" pitchFamily="18" charset="0"/>
              </a:rPr>
              <a:t>The transmitter modifies the baseband(message) signal for efficient transmission. The transmitter may consist of one or more subsystems: an A/D converter, an encoder  and modulator </a:t>
            </a:r>
            <a:endParaRPr lang="en-IN" dirty="0">
              <a:effectLst/>
              <a:latin typeface="Times New Roman" pitchFamily="18" charset="0"/>
              <a:ea typeface="Calibri" panose="020F0502020204030204" pitchFamily="34" charset="0"/>
              <a:cs typeface="Times New Roman" pitchFamily="18" charset="0"/>
            </a:endParaRPr>
          </a:p>
          <a:p>
            <a:pPr marL="342900" marR="64135" lvl="0" indent="-342900" algn="just">
              <a:lnSpc>
                <a:spcPct val="150000"/>
              </a:lnSpc>
              <a:buClr>
                <a:srgbClr val="C00000"/>
              </a:buClr>
              <a:buFont typeface="+mj-lt"/>
              <a:buAutoNum type="arabicPeriod"/>
            </a:pP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Receiver :</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IN" dirty="0">
                <a:effectLst/>
                <a:latin typeface="Times New Roman" panose="02020603050405020304" pitchFamily="18" charset="0"/>
                <a:ea typeface="Calibri" panose="020F0502020204030204" pitchFamily="34" charset="0"/>
                <a:cs typeface="Times New Roman" panose="02020603050405020304" pitchFamily="18" charset="0"/>
              </a:rPr>
              <a:t>the information is reproduced at the receiver which is decoded  in electrica</a:t>
            </a:r>
            <a:r>
              <a:rPr lang="en-IN" dirty="0">
                <a:latin typeface="Times New Roman" panose="02020603050405020304" pitchFamily="18" charset="0"/>
                <a:ea typeface="Calibri" panose="020F0502020204030204" pitchFamily="34" charset="0"/>
                <a:cs typeface="Times New Roman" panose="02020603050405020304" pitchFamily="18" charset="0"/>
              </a:rPr>
              <a:t>l form </a:t>
            </a:r>
          </a:p>
          <a:p>
            <a:pPr marL="342900" marR="64135" lvl="0" indent="-342900" algn="just">
              <a:lnSpc>
                <a:spcPct val="150000"/>
              </a:lnSpc>
              <a:buClr>
                <a:srgbClr val="C00000"/>
              </a:buClr>
              <a:buFont typeface="+mj-lt"/>
              <a:buAutoNum type="arabicPeriod"/>
            </a:pPr>
            <a:r>
              <a:rPr lang="en-IN"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User of Information</a:t>
            </a:r>
            <a:r>
              <a:rPr lang="en-IN"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IN" dirty="0">
                <a:latin typeface="Times New Roman" panose="02020603050405020304" pitchFamily="18" charset="0"/>
                <a:ea typeface="Calibri" panose="020F0502020204030204" pitchFamily="34" charset="0"/>
                <a:cs typeface="Times New Roman" panose="02020603050405020304" pitchFamily="18" charset="0"/>
              </a:rPr>
              <a:t>This is the final stage at which original signal is received in original form </a:t>
            </a:r>
          </a:p>
          <a:p>
            <a:pPr marR="63500" lvl="0" algn="just">
              <a:lnSpc>
                <a:spcPct val="150000"/>
              </a:lnSpc>
              <a:buClr>
                <a:srgbClr val="C00000"/>
              </a:buClr>
            </a:pP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7.   </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Channel</a:t>
            </a:r>
            <a:r>
              <a:rPr lang="en-US"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dirty="0">
                <a:effectLst/>
                <a:latin typeface="Times New Roman" panose="02020603050405020304" pitchFamily="18" charset="0"/>
                <a:ea typeface="Calibri" panose="020F0502020204030204" pitchFamily="34" charset="0"/>
                <a:cs typeface="Times New Roman" panose="02020603050405020304" pitchFamily="18" charset="0"/>
              </a:rPr>
              <a:t>It is a medium between the transmitter and receiver while transmitting the base band signal</a:t>
            </a:r>
          </a:p>
          <a:p>
            <a:pPr marL="1714500" marR="63500" lvl="3" indent="-342900" algn="just">
              <a:lnSpc>
                <a:spcPct val="150000"/>
              </a:lnSpc>
              <a:buClr>
                <a:srgbClr val="C00000"/>
              </a:buClr>
              <a:buFont typeface="+mj-lt"/>
              <a:buAutoNum type="arabicPeriod"/>
            </a:pPr>
            <a:r>
              <a:rPr lang="en-IN" dirty="0">
                <a:latin typeface="Times New Roman" panose="02020603050405020304" pitchFamily="18" charset="0"/>
                <a:ea typeface="Calibri" panose="020F0502020204030204" pitchFamily="34" charset="0"/>
                <a:cs typeface="Times New Roman" panose="02020603050405020304" pitchFamily="18" charset="0"/>
              </a:rPr>
              <a:t>Physical channel	Eg: coaxial cable</a:t>
            </a:r>
          </a:p>
          <a:p>
            <a:pPr marL="1714500" marR="63500" lvl="3" indent="-342900" algn="just">
              <a:lnSpc>
                <a:spcPct val="150000"/>
              </a:lnSpc>
              <a:buClr>
                <a:srgbClr val="C00000"/>
              </a:buClr>
              <a:buFont typeface="+mj-lt"/>
              <a:buAutoNum type="arabicPeriod"/>
            </a:pPr>
            <a:r>
              <a:rPr lang="en-IN" dirty="0">
                <a:effectLst/>
                <a:latin typeface="Times New Roman" panose="02020603050405020304" pitchFamily="18" charset="0"/>
                <a:ea typeface="Calibri" panose="020F0502020204030204" pitchFamily="34" charset="0"/>
                <a:cs typeface="Times New Roman" panose="02020603050405020304" pitchFamily="18" charset="0"/>
              </a:rPr>
              <a:t>Wireless channel	Eg: Mobile  communication	</a:t>
            </a:r>
          </a:p>
        </p:txBody>
      </p:sp>
      <p:pic>
        <p:nvPicPr>
          <p:cNvPr id="10" name="Picture 9">
            <a:extLst>
              <a:ext uri="{FF2B5EF4-FFF2-40B4-BE49-F238E27FC236}">
                <a16:creationId xmlns:a16="http://schemas.microsoft.com/office/drawing/2014/main" id="{7D8FB851-34C1-4940-8B71-83F7749A85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Tree>
    <p:extLst>
      <p:ext uri="{BB962C8B-B14F-4D97-AF65-F5344CB8AC3E}">
        <p14:creationId xmlns:p14="http://schemas.microsoft.com/office/powerpoint/2010/main" val="481037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16AF79-F4A5-449F-B6C1-192E41AAAA7A}"/>
              </a:ext>
            </a:extLst>
          </p:cNvPr>
          <p:cNvSpPr/>
          <p:nvPr/>
        </p:nvSpPr>
        <p:spPr>
          <a:xfrm>
            <a:off x="-2345" y="6295849"/>
            <a:ext cx="12194346"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Continuous Wave Modulation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08-04-2022		05/44</a:t>
            </a:r>
          </a:p>
        </p:txBody>
      </p:sp>
      <p:sp>
        <p:nvSpPr>
          <p:cNvPr id="20" name="Rectangle 19">
            <a:extLst>
              <a:ext uri="{FF2B5EF4-FFF2-40B4-BE49-F238E27FC236}">
                <a16:creationId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8DCBB8-8B39-47C5-8FD6-C56AD785E554}"/>
              </a:ext>
            </a:extLst>
          </p:cNvPr>
          <p:cNvSpPr txBox="1"/>
          <p:nvPr/>
        </p:nvSpPr>
        <p:spPr>
          <a:xfrm>
            <a:off x="67331" y="127299"/>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1.2 THE COMMUNICATION CHANNELS</a:t>
            </a:r>
          </a:p>
        </p:txBody>
      </p:sp>
      <p:pic>
        <p:nvPicPr>
          <p:cNvPr id="10" name="Picture 9">
            <a:extLst>
              <a:ext uri="{FF2B5EF4-FFF2-40B4-BE49-F238E27FC236}">
                <a16:creationId xmlns:a16="http://schemas.microsoft.com/office/drawing/2014/main" id="{7D8FB851-34C1-4940-8B71-83F7749A85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pic>
        <p:nvPicPr>
          <p:cNvPr id="8194" name="Picture 2" descr="https://documents.lucid.app/documents/00dc0376-e290-4634-af97-57078873a074/pages/-gMdtye-1kh8?a=3343&amp;x=331&amp;y=153&amp;w=638&amp;h=160&amp;store=1&amp;accept=image%2F*&amp;auth=LCA%20f44e032c95173d8023300cd39fa694e178acd86d-ts%3D16518289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2313" y="3086466"/>
            <a:ext cx="4562475" cy="114300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248798" y="902677"/>
                <a:ext cx="11105002" cy="5274286"/>
              </a:xfrm>
            </p:spPr>
            <p:txBody>
              <a:bodyPr>
                <a:normAutofit/>
              </a:bodyPr>
              <a:lstStyle/>
              <a:p>
                <a:pPr marL="285750" marR="67310" lvl="0" indent="-285750" algn="just">
                  <a:lnSpc>
                    <a:spcPct val="150000"/>
                  </a:lnSpc>
                  <a:buClr>
                    <a:srgbClr val="C00000"/>
                  </a:buClr>
                </a:pPr>
                <a:r>
                  <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The communication channel between modulated and demodulated is located in communication system is discrete in nature and is referred as coding channel</a:t>
                </a:r>
              </a:p>
              <a:p>
                <a:pPr marL="285750" marR="67310" lvl="0" indent="-285750" algn="just">
                  <a:lnSpc>
                    <a:spcPct val="150000"/>
                  </a:lnSpc>
                  <a:buClr>
                    <a:srgbClr val="C00000"/>
                  </a:buClr>
                </a:pPr>
                <a:r>
                  <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The probability of an error can be evaluated as </a:t>
                </a:r>
                <a:endParaRPr lang="en-IN"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IN" sz="1600" i="1" dirty="0">
                          <a:solidFill>
                            <a:schemeClr val="tx1">
                              <a:lumMod val="95000"/>
                              <a:lumOff val="5000"/>
                            </a:schemeClr>
                          </a:solidFill>
                          <a:latin typeface="Cambria Math"/>
                          <a:ea typeface="Calibri" panose="020F0502020204030204" pitchFamily="34" charset="0"/>
                          <a:cs typeface="Times New Roman" panose="02020603050405020304" pitchFamily="18" charset="0"/>
                        </a:rPr>
                        <m:t>𝑃𝑒</m:t>
                      </m:r>
                      <m:r>
                        <a:rPr lang="en-IN" sz="1600" i="1" dirty="0">
                          <a:solidFill>
                            <a:schemeClr val="tx1">
                              <a:lumMod val="95000"/>
                              <a:lumOff val="5000"/>
                            </a:schemeClr>
                          </a:solidFill>
                          <a:latin typeface="Cambria Math"/>
                          <a:ea typeface="Calibri" panose="020F0502020204030204" pitchFamily="34" charset="0"/>
                          <a:cs typeface="Times New Roman" panose="02020603050405020304" pitchFamily="18" charset="0"/>
                        </a:rPr>
                        <m:t>=</m:t>
                      </m:r>
                      <m:r>
                        <a:rPr lang="en-IN" sz="1600" i="1" dirty="0">
                          <a:solidFill>
                            <a:schemeClr val="tx1">
                              <a:lumMod val="95000"/>
                              <a:lumOff val="5000"/>
                            </a:schemeClr>
                          </a:solidFill>
                          <a:latin typeface="Cambria Math"/>
                          <a:ea typeface="Calibri" panose="020F0502020204030204" pitchFamily="34" charset="0"/>
                          <a:cs typeface="Times New Roman" panose="02020603050405020304" pitchFamily="18" charset="0"/>
                        </a:rPr>
                        <m:t>𝑝</m:t>
                      </m:r>
                      <m:r>
                        <a:rPr lang="en-IN" sz="1600" i="1" dirty="0">
                          <a:solidFill>
                            <a:schemeClr val="tx1">
                              <a:lumMod val="95000"/>
                              <a:lumOff val="5000"/>
                            </a:schemeClr>
                          </a:solidFill>
                          <a:latin typeface="Cambria Math"/>
                          <a:ea typeface="Calibri" panose="020F0502020204030204" pitchFamily="34" charset="0"/>
                          <a:cs typeface="Times New Roman" panose="02020603050405020304" pitchFamily="18" charset="0"/>
                        </a:rPr>
                        <m:t>(</m:t>
                      </m:r>
                      <m:r>
                        <a:rPr lang="en-IN" sz="1600" i="1" dirty="0">
                          <a:solidFill>
                            <a:schemeClr val="tx1">
                              <a:lumMod val="95000"/>
                              <a:lumOff val="5000"/>
                            </a:schemeClr>
                          </a:solidFill>
                          <a:latin typeface="Cambria Math"/>
                          <a:ea typeface="Calibri" panose="020F0502020204030204" pitchFamily="34" charset="0"/>
                          <a:cs typeface="Times New Roman" panose="02020603050405020304" pitchFamily="18" charset="0"/>
                        </a:rPr>
                        <m:t>𝑥</m:t>
                      </m:r>
                      <m:r>
                        <a:rPr lang="en-IN" sz="1600" i="1" dirty="0">
                          <a:solidFill>
                            <a:schemeClr val="tx1">
                              <a:lumMod val="95000"/>
                              <a:lumOff val="5000"/>
                            </a:schemeClr>
                          </a:solidFill>
                          <a:latin typeface="Cambria Math"/>
                          <a:ea typeface="Calibri" panose="020F0502020204030204" pitchFamily="34" charset="0"/>
                          <a:cs typeface="Times New Roman" panose="02020603050405020304" pitchFamily="18" charset="0"/>
                        </a:rPr>
                        <m:t>≠</m:t>
                      </m:r>
                      <m:r>
                        <a:rPr lang="en-IN" sz="1600" i="1" dirty="0">
                          <a:solidFill>
                            <a:schemeClr val="tx1">
                              <a:lumMod val="95000"/>
                              <a:lumOff val="5000"/>
                            </a:schemeClr>
                          </a:solidFill>
                          <a:latin typeface="Cambria Math"/>
                          <a:ea typeface="Calibri" panose="020F0502020204030204" pitchFamily="34" charset="0"/>
                          <a:cs typeface="Times New Roman" panose="02020603050405020304" pitchFamily="18" charset="0"/>
                        </a:rPr>
                        <m:t>𝑦</m:t>
                      </m:r>
                      <m:r>
                        <a:rPr lang="en-IN" sz="1600" i="1" dirty="0">
                          <a:solidFill>
                            <a:schemeClr val="tx1">
                              <a:lumMod val="95000"/>
                              <a:lumOff val="5000"/>
                            </a:schemeClr>
                          </a:solidFill>
                          <a:latin typeface="Cambria Math"/>
                          <a:ea typeface="Calibri" panose="020F0502020204030204" pitchFamily="34" charset="0"/>
                          <a:cs typeface="Times New Roman" panose="02020603050405020304" pitchFamily="18" charset="0"/>
                        </a:rPr>
                        <m:t>)=(</m:t>
                      </m:r>
                      <m:r>
                        <a:rPr lang="en-IN" sz="1600" i="1" dirty="0">
                          <a:solidFill>
                            <a:schemeClr val="tx1">
                              <a:lumMod val="95000"/>
                              <a:lumOff val="5000"/>
                            </a:schemeClr>
                          </a:solidFill>
                          <a:latin typeface="Cambria Math"/>
                          <a:ea typeface="Calibri" panose="020F0502020204030204" pitchFamily="34" charset="0"/>
                          <a:cs typeface="Times New Roman" panose="02020603050405020304" pitchFamily="18" charset="0"/>
                        </a:rPr>
                        <m:t>𝑥</m:t>
                      </m:r>
                      <m:r>
                        <a:rPr lang="en-IN" sz="1600" i="1" dirty="0">
                          <a:solidFill>
                            <a:schemeClr val="tx1">
                              <a:lumMod val="95000"/>
                              <a:lumOff val="5000"/>
                            </a:schemeClr>
                          </a:solidFill>
                          <a:latin typeface="Cambria Math"/>
                          <a:ea typeface="Calibri" panose="020F0502020204030204" pitchFamily="34" charset="0"/>
                          <a:cs typeface="Times New Roman" panose="02020603050405020304" pitchFamily="18" charset="0"/>
                        </a:rPr>
                        <m:t>=0,</m:t>
                      </m:r>
                      <m:r>
                        <a:rPr lang="en-IN" sz="1600" i="1" dirty="0">
                          <a:solidFill>
                            <a:schemeClr val="tx1">
                              <a:lumMod val="95000"/>
                              <a:lumOff val="5000"/>
                            </a:schemeClr>
                          </a:solidFill>
                          <a:latin typeface="Cambria Math"/>
                          <a:ea typeface="Calibri" panose="020F0502020204030204" pitchFamily="34" charset="0"/>
                          <a:cs typeface="Times New Roman" panose="02020603050405020304" pitchFamily="18" charset="0"/>
                        </a:rPr>
                        <m:t>𝑦</m:t>
                      </m:r>
                      <m:r>
                        <a:rPr lang="en-IN" sz="1600" i="1" dirty="0">
                          <a:solidFill>
                            <a:schemeClr val="tx1">
                              <a:lumMod val="95000"/>
                              <a:lumOff val="5000"/>
                            </a:schemeClr>
                          </a:solidFill>
                          <a:latin typeface="Cambria Math"/>
                          <a:ea typeface="Calibri" panose="020F0502020204030204" pitchFamily="34" charset="0"/>
                          <a:cs typeface="Times New Roman" panose="02020603050405020304" pitchFamily="18" charset="0"/>
                        </a:rPr>
                        <m:t>=1)+</m:t>
                      </m:r>
                      <m:r>
                        <a:rPr lang="en-IN" sz="1600" i="1" dirty="0">
                          <a:solidFill>
                            <a:schemeClr val="tx1">
                              <a:lumMod val="95000"/>
                              <a:lumOff val="5000"/>
                            </a:schemeClr>
                          </a:solidFill>
                          <a:latin typeface="Cambria Math"/>
                          <a:ea typeface="Calibri" panose="020F0502020204030204" pitchFamily="34" charset="0"/>
                          <a:cs typeface="Times New Roman" panose="02020603050405020304" pitchFamily="18" charset="0"/>
                        </a:rPr>
                        <m:t>𝑝</m:t>
                      </m:r>
                      <m:r>
                        <a:rPr lang="en-IN" sz="1600" i="1" dirty="0">
                          <a:solidFill>
                            <a:schemeClr val="tx1">
                              <a:lumMod val="95000"/>
                              <a:lumOff val="5000"/>
                            </a:schemeClr>
                          </a:solidFill>
                          <a:latin typeface="Cambria Math"/>
                          <a:ea typeface="Calibri" panose="020F0502020204030204" pitchFamily="34" charset="0"/>
                          <a:cs typeface="Times New Roman" panose="02020603050405020304" pitchFamily="18" charset="0"/>
                        </a:rPr>
                        <m:t>(</m:t>
                      </m:r>
                      <m:r>
                        <a:rPr lang="en-IN" sz="1600" i="1" dirty="0">
                          <a:solidFill>
                            <a:schemeClr val="tx1">
                              <a:lumMod val="95000"/>
                              <a:lumOff val="5000"/>
                            </a:schemeClr>
                          </a:solidFill>
                          <a:latin typeface="Cambria Math"/>
                          <a:ea typeface="Calibri" panose="020F0502020204030204" pitchFamily="34" charset="0"/>
                          <a:cs typeface="Times New Roman" panose="02020603050405020304" pitchFamily="18" charset="0"/>
                        </a:rPr>
                        <m:t>𝑥</m:t>
                      </m:r>
                      <m:r>
                        <a:rPr lang="en-IN" sz="1600" i="1" dirty="0">
                          <a:solidFill>
                            <a:schemeClr val="tx1">
                              <a:lumMod val="95000"/>
                              <a:lumOff val="5000"/>
                            </a:schemeClr>
                          </a:solidFill>
                          <a:latin typeface="Cambria Math"/>
                          <a:ea typeface="Calibri" panose="020F0502020204030204" pitchFamily="34" charset="0"/>
                          <a:cs typeface="Times New Roman" panose="02020603050405020304" pitchFamily="18" charset="0"/>
                        </a:rPr>
                        <m:t>=1,</m:t>
                      </m:r>
                      <m:r>
                        <a:rPr lang="en-IN" sz="1600" i="1" dirty="0">
                          <a:solidFill>
                            <a:schemeClr val="tx1">
                              <a:lumMod val="95000"/>
                              <a:lumOff val="5000"/>
                            </a:schemeClr>
                          </a:solidFill>
                          <a:latin typeface="Cambria Math"/>
                          <a:ea typeface="Calibri" panose="020F0502020204030204" pitchFamily="34" charset="0"/>
                          <a:cs typeface="Times New Roman" panose="02020603050405020304" pitchFamily="18" charset="0"/>
                        </a:rPr>
                        <m:t>𝑦</m:t>
                      </m:r>
                      <m:r>
                        <a:rPr lang="en-IN" sz="1600" i="1" dirty="0">
                          <a:solidFill>
                            <a:schemeClr val="tx1">
                              <a:lumMod val="95000"/>
                              <a:lumOff val="5000"/>
                            </a:schemeClr>
                          </a:solidFill>
                          <a:latin typeface="Cambria Math"/>
                          <a:ea typeface="Calibri" panose="020F0502020204030204" pitchFamily="34" charset="0"/>
                          <a:cs typeface="Times New Roman" panose="02020603050405020304" pitchFamily="18" charset="0"/>
                        </a:rPr>
                        <m:t>=0)</m:t>
                      </m:r>
                    </m:oMath>
                  </m:oMathPara>
                </a14:m>
                <a:endParaRPr lang="en-IN"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14:m>
                  <m:oMath xmlns:m="http://schemas.openxmlformats.org/officeDocument/2006/math">
                    <m:r>
                      <a:rPr lang="en-IN" sz="1600" i="1" dirty="0" smtClean="0">
                        <a:latin typeface="Cambria Math"/>
                        <a:ea typeface="Calibri" panose="020F0502020204030204" pitchFamily="34" charset="0"/>
                      </a:rPr>
                      <m:t>=</m:t>
                    </m:r>
                    <m:r>
                      <a:rPr lang="en-IN" sz="1600" i="1" dirty="0">
                        <a:latin typeface="Cambria Math"/>
                        <a:ea typeface="Calibri" panose="020F0502020204030204" pitchFamily="34" charset="0"/>
                      </a:rPr>
                      <m:t>𝑝</m:t>
                    </m:r>
                    <m:r>
                      <a:rPr lang="en-IN" sz="1600" i="1" dirty="0">
                        <a:latin typeface="Cambria Math"/>
                        <a:ea typeface="Calibri" panose="020F0502020204030204" pitchFamily="34" charset="0"/>
                      </a:rPr>
                      <m:t>((</m:t>
                    </m:r>
                    <m:r>
                      <a:rPr lang="en-US" sz="1600" i="1" dirty="0">
                        <a:latin typeface="Cambria Math"/>
                      </a:rPr>
                      <m:t>𝑦</m:t>
                    </m:r>
                    <m:r>
                      <a:rPr lang="en-US" sz="1600" i="1" dirty="0">
                        <a:latin typeface="Cambria Math"/>
                      </a:rPr>
                      <m:t>=1)⁄(</m:t>
                    </m:r>
                    <m:r>
                      <a:rPr lang="en-US" sz="1600" i="1" dirty="0">
                        <a:latin typeface="Cambria Math"/>
                      </a:rPr>
                      <m:t>𝑥</m:t>
                    </m:r>
                    <m:r>
                      <a:rPr lang="en-US" sz="1600" i="1" dirty="0">
                        <a:latin typeface="Cambria Math"/>
                      </a:rPr>
                      <m:t>=0)) </m:t>
                    </m:r>
                    <m:r>
                      <a:rPr lang="en-IN" sz="1600" i="1" dirty="0">
                        <a:latin typeface="Cambria Math"/>
                        <a:ea typeface="Calibri" panose="020F0502020204030204" pitchFamily="34" charset="0"/>
                      </a:rPr>
                      <m:t>𝑝</m:t>
                    </m:r>
                    <m:r>
                      <a:rPr lang="en-IN" sz="1600" i="1" dirty="0">
                        <a:latin typeface="Cambria Math"/>
                        <a:ea typeface="Calibri" panose="020F0502020204030204" pitchFamily="34" charset="0"/>
                      </a:rPr>
                      <m:t>(</m:t>
                    </m:r>
                    <m:r>
                      <a:rPr lang="en-IN" sz="1600" i="1" dirty="0">
                        <a:latin typeface="Cambria Math"/>
                        <a:ea typeface="Calibri" panose="020F0502020204030204" pitchFamily="34" charset="0"/>
                      </a:rPr>
                      <m:t>𝑥</m:t>
                    </m:r>
                    <m:r>
                      <a:rPr lang="en-IN" sz="1600" i="1" dirty="0">
                        <a:latin typeface="Cambria Math"/>
                        <a:ea typeface="Calibri" panose="020F0502020204030204" pitchFamily="34" charset="0"/>
                      </a:rPr>
                      <m:t>=0)+</m:t>
                    </m:r>
                    <m:r>
                      <a:rPr lang="en-IN" sz="1600" i="1" dirty="0">
                        <a:latin typeface="Cambria Math"/>
                        <a:ea typeface="Calibri" panose="020F0502020204030204" pitchFamily="34" charset="0"/>
                      </a:rPr>
                      <m:t>𝑝</m:t>
                    </m:r>
                    <m:r>
                      <a:rPr lang="en-IN" sz="1600" i="1" dirty="0">
                        <a:latin typeface="Cambria Math"/>
                        <a:ea typeface="Calibri" panose="020F0502020204030204" pitchFamily="34" charset="0"/>
                      </a:rPr>
                      <m:t>(</m:t>
                    </m:r>
                    <m:f>
                      <m:fPr>
                        <m:type m:val="skw"/>
                        <m:ctrlPr>
                          <a:rPr lang="en-IN" sz="1600" i="1">
                            <a:latin typeface="Cambria Math" panose="02040503050406030204" pitchFamily="18" charset="0"/>
                          </a:rPr>
                        </m:ctrlPr>
                      </m:fPr>
                      <m:num>
                        <m:r>
                          <a:rPr lang="en-US" sz="1600" i="1">
                            <a:latin typeface="Cambria Math"/>
                          </a:rPr>
                          <m:t>𝑦</m:t>
                        </m:r>
                        <m:r>
                          <a:rPr lang="en-US" sz="1600" i="1">
                            <a:latin typeface="Cambria Math"/>
                          </a:rPr>
                          <m:t>=0</m:t>
                        </m:r>
                      </m:num>
                      <m:den>
                        <m:r>
                          <a:rPr lang="en-US" sz="1600" i="1">
                            <a:latin typeface="Cambria Math"/>
                          </a:rPr>
                          <m:t>𝑥</m:t>
                        </m:r>
                        <m:r>
                          <a:rPr lang="en-US" sz="1600" i="1">
                            <a:latin typeface="Cambria Math"/>
                          </a:rPr>
                          <m:t>=1</m:t>
                        </m:r>
                      </m:den>
                    </m:f>
                  </m:oMath>
                </a14:m>
                <a:r>
                  <a:rPr lang="en-IN" sz="1600" dirty="0">
                    <a:latin typeface="Times New Roman" panose="02020603050405020304" pitchFamily="18" charset="0"/>
                    <a:ea typeface="Calibri" panose="020F0502020204030204" pitchFamily="34" charset="0"/>
                  </a:rPr>
                  <a:t>)</a:t>
                </a:r>
                <a14:m>
                  <m:oMath xmlns:m="http://schemas.openxmlformats.org/officeDocument/2006/math">
                    <m:r>
                      <a:rPr lang="en-IN" sz="1600" i="1" dirty="0">
                        <a:latin typeface="Cambria Math"/>
                        <a:ea typeface="Calibri" panose="020F0502020204030204" pitchFamily="34" charset="0"/>
                      </a:rPr>
                      <m:t>𝑝</m:t>
                    </m:r>
                    <m:r>
                      <a:rPr lang="en-IN" sz="1600" i="1" dirty="0">
                        <a:latin typeface="Cambria Math"/>
                        <a:ea typeface="Calibri" panose="020F0502020204030204" pitchFamily="34" charset="0"/>
                      </a:rPr>
                      <m:t>(</m:t>
                    </m:r>
                    <m:r>
                      <a:rPr lang="en-IN" sz="1600" i="1" dirty="0">
                        <a:latin typeface="Cambria Math"/>
                        <a:ea typeface="Calibri" panose="020F0502020204030204" pitchFamily="34" charset="0"/>
                      </a:rPr>
                      <m:t>𝑥</m:t>
                    </m:r>
                    <m:r>
                      <a:rPr lang="en-IN" sz="1600" i="1" dirty="0">
                        <a:latin typeface="Cambria Math"/>
                        <a:ea typeface="Calibri" panose="020F0502020204030204" pitchFamily="34" charset="0"/>
                      </a:rPr>
                      <m:t>=1)</m:t>
                    </m:r>
                  </m:oMath>
                </a14:m>
                <a:endParaRPr lang="en-IN" sz="1600" dirty="0"/>
              </a:p>
              <a:p>
                <a:pPr marL="0" indent="0">
                  <a:buNone/>
                </a:pPr>
                <a:endParaRPr lang="en-IN" sz="1600" dirty="0"/>
              </a:p>
              <a:p>
                <a:pPr marL="0" indent="0">
                  <a:buNone/>
                </a:pPr>
                <a:r>
                  <a:rPr lang="en-IN" sz="1600" b="1" dirty="0">
                    <a:latin typeface="Times New Roman" panose="02020603050405020304" pitchFamily="18" charset="0"/>
                    <a:ea typeface="Calibri" panose="020F0502020204030204" pitchFamily="34" charset="0"/>
                  </a:rPr>
                  <a:t>CHANNEL</a:t>
                </a:r>
                <a:r>
                  <a:rPr lang="en-IN" sz="1600" dirty="0">
                    <a:latin typeface="Times New Roman" panose="02020603050405020304" pitchFamily="18" charset="0"/>
                    <a:ea typeface="Calibri" panose="020F0502020204030204" pitchFamily="34" charset="0"/>
                  </a:rPr>
                  <a:t> </a:t>
                </a:r>
                <a:r>
                  <a:rPr lang="en-IN" sz="1600" b="1" dirty="0">
                    <a:latin typeface="Times New Roman" panose="02020603050405020304" pitchFamily="18" charset="0"/>
                    <a:ea typeface="Calibri" panose="020F0502020204030204" pitchFamily="34" charset="0"/>
                  </a:rPr>
                  <a:t>REPRESENTATION</a:t>
                </a:r>
                <a:r>
                  <a:rPr lang="en-IN" sz="1600" dirty="0">
                    <a:latin typeface="Times New Roman" panose="02020603050405020304" pitchFamily="18" charset="0"/>
                    <a:ea typeface="Calibri" panose="020F0502020204030204" pitchFamily="34" charset="0"/>
                  </a:rPr>
                  <a:t>:</a:t>
                </a:r>
              </a:p>
              <a:p>
                <a:pPr marL="0" indent="0">
                  <a:buNone/>
                </a:pPr>
                <a:endParaRPr lang="en-IN" sz="1600" dirty="0">
                  <a:latin typeface="Times New Roman" panose="02020603050405020304" pitchFamily="18" charset="0"/>
                </a:endParaRPr>
              </a:p>
              <a:p>
                <a:pPr marL="0" indent="0">
                  <a:buNone/>
                </a:pPr>
                <a:endParaRPr lang="en-IN" sz="1600" dirty="0">
                  <a:latin typeface="Times New Roman" panose="02020603050405020304" pitchFamily="18" charset="0"/>
                </a:endParaRPr>
              </a:p>
              <a:p>
                <a:pPr marL="0" indent="0">
                  <a:buNone/>
                </a:pPr>
                <a:r>
                  <a:rPr lang="en-US" sz="1600" b="1" dirty="0">
                    <a:latin typeface="Times New Roman" panose="02020603050405020304" pitchFamily="18" charset="0"/>
                    <a:ea typeface="Calibri" panose="020F0502020204030204" pitchFamily="34" charset="0"/>
                  </a:rPr>
                  <a:t>LOSSLESS CHANNEL:</a:t>
                </a:r>
              </a:p>
              <a:p>
                <a:pPr marL="0" indent="0">
                  <a:buNone/>
                </a:pPr>
                <a14:m>
                  <m:oMathPara xmlns:m="http://schemas.openxmlformats.org/officeDocument/2006/math">
                    <m:oMathParaPr>
                      <m:jc m:val="centerGroup"/>
                    </m:oMathParaPr>
                    <m:oMath xmlns:m="http://schemas.openxmlformats.org/officeDocument/2006/math">
                      <m:r>
                        <a:rPr lang="en-US" sz="1600" i="1" dirty="0">
                          <a:latin typeface="Cambria Math"/>
                          <a:ea typeface="Calibri" panose="020F0502020204030204" pitchFamily="34" charset="0"/>
                        </a:rPr>
                        <m:t>𝑃</m:t>
                      </m:r>
                      <m:r>
                        <a:rPr lang="en-US" sz="1600" i="1" dirty="0">
                          <a:latin typeface="Cambria Math"/>
                          <a:ea typeface="Calibri" panose="020F0502020204030204" pitchFamily="34" charset="0"/>
                        </a:rPr>
                        <m:t>(</m:t>
                      </m:r>
                      <m:r>
                        <a:rPr lang="en-US" sz="1600" i="1" dirty="0" err="1">
                          <a:latin typeface="Cambria Math"/>
                          <a:ea typeface="Calibri" panose="020F0502020204030204" pitchFamily="34" charset="0"/>
                        </a:rPr>
                        <m:t>𝑥</m:t>
                      </m:r>
                      <m:r>
                        <a:rPr lang="en-US" sz="1600" i="1" baseline="-25000" dirty="0" err="1">
                          <a:latin typeface="Cambria Math"/>
                          <a:ea typeface="Calibri" panose="020F0502020204030204" pitchFamily="34" charset="0"/>
                        </a:rPr>
                        <m:t>𝑖</m:t>
                      </m:r>
                      <m:r>
                        <a:rPr lang="en-US" sz="1600" i="1" dirty="0" err="1">
                          <a:latin typeface="Cambria Math"/>
                          <a:ea typeface="Calibri" panose="020F0502020204030204" pitchFamily="34" charset="0"/>
                        </a:rPr>
                        <m:t>,</m:t>
                      </m:r>
                      <m:r>
                        <a:rPr lang="en-US" sz="1600" i="1" dirty="0" err="1">
                          <a:latin typeface="Cambria Math"/>
                          <a:ea typeface="Calibri" panose="020F0502020204030204" pitchFamily="34" charset="0"/>
                        </a:rPr>
                        <m:t>𝑦𝑗</m:t>
                      </m:r>
                      <m:r>
                        <a:rPr lang="en-US" sz="1600" i="1" dirty="0">
                          <a:latin typeface="Cambria Math"/>
                          <a:ea typeface="Calibri" panose="020F0502020204030204" pitchFamily="34" charset="0"/>
                        </a:rPr>
                        <m:t>)=	</m:t>
                      </m:r>
                      <m:d>
                        <m:dPr>
                          <m:begChr m:val="["/>
                          <m:endChr m:val="]"/>
                          <m:ctrlPr>
                            <a:rPr lang="en-US" sz="1600" i="1">
                              <a:latin typeface="Cambria Math" panose="02040503050406030204" pitchFamily="18" charset="0"/>
                            </a:rPr>
                          </m:ctrlPr>
                        </m:dPr>
                        <m:e>
                          <m:m>
                            <m:mPr>
                              <m:mcs>
                                <m:mc>
                                  <m:mcPr>
                                    <m:count m:val="3"/>
                                    <m:mcJc m:val="center"/>
                                  </m:mcPr>
                                </m:mc>
                              </m:mcs>
                              <m:ctrlPr>
                                <a:rPr lang="en-US" sz="1600" i="1">
                                  <a:latin typeface="Cambria Math" panose="02040503050406030204" pitchFamily="18" charset="0"/>
                                </a:rPr>
                              </m:ctrlPr>
                            </m:mPr>
                            <m:mr>
                              <m:e>
                                <m:f>
                                  <m:fPr>
                                    <m:ctrlPr>
                                      <a:rPr lang="en-US" sz="1600" i="1">
                                        <a:latin typeface="Cambria Math" panose="02040503050406030204" pitchFamily="18" charset="0"/>
                                      </a:rPr>
                                    </m:ctrlPr>
                                  </m:fPr>
                                  <m:num>
                                    <m:r>
                                      <a:rPr lang="en-US" sz="1600" i="1">
                                        <a:latin typeface="Cambria Math"/>
                                      </a:rPr>
                                      <m:t>2</m:t>
                                    </m:r>
                                  </m:num>
                                  <m:den>
                                    <m:r>
                                      <a:rPr lang="en-US" sz="1600" i="1">
                                        <a:latin typeface="Cambria Math"/>
                                      </a:rPr>
                                      <m:t>3</m:t>
                                    </m:r>
                                  </m:den>
                                </m:f>
                              </m:e>
                              <m:e>
                                <m:f>
                                  <m:fPr>
                                    <m:ctrlPr>
                                      <a:rPr lang="en-US" sz="1600" i="1">
                                        <a:latin typeface="Cambria Math" panose="02040503050406030204" pitchFamily="18" charset="0"/>
                                      </a:rPr>
                                    </m:ctrlPr>
                                  </m:fPr>
                                  <m:num>
                                    <m:r>
                                      <a:rPr lang="en-US" sz="1600" i="1">
                                        <a:latin typeface="Cambria Math"/>
                                      </a:rPr>
                                      <m:t>3</m:t>
                                    </m:r>
                                  </m:num>
                                  <m:den>
                                    <m:r>
                                      <a:rPr lang="en-US" sz="1600" i="1">
                                        <a:latin typeface="Cambria Math"/>
                                      </a:rPr>
                                      <m:t>4</m:t>
                                    </m:r>
                                  </m:den>
                                </m:f>
                              </m:e>
                              <m:e>
                                <m:r>
                                  <a:rPr lang="en-US" sz="1600" i="1">
                                    <a:latin typeface="Cambria Math"/>
                                  </a:rPr>
                                  <m:t>0</m:t>
                                </m:r>
                              </m:e>
                            </m:mr>
                            <m:mr>
                              <m:e>
                                <m:r>
                                  <a:rPr lang="en-US" sz="1600" i="1">
                                    <a:latin typeface="Cambria Math"/>
                                  </a:rPr>
                                  <m:t>0</m:t>
                                </m:r>
                              </m:e>
                              <m:e>
                                <m:r>
                                  <a:rPr lang="en-US" sz="1600" i="1">
                                    <a:latin typeface="Cambria Math"/>
                                  </a:rPr>
                                  <m:t>0</m:t>
                                </m:r>
                              </m:e>
                              <m:e>
                                <m:f>
                                  <m:fPr>
                                    <m:ctrlPr>
                                      <a:rPr lang="en-US" sz="1600" i="1">
                                        <a:latin typeface="Cambria Math" panose="02040503050406030204" pitchFamily="18" charset="0"/>
                                      </a:rPr>
                                    </m:ctrlPr>
                                  </m:fPr>
                                  <m:num>
                                    <m:r>
                                      <a:rPr lang="en-US" sz="1600" i="1">
                                        <a:latin typeface="Cambria Math"/>
                                      </a:rPr>
                                      <m:t>1</m:t>
                                    </m:r>
                                  </m:num>
                                  <m:den>
                                    <m:r>
                                      <a:rPr lang="en-US" sz="1600" i="1">
                                        <a:latin typeface="Cambria Math"/>
                                      </a:rPr>
                                      <m:t>3</m:t>
                                    </m:r>
                                  </m:den>
                                </m:f>
                              </m:e>
                            </m:mr>
                            <m:mr>
                              <m:e>
                                <m:r>
                                  <a:rPr lang="en-US" sz="1600" i="1">
                                    <a:latin typeface="Cambria Math"/>
                                  </a:rPr>
                                  <m:t>0</m:t>
                                </m:r>
                              </m:e>
                              <m:e>
                                <m:r>
                                  <a:rPr lang="en-US" sz="1600" i="1">
                                    <a:latin typeface="Cambria Math"/>
                                  </a:rPr>
                                  <m:t>0</m:t>
                                </m:r>
                              </m:e>
                              <m:e>
                                <m:f>
                                  <m:fPr>
                                    <m:ctrlPr>
                                      <a:rPr lang="en-US" sz="1600" i="1">
                                        <a:latin typeface="Cambria Math" panose="02040503050406030204" pitchFamily="18" charset="0"/>
                                      </a:rPr>
                                    </m:ctrlPr>
                                  </m:fPr>
                                  <m:num>
                                    <m:r>
                                      <a:rPr lang="en-US" sz="1600" i="1">
                                        <a:latin typeface="Cambria Math"/>
                                      </a:rPr>
                                      <m:t>2</m:t>
                                    </m:r>
                                  </m:num>
                                  <m:den>
                                    <m:r>
                                      <a:rPr lang="en-US" sz="1600" i="1">
                                        <a:latin typeface="Cambria Math"/>
                                      </a:rPr>
                                      <m:t>5</m:t>
                                    </m:r>
                                  </m:den>
                                </m:f>
                              </m:e>
                            </m:mr>
                          </m:m>
                        </m:e>
                      </m:d>
                    </m:oMath>
                  </m:oMathPara>
                </a14:m>
                <a:endParaRPr lang="en-IN" sz="16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248798" y="902677"/>
                <a:ext cx="11105002" cy="5274286"/>
              </a:xfrm>
              <a:blipFill rotWithShape="1">
                <a:blip r:embed="rId4"/>
                <a:stretch>
                  <a:fillRect l="-329"/>
                </a:stretch>
              </a:blipFill>
            </p:spPr>
            <p:txBody>
              <a:bodyPr/>
              <a:lstStyle/>
              <a:p>
                <a:r>
                  <a:rPr lang="en-IN">
                    <a:noFill/>
                  </a:rPr>
                  <a:t> </a:t>
                </a:r>
              </a:p>
            </p:txBody>
          </p:sp>
        </mc:Fallback>
      </mc:AlternateContent>
    </p:spTree>
    <p:extLst>
      <p:ext uri="{BB962C8B-B14F-4D97-AF65-F5344CB8AC3E}">
        <p14:creationId xmlns:p14="http://schemas.microsoft.com/office/powerpoint/2010/main" val="3833055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8DCBB8-8B39-47C5-8FD6-C56AD785E554}"/>
              </a:ext>
            </a:extLst>
          </p:cNvPr>
          <p:cNvSpPr txBox="1"/>
          <p:nvPr/>
        </p:nvSpPr>
        <p:spPr>
          <a:xfrm>
            <a:off x="35603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1.2 COMMUNICATION CHANNELS</a:t>
            </a:r>
          </a:p>
        </p:txBody>
      </p:sp>
      <p:sp>
        <p:nvSpPr>
          <p:cNvPr id="24" name="TextBox 23">
            <a:extLst>
              <a:ext uri="{FF2B5EF4-FFF2-40B4-BE49-F238E27FC236}">
                <a16:creationId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Continuous wave modulation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Rao	08-04-2022		06/34</a:t>
            </a:r>
          </a:p>
        </p:txBody>
      </p:sp>
      <p:pic>
        <p:nvPicPr>
          <p:cNvPr id="10" name="Picture 9">
            <a:extLst>
              <a:ext uri="{FF2B5EF4-FFF2-40B4-BE49-F238E27FC236}">
                <a16:creationId xmlns:a16="http://schemas.microsoft.com/office/drawing/2014/main" id="{7D8FB851-34C1-4940-8B71-83F7749A85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117231" y="937846"/>
                <a:ext cx="11236569" cy="5239117"/>
              </a:xfrm>
            </p:spPr>
            <p:txBody>
              <a:bodyPr>
                <a:normAutofit/>
              </a:bodyPr>
              <a:lstStyle/>
              <a:p>
                <a:r>
                  <a:rPr lang="en-US" sz="2000" b="1" dirty="0">
                    <a:latin typeface="Times New Roman" pitchFamily="18" charset="0"/>
                    <a:ea typeface="Calibri" panose="020F0502020204030204" pitchFamily="34" charset="0"/>
                    <a:cs typeface="Times New Roman" pitchFamily="18" charset="0"/>
                  </a:rPr>
                  <a:t>DETERMINISTIC CHANNEL:</a:t>
                </a:r>
                <a14:m>
                  <m:oMath xmlns:m="http://schemas.openxmlformats.org/officeDocument/2006/math">
                    <m:r>
                      <a:rPr lang="en-US" sz="2000" i="1" dirty="0">
                        <a:latin typeface="Cambria Math"/>
                        <a:ea typeface="Calibri" panose="020F0502020204030204" pitchFamily="34" charset="0"/>
                        <a:cs typeface="Times New Roman" pitchFamily="18" charset="0"/>
                      </a:rPr>
                      <m:t>𝑝</m:t>
                    </m:r>
                    <m:r>
                      <a:rPr lang="en-US" sz="2000" i="1" dirty="0">
                        <a:latin typeface="Cambria Math"/>
                        <a:ea typeface="Calibri" panose="020F0502020204030204" pitchFamily="34" charset="0"/>
                        <a:cs typeface="Times New Roman" pitchFamily="18" charset="0"/>
                      </a:rPr>
                      <m:t>(</m:t>
                    </m:r>
                    <m:r>
                      <a:rPr lang="en-US" sz="2000" i="1" dirty="0" err="1">
                        <a:latin typeface="Cambria Math"/>
                        <a:ea typeface="Calibri" panose="020F0502020204030204" pitchFamily="34" charset="0"/>
                        <a:cs typeface="Times New Roman" pitchFamily="18" charset="0"/>
                      </a:rPr>
                      <m:t>𝑥</m:t>
                    </m:r>
                    <m:r>
                      <a:rPr lang="en-US" sz="2000" i="1" baseline="-25000" dirty="0" err="1">
                        <a:latin typeface="Cambria Math"/>
                        <a:ea typeface="Calibri" panose="020F0502020204030204" pitchFamily="34" charset="0"/>
                        <a:cs typeface="Times New Roman" pitchFamily="18" charset="0"/>
                      </a:rPr>
                      <m:t>𝑖</m:t>
                    </m:r>
                    <m:r>
                      <a:rPr lang="en-US" sz="2000" i="1" dirty="0" err="1">
                        <a:latin typeface="Cambria Math"/>
                        <a:ea typeface="Calibri" panose="020F0502020204030204" pitchFamily="34" charset="0"/>
                        <a:cs typeface="Times New Roman" pitchFamily="18" charset="0"/>
                      </a:rPr>
                      <m:t>,</m:t>
                    </m:r>
                    <m:r>
                      <a:rPr lang="en-US" sz="2000" i="1" dirty="0" err="1">
                        <a:latin typeface="Cambria Math"/>
                        <a:ea typeface="Calibri" panose="020F0502020204030204" pitchFamily="34" charset="0"/>
                        <a:cs typeface="Times New Roman" pitchFamily="18" charset="0"/>
                      </a:rPr>
                      <m:t>𝑦𝑗</m:t>
                    </m:r>
                    <m:r>
                      <a:rPr lang="en-US" sz="2000" i="1" dirty="0">
                        <a:latin typeface="Cambria Math"/>
                        <a:ea typeface="Calibri" panose="020F0502020204030204" pitchFamily="34" charset="0"/>
                        <a:cs typeface="Times New Roman" pitchFamily="18" charset="0"/>
                      </a:rPr>
                      <m:t>)=	</m:t>
                    </m:r>
                    <m:d>
                      <m:dPr>
                        <m:begChr m:val="["/>
                        <m:endChr m:val="]"/>
                        <m:ctrlPr>
                          <a:rPr lang="en-US" sz="2000" i="1">
                            <a:latin typeface="Cambria Math" panose="02040503050406030204" pitchFamily="18" charset="0"/>
                            <a:cs typeface="Times New Roman" pitchFamily="18" charset="0"/>
                          </a:rPr>
                        </m:ctrlPr>
                      </m:dPr>
                      <m:e>
                        <m:m>
                          <m:mPr>
                            <m:mcs>
                              <m:mc>
                                <m:mcPr>
                                  <m:count m:val="3"/>
                                  <m:mcJc m:val="center"/>
                                </m:mcPr>
                              </m:mc>
                            </m:mcs>
                            <m:ctrlPr>
                              <a:rPr lang="en-US" sz="2000" i="1">
                                <a:latin typeface="Cambria Math" panose="02040503050406030204" pitchFamily="18" charset="0"/>
                                <a:cs typeface="Times New Roman" pitchFamily="18" charset="0"/>
                              </a:rPr>
                            </m:ctrlPr>
                          </m:mPr>
                          <m:mr>
                            <m:e>
                              <m:f>
                                <m:fPr>
                                  <m:ctrlPr>
                                    <a:rPr lang="en-US" sz="2000" i="1">
                                      <a:latin typeface="Cambria Math" panose="02040503050406030204" pitchFamily="18" charset="0"/>
                                      <a:cs typeface="Times New Roman" pitchFamily="18" charset="0"/>
                                    </a:rPr>
                                  </m:ctrlPr>
                                </m:fPr>
                                <m:num>
                                  <m:r>
                                    <a:rPr lang="en-US" sz="2000" i="1">
                                      <a:latin typeface="Cambria Math"/>
                                      <a:cs typeface="Times New Roman" pitchFamily="18" charset="0"/>
                                    </a:rPr>
                                    <m:t>3</m:t>
                                  </m:r>
                                </m:num>
                                <m:den>
                                  <m:r>
                                    <a:rPr lang="en-US" sz="2000" i="1">
                                      <a:latin typeface="Cambria Math"/>
                                      <a:cs typeface="Times New Roman" pitchFamily="18" charset="0"/>
                                    </a:rPr>
                                    <m:t>2</m:t>
                                  </m:r>
                                </m:den>
                              </m:f>
                            </m:e>
                            <m:e>
                              <m:r>
                                <a:rPr lang="en-US" sz="2000" i="1">
                                  <a:latin typeface="Cambria Math"/>
                                  <a:cs typeface="Times New Roman" pitchFamily="18" charset="0"/>
                                </a:rPr>
                                <m:t>0</m:t>
                              </m:r>
                            </m:e>
                            <m:e>
                              <m:r>
                                <a:rPr lang="en-US" sz="2000" i="1">
                                  <a:latin typeface="Cambria Math"/>
                                  <a:cs typeface="Times New Roman" pitchFamily="18" charset="0"/>
                                </a:rPr>
                                <m:t>0</m:t>
                              </m:r>
                            </m:e>
                          </m:mr>
                          <m:mr>
                            <m:e>
                              <m:r>
                                <a:rPr lang="en-US" sz="2000" i="1">
                                  <a:latin typeface="Cambria Math"/>
                                  <a:cs typeface="Times New Roman" pitchFamily="18" charset="0"/>
                                </a:rPr>
                                <m:t>0</m:t>
                              </m:r>
                            </m:e>
                            <m:e>
                              <m:r>
                                <a:rPr lang="en-US" sz="2000" i="1">
                                  <a:latin typeface="Cambria Math"/>
                                  <a:cs typeface="Times New Roman" pitchFamily="18" charset="0"/>
                                </a:rPr>
                                <m:t>0</m:t>
                              </m:r>
                            </m:e>
                            <m:e>
                              <m:f>
                                <m:fPr>
                                  <m:ctrlPr>
                                    <a:rPr lang="en-US" sz="2000" i="1">
                                      <a:latin typeface="Cambria Math" panose="02040503050406030204" pitchFamily="18" charset="0"/>
                                      <a:cs typeface="Times New Roman" pitchFamily="18" charset="0"/>
                                    </a:rPr>
                                  </m:ctrlPr>
                                </m:fPr>
                                <m:num>
                                  <m:r>
                                    <a:rPr lang="en-US" sz="2000" i="1">
                                      <a:latin typeface="Cambria Math"/>
                                      <a:cs typeface="Times New Roman" pitchFamily="18" charset="0"/>
                                    </a:rPr>
                                    <m:t>4</m:t>
                                  </m:r>
                                </m:num>
                                <m:den>
                                  <m:r>
                                    <a:rPr lang="en-US" sz="2000" i="1">
                                      <a:latin typeface="Cambria Math"/>
                                      <a:cs typeface="Times New Roman" pitchFamily="18" charset="0"/>
                                    </a:rPr>
                                    <m:t>3</m:t>
                                  </m:r>
                                </m:den>
                              </m:f>
                            </m:e>
                          </m:mr>
                          <m:mr>
                            <m:e>
                              <m:r>
                                <a:rPr lang="en-US" sz="2000" i="1">
                                  <a:latin typeface="Cambria Math"/>
                                  <a:cs typeface="Times New Roman" pitchFamily="18" charset="0"/>
                                </a:rPr>
                                <m:t>0</m:t>
                              </m:r>
                            </m:e>
                            <m:e>
                              <m:f>
                                <m:fPr>
                                  <m:ctrlPr>
                                    <a:rPr lang="en-US" sz="2000" i="1">
                                      <a:latin typeface="Cambria Math" panose="02040503050406030204" pitchFamily="18" charset="0"/>
                                      <a:cs typeface="Times New Roman" pitchFamily="18" charset="0"/>
                                    </a:rPr>
                                  </m:ctrlPr>
                                </m:fPr>
                                <m:num>
                                  <m:r>
                                    <a:rPr lang="en-US" sz="2000" i="1">
                                      <a:latin typeface="Cambria Math"/>
                                      <a:cs typeface="Times New Roman" pitchFamily="18" charset="0"/>
                                    </a:rPr>
                                    <m:t>3</m:t>
                                  </m:r>
                                </m:num>
                                <m:den>
                                  <m:r>
                                    <a:rPr lang="en-US" sz="2000" i="1">
                                      <a:latin typeface="Cambria Math"/>
                                      <a:cs typeface="Times New Roman" pitchFamily="18" charset="0"/>
                                    </a:rPr>
                                    <m:t>2</m:t>
                                  </m:r>
                                </m:den>
                              </m:f>
                            </m:e>
                            <m:e>
                              <m:r>
                                <a:rPr lang="en-US" sz="2000" i="1">
                                  <a:latin typeface="Cambria Math"/>
                                  <a:cs typeface="Times New Roman" pitchFamily="18" charset="0"/>
                                </a:rPr>
                                <m:t>0</m:t>
                              </m:r>
                            </m:e>
                          </m:mr>
                        </m:m>
                      </m:e>
                    </m:d>
                  </m:oMath>
                </a14:m>
                <a:r>
                  <a:rPr lang="en-US" sz="2000" dirty="0">
                    <a:latin typeface="Times New Roman" pitchFamily="18" charset="0"/>
                    <a:ea typeface="Calibri" panose="020F0502020204030204" pitchFamily="34" charset="0"/>
                    <a:cs typeface="Times New Roman" pitchFamily="18" charset="0"/>
                  </a:rPr>
                  <a:t>	</a:t>
                </a:r>
              </a:p>
              <a:p>
                <a:pPr marL="0" indent="0">
                  <a:buNone/>
                </a:pPr>
                <a:endParaRPr lang="en-US" sz="2000" dirty="0">
                  <a:latin typeface="Times New Roman" pitchFamily="18" charset="0"/>
                  <a:ea typeface="Calibri" panose="020F0502020204030204" pitchFamily="34" charset="0"/>
                  <a:cs typeface="Times New Roman" pitchFamily="18" charset="0"/>
                </a:endParaRPr>
              </a:p>
              <a:p>
                <a:r>
                  <a:rPr lang="en-US" sz="2000" b="1" dirty="0">
                    <a:latin typeface="Times New Roman" pitchFamily="18" charset="0"/>
                    <a:ea typeface="Calibri" panose="020F0502020204030204" pitchFamily="34" charset="0"/>
                    <a:cs typeface="Times New Roman" pitchFamily="18" charset="0"/>
                  </a:rPr>
                  <a:t>NOISELESS CHANNEL:</a:t>
                </a:r>
                <a:r>
                  <a:rPr lang="en-US" sz="2000" dirty="0">
                    <a:ea typeface="Calibri" panose="020F0502020204030204" pitchFamily="34" charset="0"/>
                    <a:cs typeface="Times New Roman" pitchFamily="18" charset="0"/>
                  </a:rPr>
                  <a:t> </a:t>
                </a:r>
                <a14:m>
                  <m:oMath xmlns:m="http://schemas.openxmlformats.org/officeDocument/2006/math">
                    <m:r>
                      <a:rPr lang="en-US" sz="2000" i="1" dirty="0">
                        <a:latin typeface="Cambria Math"/>
                        <a:ea typeface="Calibri" panose="020F0502020204030204" pitchFamily="34" charset="0"/>
                        <a:cs typeface="Times New Roman" pitchFamily="18" charset="0"/>
                      </a:rPr>
                      <m:t>𝑝</m:t>
                    </m:r>
                    <m:r>
                      <a:rPr lang="en-US" sz="2000" i="1" dirty="0">
                        <a:latin typeface="Cambria Math"/>
                        <a:ea typeface="Calibri" panose="020F0502020204030204" pitchFamily="34" charset="0"/>
                        <a:cs typeface="Times New Roman" pitchFamily="18" charset="0"/>
                      </a:rPr>
                      <m:t>(</m:t>
                    </m:r>
                    <m:r>
                      <a:rPr lang="en-US" sz="2000" i="1" dirty="0" err="1">
                        <a:latin typeface="Cambria Math"/>
                        <a:ea typeface="Calibri" panose="020F0502020204030204" pitchFamily="34" charset="0"/>
                        <a:cs typeface="Times New Roman" pitchFamily="18" charset="0"/>
                      </a:rPr>
                      <m:t>𝑥</m:t>
                    </m:r>
                    <m:r>
                      <a:rPr lang="en-US" sz="2000" i="1" baseline="-25000" dirty="0" err="1">
                        <a:latin typeface="Cambria Math"/>
                        <a:ea typeface="Calibri" panose="020F0502020204030204" pitchFamily="34" charset="0"/>
                        <a:cs typeface="Times New Roman" pitchFamily="18" charset="0"/>
                      </a:rPr>
                      <m:t>𝑖</m:t>
                    </m:r>
                    <m:r>
                      <a:rPr lang="en-US" sz="2000" i="1" dirty="0" err="1">
                        <a:latin typeface="Cambria Math"/>
                        <a:ea typeface="Calibri" panose="020F0502020204030204" pitchFamily="34" charset="0"/>
                        <a:cs typeface="Times New Roman" pitchFamily="18" charset="0"/>
                      </a:rPr>
                      <m:t>,</m:t>
                    </m:r>
                    <m:r>
                      <a:rPr lang="en-US" sz="2000" i="1" dirty="0" err="1">
                        <a:latin typeface="Cambria Math"/>
                        <a:ea typeface="Calibri" panose="020F0502020204030204" pitchFamily="34" charset="0"/>
                        <a:cs typeface="Times New Roman" pitchFamily="18" charset="0"/>
                      </a:rPr>
                      <m:t>𝑦𝑗</m:t>
                    </m:r>
                    <m:r>
                      <a:rPr lang="en-US" sz="2000" i="1" dirty="0">
                        <a:latin typeface="Cambria Math"/>
                        <a:ea typeface="Calibri" panose="020F0502020204030204" pitchFamily="34" charset="0"/>
                        <a:cs typeface="Times New Roman" pitchFamily="18" charset="0"/>
                      </a:rPr>
                      <m:t>)=	</m:t>
                    </m:r>
                    <m:d>
                      <m:dPr>
                        <m:begChr m:val="["/>
                        <m:endChr m:val="]"/>
                        <m:ctrlPr>
                          <a:rPr lang="en-US" sz="2000" i="1">
                            <a:latin typeface="Cambria Math" panose="02040503050406030204" pitchFamily="18" charset="0"/>
                            <a:cs typeface="Times New Roman" pitchFamily="18" charset="0"/>
                          </a:rPr>
                        </m:ctrlPr>
                      </m:dPr>
                      <m:e>
                        <m:m>
                          <m:mPr>
                            <m:plcHide m:val="on"/>
                            <m:mcs>
                              <m:mc>
                                <m:mcPr>
                                  <m:count m:val="3"/>
                                  <m:mcJc m:val="center"/>
                                </m:mcPr>
                              </m:mc>
                            </m:mcs>
                            <m:ctrlPr>
                              <a:rPr lang="en-US" sz="2000" i="1">
                                <a:latin typeface="Cambria Math" panose="02040503050406030204" pitchFamily="18" charset="0"/>
                                <a:cs typeface="Times New Roman" pitchFamily="18" charset="0"/>
                              </a:rPr>
                            </m:ctrlPr>
                          </m:mPr>
                          <m:mr>
                            <m:e>
                              <m:r>
                                <a:rPr lang="en-US" sz="2000" i="1">
                                  <a:latin typeface="Cambria Math"/>
                                  <a:cs typeface="Times New Roman" pitchFamily="18" charset="0"/>
                                </a:rPr>
                                <m:t>1</m:t>
                              </m:r>
                            </m:e>
                            <m:e>
                              <m:r>
                                <a:rPr lang="en-US" sz="2000" i="1">
                                  <a:latin typeface="Cambria Math"/>
                                  <a:cs typeface="Times New Roman" pitchFamily="18" charset="0"/>
                                </a:rPr>
                                <m:t>0</m:t>
                              </m:r>
                            </m:e>
                            <m:e>
                              <m:r>
                                <a:rPr lang="en-US" sz="2000" i="1">
                                  <a:latin typeface="Cambria Math"/>
                                  <a:cs typeface="Times New Roman" pitchFamily="18" charset="0"/>
                                </a:rPr>
                                <m:t>0</m:t>
                              </m:r>
                            </m:e>
                          </m:mr>
                          <m:mr>
                            <m:e>
                              <m:r>
                                <a:rPr lang="en-US" sz="2000" i="1">
                                  <a:latin typeface="Cambria Math"/>
                                  <a:cs typeface="Times New Roman" pitchFamily="18" charset="0"/>
                                </a:rPr>
                                <m:t>0</m:t>
                              </m:r>
                            </m:e>
                            <m:e>
                              <m:r>
                                <a:rPr lang="en-US" sz="2000" i="1">
                                  <a:latin typeface="Cambria Math"/>
                                  <a:cs typeface="Times New Roman" pitchFamily="18" charset="0"/>
                                </a:rPr>
                                <m:t>1</m:t>
                              </m:r>
                            </m:e>
                            <m:e>
                              <m:r>
                                <a:rPr lang="en-US" sz="2000" i="1">
                                  <a:latin typeface="Cambria Math"/>
                                  <a:cs typeface="Times New Roman" pitchFamily="18" charset="0"/>
                                </a:rPr>
                                <m:t>0</m:t>
                              </m:r>
                            </m:e>
                          </m:mr>
                          <m:mr>
                            <m:e>
                              <m:r>
                                <a:rPr lang="en-US" sz="2000" i="1">
                                  <a:latin typeface="Cambria Math"/>
                                  <a:cs typeface="Times New Roman" pitchFamily="18" charset="0"/>
                                </a:rPr>
                                <m:t>0</m:t>
                              </m:r>
                            </m:e>
                            <m:e>
                              <m:r>
                                <a:rPr lang="en-US" sz="2000" i="1">
                                  <a:latin typeface="Cambria Math"/>
                                  <a:cs typeface="Times New Roman" pitchFamily="18" charset="0"/>
                                </a:rPr>
                                <m:t>0</m:t>
                              </m:r>
                            </m:e>
                            <m:e>
                              <m:r>
                                <a:rPr lang="en-US" sz="2000" i="1">
                                  <a:latin typeface="Cambria Math"/>
                                  <a:cs typeface="Times New Roman" pitchFamily="18" charset="0"/>
                                </a:rPr>
                                <m:t>1</m:t>
                              </m:r>
                            </m:e>
                          </m:mr>
                        </m:m>
                      </m:e>
                    </m:d>
                  </m:oMath>
                </a14:m>
                <a:endParaRPr lang="en-IN" sz="2000" b="1" dirty="0"/>
              </a:p>
              <a:p>
                <a:endParaRPr lang="en-IN" sz="2000" b="1" dirty="0"/>
              </a:p>
              <a:p>
                <a:endParaRPr lang="en-IN" sz="2000" b="1" dirty="0"/>
              </a:p>
              <a:p>
                <a:r>
                  <a:rPr lang="en-US" sz="2000" b="1" dirty="0">
                    <a:latin typeface="Times New Roman" pitchFamily="18" charset="0"/>
                    <a:ea typeface="Calibri" panose="020F0502020204030204" pitchFamily="34" charset="0"/>
                    <a:cs typeface="Times New Roman" pitchFamily="18" charset="0"/>
                  </a:rPr>
                  <a:t>BINARY REPRESENTATION CHANNEL</a:t>
                </a:r>
                <a:r>
                  <a:rPr lang="en-US" sz="2000" dirty="0">
                    <a:latin typeface="Times New Roman" pitchFamily="18" charset="0"/>
                    <a:ea typeface="Calibri" panose="020F0502020204030204" pitchFamily="34" charset="0"/>
                    <a:cs typeface="Times New Roman" pitchFamily="18" charset="0"/>
                  </a:rPr>
                  <a:t>:</a:t>
                </a:r>
                <a:endParaRPr lang="en-IN" sz="2000" b="1"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117231" y="937846"/>
                <a:ext cx="11236569" cy="5239117"/>
              </a:xfrm>
              <a:blipFill rotWithShape="1">
                <a:blip r:embed="rId3"/>
                <a:stretch>
                  <a:fillRect l="-434" t="-582"/>
                </a:stretch>
              </a:blipFill>
            </p:spPr>
            <p:txBody>
              <a:bodyPr/>
              <a:lstStyle/>
              <a:p>
                <a:r>
                  <a:rPr lang="en-IN">
                    <a:noFill/>
                  </a:rPr>
                  <a:t> </a:t>
                </a:r>
              </a:p>
            </p:txBody>
          </p:sp>
        </mc:Fallback>
      </mc:AlternateContent>
      <p:pic>
        <p:nvPicPr>
          <p:cNvPr id="9218" name="Picture 2" descr="https://documents.lucid.app/documents/00dc0376-e290-4634-af97-57078873a074/pages/-gMdtye-1kh8?a=3525&amp;x=-40&amp;y=21&amp;w=1320&amp;h=418&amp;store=1&amp;accept=image%2F*&amp;auth=LCA%2089d27d92bae6db85fa6d8cea60df50e5bd646925-ts%3D16518289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6464" y="4021015"/>
            <a:ext cx="5433237" cy="2051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396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8DCBB8-8B39-47C5-8FD6-C56AD785E554}"/>
              </a:ext>
            </a:extLst>
          </p:cNvPr>
          <p:cNvSpPr txBox="1"/>
          <p:nvPr/>
        </p:nvSpPr>
        <p:spPr>
          <a:xfrm>
            <a:off x="57389"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1.3 BASE BAND AND BANDPASS SIGNALS </a:t>
            </a:r>
          </a:p>
        </p:txBody>
      </p:sp>
      <p:sp>
        <p:nvSpPr>
          <p:cNvPr id="24" name="TextBox 23">
            <a:extLst>
              <a:ext uri="{FF2B5EF4-FFF2-40B4-BE49-F238E27FC236}">
                <a16:creationId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Continuous wave modulation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Rao		08-04-2022		07/34</a:t>
            </a:r>
          </a:p>
        </p:txBody>
      </p:sp>
      <p:sp>
        <p:nvSpPr>
          <p:cNvPr id="9" name="TextBox 8">
            <a:extLst>
              <a:ext uri="{FF2B5EF4-FFF2-40B4-BE49-F238E27FC236}">
                <a16:creationId xmlns:a16="http://schemas.microsoft.com/office/drawing/2014/main" id="{84B741AE-165A-40FC-BFBA-59D981283D58}"/>
              </a:ext>
            </a:extLst>
          </p:cNvPr>
          <p:cNvSpPr txBox="1"/>
          <p:nvPr/>
        </p:nvSpPr>
        <p:spPr>
          <a:xfrm>
            <a:off x="482762" y="1517908"/>
            <a:ext cx="11380763" cy="589072"/>
          </a:xfrm>
          <a:prstGeom prst="rect">
            <a:avLst/>
          </a:prstGeom>
          <a:noFill/>
        </p:spPr>
        <p:txBody>
          <a:bodyPr wrap="square">
            <a:spAutoFit/>
          </a:bodyPr>
          <a:lstStyle/>
          <a:p>
            <a:pPr marL="180340" algn="just" fontAlgn="base">
              <a:lnSpc>
                <a:spcPct val="150000"/>
              </a:lnSpc>
            </a:pP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D8FB851-34C1-4940-8B71-83F7749A856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11" name="Content Placeholder 10"/>
          <p:cNvSpPr>
            <a:spLocks noGrp="1"/>
          </p:cNvSpPr>
          <p:nvPr>
            <p:ph idx="1"/>
          </p:nvPr>
        </p:nvSpPr>
        <p:spPr>
          <a:xfrm>
            <a:off x="248798" y="901521"/>
            <a:ext cx="11105002" cy="5275442"/>
          </a:xfrm>
        </p:spPr>
        <p:txBody>
          <a:bodyPr>
            <a:normAutofit lnSpcReduction="10000"/>
          </a:bodyPr>
          <a:lstStyle/>
          <a:p>
            <a:r>
              <a:rPr lang="en-IN" sz="2400" u="sng" dirty="0">
                <a:latin typeface="Times New Roman" pitchFamily="18" charset="0"/>
                <a:cs typeface="Times New Roman" pitchFamily="18" charset="0"/>
              </a:rPr>
              <a:t>BASE BAND SIGNAL</a:t>
            </a:r>
            <a:r>
              <a:rPr lang="en-IN" sz="2400" dirty="0">
                <a:latin typeface="Times New Roman" pitchFamily="18" charset="0"/>
                <a:cs typeface="Times New Roman" pitchFamily="18" charset="0"/>
              </a:rPr>
              <a:t> : The information or the input to the communication system can be analog. The electrical equivalent of this original information is known as </a:t>
            </a:r>
            <a:r>
              <a:rPr lang="en-IN" sz="2400" i="1" dirty="0">
                <a:latin typeface="Times New Roman" pitchFamily="18" charset="0"/>
                <a:cs typeface="Times New Roman" pitchFamily="18" charset="0"/>
              </a:rPr>
              <a:t>base band signal</a:t>
            </a:r>
            <a:r>
              <a:rPr lang="en-IN" sz="2400" dirty="0">
                <a:latin typeface="Times New Roman" pitchFamily="18" charset="0"/>
                <a:cs typeface="Times New Roman" pitchFamily="18" charset="0"/>
              </a:rPr>
              <a:t>. Examples : the computer data</a:t>
            </a:r>
          </a:p>
          <a:p>
            <a:r>
              <a:rPr lang="en-IN" sz="2400" u="sng" dirty="0">
                <a:latin typeface="Times New Roman" pitchFamily="18" charset="0"/>
                <a:cs typeface="Times New Roman" pitchFamily="18" charset="0"/>
              </a:rPr>
              <a:t>BAND PASS SIGNAL</a:t>
            </a:r>
            <a:r>
              <a:rPr lang="en-IN" sz="2400" dirty="0">
                <a:latin typeface="Times New Roman" pitchFamily="18" charset="0"/>
                <a:cs typeface="Times New Roman" pitchFamily="18" charset="0"/>
              </a:rPr>
              <a:t> : The modulated signal is called </a:t>
            </a:r>
            <a:r>
              <a:rPr lang="en-IN" sz="2400" i="1" dirty="0">
                <a:latin typeface="Times New Roman" pitchFamily="18" charset="0"/>
                <a:cs typeface="Times New Roman" pitchFamily="18" charset="0"/>
              </a:rPr>
              <a:t>band pass signal </a:t>
            </a:r>
            <a:r>
              <a:rPr lang="en-IN" sz="2400" dirty="0">
                <a:latin typeface="Times New Roman" pitchFamily="18" charset="0"/>
                <a:cs typeface="Times New Roman" pitchFamily="18" charset="0"/>
              </a:rPr>
              <a:t>which is obtained from the shifting of frequency spectrum. Examples : visible light; ultrasound waves.</a:t>
            </a:r>
          </a:p>
          <a:p>
            <a:pPr marL="0" indent="0">
              <a:buNone/>
            </a:pPr>
            <a:endParaRPr lang="en-IN" sz="2400" dirty="0">
              <a:latin typeface="Times New Roman" pitchFamily="18" charset="0"/>
              <a:cs typeface="Times New Roman" pitchFamily="18" charset="0"/>
            </a:endParaRPr>
          </a:p>
          <a:p>
            <a:pPr marL="0" indent="0">
              <a:buNone/>
            </a:pPr>
            <a:r>
              <a:rPr lang="en-IN" sz="2400" dirty="0">
                <a:latin typeface="Times New Roman" pitchFamily="18" charset="0"/>
                <a:cs typeface="Times New Roman" pitchFamily="18" charset="0"/>
              </a:rPr>
              <a:t>										</a:t>
            </a:r>
          </a:p>
          <a:p>
            <a:pPr marL="0" indent="0">
              <a:buNone/>
            </a:pPr>
            <a:r>
              <a:rPr lang="en-IN" sz="2400" dirty="0">
                <a:latin typeface="Times New Roman" pitchFamily="18" charset="0"/>
                <a:cs typeface="Times New Roman" pitchFamily="18" charset="0"/>
              </a:rPr>
              <a:t>     	</a:t>
            </a:r>
            <a:r>
              <a:rPr lang="en-IN" sz="2000" b="1" dirty="0">
                <a:latin typeface="Times New Roman" pitchFamily="18" charset="0"/>
                <a:cs typeface="Times New Roman" pitchFamily="18" charset="0"/>
              </a:rPr>
              <a:t>FIG: spectrum for base band signal	FIG: spectrum for band pass signal</a:t>
            </a:r>
            <a:endParaRPr lang="en-IN" sz="2400" b="1" dirty="0">
              <a:latin typeface="Times New Roman" pitchFamily="18" charset="0"/>
              <a:cs typeface="Times New Roman" pitchFamily="18" charset="0"/>
            </a:endParaRPr>
          </a:p>
          <a:p>
            <a:pPr marL="0" indent="0">
              <a:buNone/>
            </a:pPr>
            <a:r>
              <a:rPr lang="en-IN" sz="2400" dirty="0">
                <a:latin typeface="Times New Roman" pitchFamily="18" charset="0"/>
                <a:cs typeface="Times New Roman" pitchFamily="18" charset="0"/>
              </a:rPr>
              <a:t>						where f1 is an lowest frequency							           f2 is an highest frequency</a:t>
            </a:r>
          </a:p>
          <a:p>
            <a:pPr marL="0" indent="0">
              <a:buNone/>
            </a:pPr>
            <a:r>
              <a:rPr lang="en-IN" sz="2400" dirty="0">
                <a:latin typeface="Times New Roman" pitchFamily="18" charset="0"/>
                <a:cs typeface="Times New Roman" pitchFamily="18" charset="0"/>
              </a:rPr>
              <a:t>							</a:t>
            </a:r>
          </a:p>
          <a:p>
            <a:pPr marL="0" indent="0">
              <a:buNone/>
            </a:pPr>
            <a:endParaRPr lang="en-IN" sz="2400" dirty="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  </a:t>
            </a:r>
            <a:endParaRPr lang="en-IN" sz="2400" dirty="0">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171" y="3078364"/>
            <a:ext cx="18859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4688" y="2916282"/>
            <a:ext cx="291465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2768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8DCBB8-8B39-47C5-8FD6-C56AD785E554}"/>
              </a:ext>
            </a:extLst>
          </p:cNvPr>
          <p:cNvSpPr txBox="1"/>
          <p:nvPr/>
        </p:nvSpPr>
        <p:spPr>
          <a:xfrm>
            <a:off x="99780"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1.4 ANALOG VS DIGITAL COMUNICATION SYSTEM</a:t>
            </a:r>
          </a:p>
        </p:txBody>
      </p:sp>
      <p:sp>
        <p:nvSpPr>
          <p:cNvPr id="24" name="TextBox 23">
            <a:extLst>
              <a:ext uri="{FF2B5EF4-FFF2-40B4-BE49-F238E27FC236}">
                <a16:creationId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Continuous wave modulation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08-04-2022		08/34</a:t>
            </a:r>
          </a:p>
        </p:txBody>
      </p:sp>
      <p:pic>
        <p:nvPicPr>
          <p:cNvPr id="9" name="Picture 8">
            <a:extLst>
              <a:ext uri="{FF2B5EF4-FFF2-40B4-BE49-F238E27FC236}">
                <a16:creationId xmlns:a16="http://schemas.microsoft.com/office/drawing/2014/main" id="{AEAC6565-5252-473C-A4D7-D580B5CAC4E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graphicFrame>
        <p:nvGraphicFramePr>
          <p:cNvPr id="10" name="Table 9"/>
          <p:cNvGraphicFramePr>
            <a:graphicFrameLocks noGrp="1"/>
          </p:cNvGraphicFramePr>
          <p:nvPr>
            <p:extLst>
              <p:ext uri="{D42A27DB-BD31-4B8C-83A1-F6EECF244321}">
                <p14:modId xmlns:p14="http://schemas.microsoft.com/office/powerpoint/2010/main" val="1395685704"/>
              </p:ext>
            </p:extLst>
          </p:nvPr>
        </p:nvGraphicFramePr>
        <p:xfrm>
          <a:off x="1567688" y="1080654"/>
          <a:ext cx="8127999" cy="4968240"/>
        </p:xfrm>
        <a:graphic>
          <a:graphicData uri="http://schemas.openxmlformats.org/drawingml/2006/table">
            <a:tbl>
              <a:tblPr firstRow="1" bandRow="1">
                <a:tableStyleId>{5C22544A-7EE6-4342-B048-85BDC9FD1C3A}</a:tableStyleId>
              </a:tblPr>
              <a:tblGrid>
                <a:gridCol w="711200">
                  <a:extLst>
                    <a:ext uri="{9D8B030D-6E8A-4147-A177-3AD203B41FA5}">
                      <a16:colId xmlns:a16="http://schemas.microsoft.com/office/drawing/2014/main" val="20000"/>
                    </a:ext>
                  </a:extLst>
                </a:gridCol>
                <a:gridCol w="3384468">
                  <a:extLst>
                    <a:ext uri="{9D8B030D-6E8A-4147-A177-3AD203B41FA5}">
                      <a16:colId xmlns:a16="http://schemas.microsoft.com/office/drawing/2014/main" val="20001"/>
                    </a:ext>
                  </a:extLst>
                </a:gridCol>
                <a:gridCol w="4032331">
                  <a:extLst>
                    <a:ext uri="{9D8B030D-6E8A-4147-A177-3AD203B41FA5}">
                      <a16:colId xmlns:a16="http://schemas.microsoft.com/office/drawing/2014/main" val="20002"/>
                    </a:ext>
                  </a:extLst>
                </a:gridCol>
              </a:tblGrid>
              <a:tr h="325716">
                <a:tc>
                  <a:txBody>
                    <a:bodyPr/>
                    <a:lstStyle/>
                    <a:p>
                      <a:pPr algn="just"/>
                      <a:r>
                        <a:rPr lang="en-IN" sz="1600" dirty="0">
                          <a:latin typeface="Times New Roman" pitchFamily="18" charset="0"/>
                          <a:cs typeface="Times New Roman" pitchFamily="18" charset="0"/>
                        </a:rPr>
                        <a:t>S.NO</a:t>
                      </a:r>
                    </a:p>
                  </a:txBody>
                  <a:tcPr/>
                </a:tc>
                <a:tc>
                  <a:txBody>
                    <a:bodyPr/>
                    <a:lstStyle/>
                    <a:p>
                      <a:pPr algn="just"/>
                      <a:r>
                        <a:rPr lang="en-IN" sz="1600" dirty="0">
                          <a:latin typeface="Times New Roman" pitchFamily="18" charset="0"/>
                          <a:cs typeface="Times New Roman" pitchFamily="18" charset="0"/>
                        </a:rPr>
                        <a:t>ANALOG COMMUNICATION</a:t>
                      </a:r>
                    </a:p>
                  </a:txBody>
                  <a:tcPr/>
                </a:tc>
                <a:tc>
                  <a:txBody>
                    <a:bodyPr/>
                    <a:lstStyle/>
                    <a:p>
                      <a:pPr algn="just"/>
                      <a:r>
                        <a:rPr lang="en-IN" sz="1600" dirty="0">
                          <a:latin typeface="Times New Roman" pitchFamily="18" charset="0"/>
                          <a:cs typeface="Times New Roman" pitchFamily="18" charset="0"/>
                        </a:rPr>
                        <a:t>DIGITAL COMMUNICATION</a:t>
                      </a:r>
                    </a:p>
                  </a:txBody>
                  <a:tcPr/>
                </a:tc>
                <a:extLst>
                  <a:ext uri="{0D108BD9-81ED-4DB2-BD59-A6C34878D82A}">
                    <a16:rowId xmlns:a16="http://schemas.microsoft.com/office/drawing/2014/main" val="10000"/>
                  </a:ext>
                </a:extLst>
              </a:tr>
              <a:tr h="325716">
                <a:tc>
                  <a:txBody>
                    <a:bodyPr/>
                    <a:lstStyle/>
                    <a:p>
                      <a:pPr algn="just"/>
                      <a:r>
                        <a:rPr lang="en-IN" sz="1600" dirty="0">
                          <a:latin typeface="Times New Roman" pitchFamily="18" charset="0"/>
                          <a:cs typeface="Times New Roman" pitchFamily="18" charset="0"/>
                        </a:rPr>
                        <a:t>  1</a:t>
                      </a:r>
                    </a:p>
                  </a:txBody>
                  <a:tcPr/>
                </a:tc>
                <a:tc>
                  <a:txBody>
                    <a:bodyPr/>
                    <a:lstStyle/>
                    <a:p>
                      <a:pPr algn="just"/>
                      <a:r>
                        <a:rPr lang="en-IN" sz="1600" dirty="0">
                          <a:latin typeface="Times New Roman" pitchFamily="18" charset="0"/>
                          <a:cs typeface="Times New Roman" pitchFamily="18" charset="0"/>
                        </a:rPr>
                        <a:t>Signals</a:t>
                      </a:r>
                      <a:r>
                        <a:rPr lang="en-IN" sz="1600" baseline="0" dirty="0">
                          <a:latin typeface="Times New Roman" pitchFamily="18" charset="0"/>
                          <a:cs typeface="Times New Roman" pitchFamily="18" charset="0"/>
                        </a:rPr>
                        <a:t> are transmitted in every time intervals </a:t>
                      </a:r>
                      <a:endParaRPr lang="en-IN" sz="1600" dirty="0">
                        <a:latin typeface="Times New Roman" pitchFamily="18" charset="0"/>
                        <a:cs typeface="Times New Roman" pitchFamily="18" charset="0"/>
                      </a:endParaRPr>
                    </a:p>
                  </a:txBody>
                  <a:tcPr/>
                </a:tc>
                <a:tc>
                  <a:txBody>
                    <a:bodyPr/>
                    <a:lstStyle/>
                    <a:p>
                      <a:pPr algn="just"/>
                      <a:r>
                        <a:rPr lang="en-IN" sz="1600" dirty="0">
                          <a:latin typeface="Times New Roman" pitchFamily="18" charset="0"/>
                          <a:cs typeface="Times New Roman" pitchFamily="18" charset="0"/>
                        </a:rPr>
                        <a:t>Signals are transmitted at discrete time intervals</a:t>
                      </a:r>
                    </a:p>
                  </a:txBody>
                  <a:tcPr/>
                </a:tc>
                <a:extLst>
                  <a:ext uri="{0D108BD9-81ED-4DB2-BD59-A6C34878D82A}">
                    <a16:rowId xmlns:a16="http://schemas.microsoft.com/office/drawing/2014/main" val="10001"/>
                  </a:ext>
                </a:extLst>
              </a:tr>
              <a:tr h="325716">
                <a:tc>
                  <a:txBody>
                    <a:bodyPr/>
                    <a:lstStyle/>
                    <a:p>
                      <a:pPr algn="just"/>
                      <a:r>
                        <a:rPr lang="en-IN" sz="1600" dirty="0">
                          <a:latin typeface="Times New Roman" pitchFamily="18" charset="0"/>
                          <a:cs typeface="Times New Roman" pitchFamily="18" charset="0"/>
                        </a:rPr>
                        <a:t>  2</a:t>
                      </a:r>
                    </a:p>
                  </a:txBody>
                  <a:tcPr/>
                </a:tc>
                <a:tc>
                  <a:txBody>
                    <a:bodyPr/>
                    <a:lstStyle/>
                    <a:p>
                      <a:pPr algn="just"/>
                      <a:r>
                        <a:rPr lang="en-IN" sz="1600" dirty="0">
                          <a:latin typeface="Times New Roman" pitchFamily="18" charset="0"/>
                          <a:cs typeface="Times New Roman" pitchFamily="18" charset="0"/>
                        </a:rPr>
                        <a:t>Amplitude , </a:t>
                      </a:r>
                      <a:r>
                        <a:rPr lang="en-IN" sz="1600" baseline="0" dirty="0">
                          <a:latin typeface="Times New Roman" pitchFamily="18" charset="0"/>
                          <a:cs typeface="Times New Roman" pitchFamily="18" charset="0"/>
                        </a:rPr>
                        <a:t>frequency and phase modulation in the transmitted signal represent in the form of message </a:t>
                      </a:r>
                      <a:endParaRPr lang="en-IN" sz="1600" dirty="0">
                        <a:latin typeface="Times New Roman" pitchFamily="18" charset="0"/>
                        <a:cs typeface="Times New Roman" pitchFamily="18" charset="0"/>
                      </a:endParaRPr>
                    </a:p>
                  </a:txBody>
                  <a:tcPr/>
                </a:tc>
                <a:tc>
                  <a:txBody>
                    <a:bodyPr/>
                    <a:lstStyle/>
                    <a:p>
                      <a:pPr algn="just"/>
                      <a:r>
                        <a:rPr lang="en-IN" sz="1600" dirty="0">
                          <a:latin typeface="Times New Roman" pitchFamily="18" charset="0"/>
                          <a:cs typeface="Times New Roman" pitchFamily="18" charset="0"/>
                        </a:rPr>
                        <a:t>Amplitude,</a:t>
                      </a:r>
                      <a:r>
                        <a:rPr lang="en-IN" sz="1600" baseline="0" dirty="0">
                          <a:latin typeface="Times New Roman" pitchFamily="18" charset="0"/>
                          <a:cs typeface="Times New Roman" pitchFamily="18" charset="0"/>
                        </a:rPr>
                        <a:t> frequency and phase in the transmitted signal represent in the form of codes</a:t>
                      </a:r>
                      <a:endParaRPr lang="en-IN" sz="16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25716">
                <a:tc>
                  <a:txBody>
                    <a:bodyPr/>
                    <a:lstStyle/>
                    <a:p>
                      <a:pPr algn="just"/>
                      <a:r>
                        <a:rPr lang="en-IN" sz="1600" dirty="0">
                          <a:latin typeface="Times New Roman" pitchFamily="18" charset="0"/>
                          <a:cs typeface="Times New Roman" pitchFamily="18" charset="0"/>
                        </a:rPr>
                        <a:t>  3</a:t>
                      </a:r>
                    </a:p>
                  </a:txBody>
                  <a:tcPr/>
                </a:tc>
                <a:tc>
                  <a:txBody>
                    <a:bodyPr/>
                    <a:lstStyle/>
                    <a:p>
                      <a:pPr algn="just"/>
                      <a:r>
                        <a:rPr lang="en-IN" sz="1600" dirty="0">
                          <a:latin typeface="Times New Roman" pitchFamily="18" charset="0"/>
                          <a:cs typeface="Times New Roman" pitchFamily="18" charset="0"/>
                        </a:rPr>
                        <a:t>Coding is not possible</a:t>
                      </a:r>
                    </a:p>
                  </a:txBody>
                  <a:tcPr/>
                </a:tc>
                <a:tc>
                  <a:txBody>
                    <a:bodyPr/>
                    <a:lstStyle/>
                    <a:p>
                      <a:pPr algn="just"/>
                      <a:r>
                        <a:rPr lang="en-IN" sz="1600" dirty="0">
                          <a:latin typeface="Times New Roman" pitchFamily="18" charset="0"/>
                          <a:cs typeface="Times New Roman" pitchFamily="18" charset="0"/>
                        </a:rPr>
                        <a:t>Coding techniques</a:t>
                      </a:r>
                      <a:r>
                        <a:rPr lang="en-IN" sz="1600" baseline="0" dirty="0">
                          <a:latin typeface="Times New Roman" pitchFamily="18" charset="0"/>
                          <a:cs typeface="Times New Roman" pitchFamily="18" charset="0"/>
                        </a:rPr>
                        <a:t> can be used to detect and correct the errors</a:t>
                      </a:r>
                      <a:endParaRPr lang="en-IN" sz="16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25716">
                <a:tc>
                  <a:txBody>
                    <a:bodyPr/>
                    <a:lstStyle/>
                    <a:p>
                      <a:pPr algn="just"/>
                      <a:r>
                        <a:rPr lang="en-IN" sz="1600" dirty="0">
                          <a:latin typeface="Times New Roman" pitchFamily="18" charset="0"/>
                          <a:cs typeface="Times New Roman" pitchFamily="18" charset="0"/>
                        </a:rPr>
                        <a:t>  4</a:t>
                      </a:r>
                    </a:p>
                  </a:txBody>
                  <a:tcPr/>
                </a:tc>
                <a:tc>
                  <a:txBody>
                    <a:bodyPr/>
                    <a:lstStyle/>
                    <a:p>
                      <a:pPr algn="just"/>
                      <a:r>
                        <a:rPr lang="en-IN" sz="1600" dirty="0">
                          <a:latin typeface="Times New Roman" pitchFamily="18" charset="0"/>
                          <a:cs typeface="Times New Roman" pitchFamily="18" charset="0"/>
                        </a:rPr>
                        <a:t>Bandwidth</a:t>
                      </a:r>
                      <a:r>
                        <a:rPr lang="en-IN" sz="1600" baseline="0" dirty="0">
                          <a:latin typeface="Times New Roman" pitchFamily="18" charset="0"/>
                          <a:cs typeface="Times New Roman" pitchFamily="18" charset="0"/>
                        </a:rPr>
                        <a:t> requirement is lower than digital communication</a:t>
                      </a:r>
                      <a:endParaRPr lang="en-IN" sz="1600" dirty="0">
                        <a:latin typeface="Times New Roman" pitchFamily="18" charset="0"/>
                        <a:cs typeface="Times New Roman" pitchFamily="18" charset="0"/>
                      </a:endParaRPr>
                    </a:p>
                  </a:txBody>
                  <a:tcPr/>
                </a:tc>
                <a:tc>
                  <a:txBody>
                    <a:bodyPr/>
                    <a:lstStyle/>
                    <a:p>
                      <a:pPr algn="just"/>
                      <a:r>
                        <a:rPr lang="en-IN" sz="1600" dirty="0">
                          <a:latin typeface="Times New Roman" pitchFamily="18" charset="0"/>
                          <a:cs typeface="Times New Roman" pitchFamily="18" charset="0"/>
                        </a:rPr>
                        <a:t>Band width is required due to high bit rates</a:t>
                      </a:r>
                      <a:r>
                        <a:rPr lang="en-IN" sz="1600" baseline="0" dirty="0">
                          <a:latin typeface="Times New Roman" pitchFamily="18" charset="0"/>
                          <a:cs typeface="Times New Roman" pitchFamily="18" charset="0"/>
                        </a:rPr>
                        <a:t> in the system</a:t>
                      </a:r>
                      <a:endParaRPr lang="en-IN" sz="16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325716">
                <a:tc>
                  <a:txBody>
                    <a:bodyPr/>
                    <a:lstStyle/>
                    <a:p>
                      <a:pPr algn="just"/>
                      <a:r>
                        <a:rPr lang="en-IN" sz="1600" dirty="0">
                          <a:latin typeface="Times New Roman" pitchFamily="18" charset="0"/>
                          <a:cs typeface="Times New Roman" pitchFamily="18" charset="0"/>
                        </a:rPr>
                        <a:t>  5</a:t>
                      </a:r>
                    </a:p>
                  </a:txBody>
                  <a:tcPr/>
                </a:tc>
                <a:tc>
                  <a:txBody>
                    <a:bodyPr/>
                    <a:lstStyle/>
                    <a:p>
                      <a:pPr algn="just"/>
                      <a:r>
                        <a:rPr lang="en-IN" sz="1600" dirty="0">
                          <a:latin typeface="Times New Roman" pitchFamily="18" charset="0"/>
                          <a:cs typeface="Times New Roman" pitchFamily="18" charset="0"/>
                        </a:rPr>
                        <a:t>Not suitable for transmitting</a:t>
                      </a:r>
                      <a:r>
                        <a:rPr lang="en-IN" sz="1600" baseline="0" dirty="0">
                          <a:latin typeface="Times New Roman" pitchFamily="18" charset="0"/>
                          <a:cs typeface="Times New Roman" pitchFamily="18" charset="0"/>
                        </a:rPr>
                        <a:t> signals in military applications</a:t>
                      </a:r>
                      <a:endParaRPr lang="en-IN" sz="1600" dirty="0">
                        <a:latin typeface="Times New Roman" pitchFamily="18" charset="0"/>
                        <a:cs typeface="Times New Roman" pitchFamily="18" charset="0"/>
                      </a:endParaRPr>
                    </a:p>
                  </a:txBody>
                  <a:tcPr/>
                </a:tc>
                <a:tc>
                  <a:txBody>
                    <a:bodyPr/>
                    <a:lstStyle/>
                    <a:p>
                      <a:pPr algn="just"/>
                      <a:r>
                        <a:rPr lang="en-IN" sz="1600" dirty="0">
                          <a:latin typeface="Times New Roman" pitchFamily="18" charset="0"/>
                          <a:cs typeface="Times New Roman" pitchFamily="18" charset="0"/>
                        </a:rPr>
                        <a:t>Suitable for transmitting signals in military</a:t>
                      </a:r>
                      <a:r>
                        <a:rPr lang="en-IN" sz="1600" baseline="0" dirty="0">
                          <a:latin typeface="Times New Roman" pitchFamily="18" charset="0"/>
                          <a:cs typeface="Times New Roman" pitchFamily="18" charset="0"/>
                        </a:rPr>
                        <a:t> applications due to coding techniques</a:t>
                      </a:r>
                      <a:endParaRPr lang="en-IN" sz="1600"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325716">
                <a:tc>
                  <a:txBody>
                    <a:bodyPr/>
                    <a:lstStyle/>
                    <a:p>
                      <a:pPr algn="just"/>
                      <a:r>
                        <a:rPr lang="en-IN" sz="1600" dirty="0">
                          <a:latin typeface="Times New Roman" pitchFamily="18" charset="0"/>
                          <a:cs typeface="Times New Roman" pitchFamily="18" charset="0"/>
                        </a:rPr>
                        <a:t>  6</a:t>
                      </a:r>
                    </a:p>
                  </a:txBody>
                  <a:tcPr/>
                </a:tc>
                <a:tc>
                  <a:txBody>
                    <a:bodyPr/>
                    <a:lstStyle/>
                    <a:p>
                      <a:pPr algn="just"/>
                      <a:r>
                        <a:rPr lang="en-IN" sz="1600" dirty="0">
                          <a:latin typeface="Times New Roman" pitchFamily="18" charset="0"/>
                          <a:cs typeface="Times New Roman" pitchFamily="18" charset="0"/>
                        </a:rPr>
                        <a:t>FDM is used for multiplexing</a:t>
                      </a:r>
                    </a:p>
                  </a:txBody>
                  <a:tcPr/>
                </a:tc>
                <a:tc>
                  <a:txBody>
                    <a:bodyPr/>
                    <a:lstStyle/>
                    <a:p>
                      <a:pPr algn="just"/>
                      <a:r>
                        <a:rPr lang="en-IN" sz="1600" dirty="0">
                          <a:latin typeface="Times New Roman" pitchFamily="18" charset="0"/>
                          <a:cs typeface="Times New Roman" pitchFamily="18" charset="0"/>
                        </a:rPr>
                        <a:t>TDM is used for multiplexing</a:t>
                      </a:r>
                    </a:p>
                  </a:txBody>
                  <a:tcPr/>
                </a:tc>
                <a:extLst>
                  <a:ext uri="{0D108BD9-81ED-4DB2-BD59-A6C34878D82A}">
                    <a16:rowId xmlns:a16="http://schemas.microsoft.com/office/drawing/2014/main" val="10006"/>
                  </a:ext>
                </a:extLst>
              </a:tr>
              <a:tr h="325716">
                <a:tc>
                  <a:txBody>
                    <a:bodyPr/>
                    <a:lstStyle/>
                    <a:p>
                      <a:pPr algn="just"/>
                      <a:r>
                        <a:rPr lang="en-IN" sz="1600" dirty="0">
                          <a:latin typeface="Times New Roman" pitchFamily="18" charset="0"/>
                          <a:cs typeface="Times New Roman" pitchFamily="18" charset="0"/>
                        </a:rPr>
                        <a:t>  7</a:t>
                      </a:r>
                    </a:p>
                  </a:txBody>
                  <a:tcPr/>
                </a:tc>
                <a:tc>
                  <a:txBody>
                    <a:bodyPr/>
                    <a:lstStyle/>
                    <a:p>
                      <a:pPr algn="just"/>
                      <a:r>
                        <a:rPr lang="en-IN" sz="1600" dirty="0">
                          <a:latin typeface="Times New Roman" pitchFamily="18" charset="0"/>
                          <a:cs typeface="Times New Roman" pitchFamily="18" charset="0"/>
                        </a:rPr>
                        <a:t>Analog modulation  systems are PM,AM,FM,PWM,PAM</a:t>
                      </a:r>
                    </a:p>
                  </a:txBody>
                  <a:tcPr/>
                </a:tc>
                <a:tc>
                  <a:txBody>
                    <a:bodyPr/>
                    <a:lstStyle/>
                    <a:p>
                      <a:pPr algn="just"/>
                      <a:r>
                        <a:rPr lang="en-IN" sz="1600" dirty="0">
                          <a:latin typeface="Times New Roman" pitchFamily="18" charset="0"/>
                          <a:cs typeface="Times New Roman" pitchFamily="18" charset="0"/>
                        </a:rPr>
                        <a:t>Digital modulation systems are PCM,DM,DPCM,ADM</a:t>
                      </a:r>
                    </a:p>
                  </a:txBody>
                  <a:tcPr/>
                </a:tc>
                <a:extLst>
                  <a:ext uri="{0D108BD9-81ED-4DB2-BD59-A6C34878D82A}">
                    <a16:rowId xmlns:a16="http://schemas.microsoft.com/office/drawing/2014/main" val="10007"/>
                  </a:ext>
                </a:extLst>
              </a:tr>
              <a:tr h="325716">
                <a:tc>
                  <a:txBody>
                    <a:bodyPr/>
                    <a:lstStyle/>
                    <a:p>
                      <a:pPr algn="just"/>
                      <a:r>
                        <a:rPr lang="en-IN" sz="1600" dirty="0">
                          <a:latin typeface="Times New Roman" pitchFamily="18" charset="0"/>
                          <a:cs typeface="Times New Roman" pitchFamily="18" charset="0"/>
                        </a:rPr>
                        <a:t>  8</a:t>
                      </a:r>
                    </a:p>
                  </a:txBody>
                  <a:tcPr/>
                </a:tc>
                <a:tc>
                  <a:txBody>
                    <a:bodyPr/>
                    <a:lstStyle/>
                    <a:p>
                      <a:pPr algn="just"/>
                      <a:r>
                        <a:rPr lang="en-IN" sz="1600" dirty="0">
                          <a:latin typeface="Times New Roman" pitchFamily="18" charset="0"/>
                          <a:cs typeface="Times New Roman" pitchFamily="18" charset="0"/>
                        </a:rPr>
                        <a:t>Noise immunity is less in AM but improved in FM and PM </a:t>
                      </a:r>
                    </a:p>
                  </a:txBody>
                  <a:tcPr/>
                </a:tc>
                <a:tc>
                  <a:txBody>
                    <a:bodyPr/>
                    <a:lstStyle/>
                    <a:p>
                      <a:pPr algn="just"/>
                      <a:r>
                        <a:rPr lang="en-IN" sz="1600" dirty="0">
                          <a:latin typeface="Times New Roman" pitchFamily="18" charset="0"/>
                          <a:cs typeface="Times New Roman" pitchFamily="18" charset="0"/>
                        </a:rPr>
                        <a:t>Noise immunity is excellent</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95696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6768</TotalTime>
  <Words>3405</Words>
  <Application>Microsoft Office PowerPoint</Application>
  <PresentationFormat>Widescreen</PresentationFormat>
  <Paragraphs>404</Paragraphs>
  <Slides>34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Cambria Math</vt:lpstr>
      <vt:lpstr>Georgia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Mallikarjuna</dc:creator>
  <cp:lastModifiedBy>Mallikarjuna Rao</cp:lastModifiedBy>
  <cp:revision>613</cp:revision>
  <dcterms:created xsi:type="dcterms:W3CDTF">2022-03-23T10:26:24Z</dcterms:created>
  <dcterms:modified xsi:type="dcterms:W3CDTF">2022-06-08T05:30:31Z</dcterms:modified>
</cp:coreProperties>
</file>