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79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CE631E-5230-4A6C-A17B-147757BE4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E89C4AC-BFC8-4C3C-9081-C99B17AEB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3C50E9-B31B-489A-B4A6-52B5771D1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A1DED-8D21-4487-B8F9-C46AD333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B01268E-3002-4D64-83A2-894447426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6487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17FA66-2850-4A50-BE8F-3A1ED1E62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A96B95E-7B64-4EDC-A54C-C4BFC0AEB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3EBEED-5FBD-41EF-91CA-D18D12CBB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D00EC0-E1AD-4440-A463-177214748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5002964-AD57-4B46-BFBE-EA75B5F5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4460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75E3E0F-1728-4BFB-B5F0-57892594DC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B9BEC8A-2D7C-40F9-A8FB-73990B2AB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5BB20B-D5A6-451E-87CD-CE122C07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F6D13D-0CB5-4648-83E5-3AE1E11C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7BEA7B-954D-4A5E-9D04-CBFB52C7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9103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7DC55D-E186-4C32-A50F-C33DE427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57F65D-A8D0-4718-BFD2-30C476893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99999E-B2D8-4E43-BFA2-E68CA190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B155866-7794-40FF-BFA6-BC33B0E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983D48-505B-43F9-91C6-4C7C5D13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16884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66B60A-1F57-4B57-8F20-5A1DD1E5C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1D9A537-AA33-454E-9DB5-9DA1D8910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3B549D4-63D9-4D05-A1CE-9C8D0C7D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5D7F5A-FF48-4FFC-9845-61558E390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7F661E-97A9-4225-9F17-AAEF7EAA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5464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511307-5BA8-450E-984F-096103F14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9EB06B-ED47-45C3-9244-A52EA5931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F787FE3-0589-4156-95D1-C8E1BEEF1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BB8FCFF-757B-4420-804A-2A1B6BDA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147271-D78D-437D-95DB-C7726280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88BD980-EC0C-478D-A6A9-F0BF87E8F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75390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5DB501-3AF8-4BA6-A68E-F1EBCE2C8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836C83C-FDF2-488C-AC18-8DA95E9B7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17DDA3C-CC06-49C1-9F06-444934731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0643187-831B-4399-927E-931768A50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F5BA8BF-1CE3-4D8E-A48D-311ABC322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1726A93-ADD9-4F8F-8D2B-8273E8074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BABEB39-C017-4708-A08C-50A62E182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38F5D9E-938A-47E3-999A-B388263F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29193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44498E-6250-4E72-9BFC-DD2FB4EA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F74AE75-0871-4A8F-B768-08B19128B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F0B2E36-689E-43B7-858B-3E3397911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702EB8F-9504-4649-9258-E4DC7F95D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0424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E8946D5-3EFB-4A41-AFA6-6266F3520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3C5B4A3-A3A6-478B-B2F8-F726D8D9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1678205-8723-4773-97A3-52B04383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8629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4FD5AD-F13B-43CE-B035-12D895C3B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EC14C4-0EAC-4DE9-BD39-4A18E22FC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7EF2C76-F181-42A9-8C4D-5DFB9E5D3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1E6AE8E-C5AE-4F81-BB1E-1ED24398F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303C1F-0D0C-4533-828F-E81E469F2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4537AE2-4703-484D-9AD9-4A995492D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356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DFF0B8-B814-4715-9BE2-961435E9B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AE1B819-8286-4948-9A3E-48D9C186B5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647F653-7ED8-4793-A099-414DCDDFEE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4A7DBEF-87D5-4D3A-8E31-78EFEECA2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50A6D58-0368-434A-B637-6E4BB65AE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84F038-491A-41C3-8ABF-5F6C92B5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54655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16CBCAF-7778-4A26-BABC-64020DFAD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E98F811-6E27-4ECB-8AFC-522A2D36A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087DBC-747B-48F0-AAC5-C5158DA38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B308A-FD37-40D0-A400-013AB28AFA3F}" type="datetimeFigureOut">
              <a:rPr lang="en-IN" smtClean="0"/>
              <a:pPr/>
              <a:t>22-11-2023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2694E5-5698-475E-9C24-BADE8B064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021357-A1A1-4F3E-A5AC-D7C00B7B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F03AB-F8C0-4091-9F19-1A702C8D846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9895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5178" y="1397977"/>
            <a:ext cx="8396654" cy="2848708"/>
          </a:xfrm>
          <a:ln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IN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Physical </a:t>
            </a:r>
            <a:br>
              <a:rPr lang="en-IN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</a:br>
            <a:r>
              <a:rPr lang="en-IN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Layer</a:t>
            </a:r>
            <a:endParaRPr lang="en-US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ritannic Bold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5709" y="6357959"/>
            <a:ext cx="38608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 smtClean="0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A21DBD-F25C-424F-B229-656EDA38C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Physical Layer Standards and Organizations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1B21D92-A584-4CEC-8513-2FD2D7D9B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IEEE Standards: </a:t>
            </a:r>
            <a:r>
              <a:rPr lang="en-US" sz="2400" dirty="0"/>
              <a:t>Examines the role of the Institute of Electrical and Electronics Engineers in establishing networking standards.</a:t>
            </a:r>
          </a:p>
          <a:p>
            <a:r>
              <a:rPr lang="en-US" sz="2400" b="1" dirty="0"/>
              <a:t>ISO/IEC Standards:</a:t>
            </a:r>
            <a:r>
              <a:rPr lang="en-US" sz="2400" dirty="0"/>
              <a:t> Discusses the International Organization for Standardization and the International Electrotechnical Commission in setting global standards.</a:t>
            </a:r>
          </a:p>
          <a:p>
            <a:r>
              <a:rPr lang="en-US" sz="2400" b="1" dirty="0"/>
              <a:t>ITU-T Standards:</a:t>
            </a:r>
            <a:r>
              <a:rPr lang="en-US" sz="2400" dirty="0"/>
              <a:t> Introduces the International Telecommunication Union's Telecommunication Standardization Sector and its contributions.</a:t>
            </a:r>
          </a:p>
          <a:p>
            <a:r>
              <a:rPr lang="en-US" sz="2400" b="1" dirty="0"/>
              <a:t>Cabling Standards:</a:t>
            </a:r>
            <a:r>
              <a:rPr lang="en-US" sz="2400" dirty="0"/>
              <a:t> Explores standards like TIA/EIA-568 for structured cabling systems in networks.</a:t>
            </a:r>
          </a:p>
          <a:p>
            <a:r>
              <a:rPr lang="en-US" sz="2400" b="1" dirty="0"/>
              <a:t>Regulatory Compliance:</a:t>
            </a:r>
            <a:r>
              <a:rPr lang="en-US" sz="2400" dirty="0"/>
              <a:t> Discusses the importance of adhering to local and international regulations in physical layer implementations.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4A7C87-0B52-40F7-941F-B8F28BB2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961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7D3680-57E8-4592-AC84-B7344366B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Power and Energy Efficiency in Physical Layer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19A6AD-CD9B-410D-81C6-3D180CB16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Green Networking: </a:t>
            </a:r>
            <a:r>
              <a:rPr lang="en-US" sz="2400" dirty="0"/>
              <a:t>Examines strategies for reducing energy consumption in network infrastructure.</a:t>
            </a:r>
          </a:p>
          <a:p>
            <a:r>
              <a:rPr lang="en-US" sz="2400" b="1" dirty="0"/>
              <a:t>Energy-Efficient Cabling: </a:t>
            </a:r>
            <a:r>
              <a:rPr lang="en-US" sz="2400" dirty="0"/>
              <a:t>Discusses advancements in cabling technologies that contribute to energy efficiency.</a:t>
            </a:r>
          </a:p>
          <a:p>
            <a:r>
              <a:rPr lang="en-US" sz="2400" b="1" dirty="0"/>
              <a:t>Low-Power Components: </a:t>
            </a:r>
            <a:r>
              <a:rPr lang="en-US" sz="2400" dirty="0"/>
              <a:t>Explores the use of low-power network interface cards and devices.</a:t>
            </a:r>
          </a:p>
          <a:p>
            <a:r>
              <a:rPr lang="en-US" sz="2400" b="1" dirty="0"/>
              <a:t>Dynamic Power Management:</a:t>
            </a:r>
            <a:r>
              <a:rPr lang="en-US" sz="2400" dirty="0"/>
              <a:t> Introduces techniques to adjust power consumption based on network demand.</a:t>
            </a:r>
          </a:p>
          <a:p>
            <a:r>
              <a:rPr lang="en-US" sz="2400" b="1" dirty="0"/>
              <a:t>Renewable Energy Integration: </a:t>
            </a:r>
            <a:r>
              <a:rPr lang="en-US" sz="2400" dirty="0"/>
              <a:t>Discusses the integration of renewable energy sources to power network infrastructure.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04DA83C-6301-409C-8547-BCA20EB5F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40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1B9641-8569-43C0-8150-46C2C12D8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Physical Layer Testing and Troubleshooting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12E6CB-9229-4F3C-BF58-249800809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Signal Testing Tools: </a:t>
            </a:r>
            <a:r>
              <a:rPr lang="en-US" sz="2400" dirty="0"/>
              <a:t>Introduces tools like oscilloscopes and cable testers for analyzing and verifying signals.</a:t>
            </a:r>
          </a:p>
          <a:p>
            <a:r>
              <a:rPr lang="en-US" sz="2400" b="1" dirty="0"/>
              <a:t>Link Budget Analysis:</a:t>
            </a:r>
            <a:r>
              <a:rPr lang="en-US" sz="2400" dirty="0"/>
              <a:t> Examines the process of assessing the overall gain and loss in a communication link.</a:t>
            </a:r>
          </a:p>
          <a:p>
            <a:r>
              <a:rPr lang="en-US" sz="2400" b="1" dirty="0"/>
              <a:t>Spectrum Analyzers: </a:t>
            </a:r>
            <a:r>
              <a:rPr lang="en-US" sz="2400" dirty="0"/>
              <a:t>Discusses tools used to visualize and analyze the frequency spectrum in wireless communication.</a:t>
            </a:r>
          </a:p>
          <a:p>
            <a:r>
              <a:rPr lang="en-US" sz="2400" b="1" dirty="0"/>
              <a:t>Fiber Optic Testing: </a:t>
            </a:r>
            <a:r>
              <a:rPr lang="en-US" sz="2400" dirty="0"/>
              <a:t>Explores methods for testing the integrity and performance of fiber optic cables.</a:t>
            </a:r>
          </a:p>
          <a:p>
            <a:r>
              <a:rPr lang="en-US" sz="2400" b="1" dirty="0"/>
              <a:t>Network Performance Monitoring: </a:t>
            </a:r>
            <a:r>
              <a:rPr lang="en-US" sz="2400" dirty="0"/>
              <a:t>Discusses tools and techniques for continuous monitoring of network performance.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62E205B-6BC0-402A-B4DF-F25884CEE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3254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D939D3-96D7-4F94-A3E6-E62C82264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Physical Layer Challenges and Solutions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B060F9-B7BB-4B12-9B8C-290180217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Signal Degradation: </a:t>
            </a:r>
            <a:r>
              <a:rPr lang="en-US" sz="2400" dirty="0"/>
              <a:t>Explores challenges such as attenuation, distortion, and interference and methods to mitigate them.</a:t>
            </a:r>
          </a:p>
          <a:p>
            <a:r>
              <a:rPr lang="en-US" sz="2400" b="1" dirty="0"/>
              <a:t>Crosstalk and EMI: </a:t>
            </a:r>
            <a:r>
              <a:rPr lang="en-US" sz="2400" dirty="0"/>
              <a:t>Discusses the impact of crosstalk and electromagnetic interference on signal quality and prevention measures.</a:t>
            </a:r>
          </a:p>
          <a:p>
            <a:r>
              <a:rPr lang="en-US" sz="2400" b="1" dirty="0"/>
              <a:t>Distance Limitations: </a:t>
            </a:r>
            <a:r>
              <a:rPr lang="en-US" sz="2400" dirty="0"/>
              <a:t>Examines limitations in signal transmission distance and technologies to extend reach.</a:t>
            </a:r>
          </a:p>
          <a:p>
            <a:r>
              <a:rPr lang="en-US" sz="2400" b="1" dirty="0"/>
              <a:t>Security Threats: </a:t>
            </a:r>
            <a:r>
              <a:rPr lang="en-US" sz="2400" dirty="0"/>
              <a:t>Identifies security challenges in physical layer communication and countermeasures.</a:t>
            </a:r>
          </a:p>
          <a:p>
            <a:r>
              <a:rPr lang="en-US" sz="2400" b="1" dirty="0"/>
              <a:t>Bandwidth Demand: </a:t>
            </a:r>
            <a:r>
              <a:rPr lang="en-US" sz="2400" dirty="0"/>
              <a:t>Discusses the increasing demand for higher bandwidth and solutions to meet these demands.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92EE8E9-773E-47C4-9B8F-3480297D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9354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026FEA-D431-4F41-A990-FF34D6FE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Optical </a:t>
            </a:r>
            <a:r>
              <a:rPr lang="en-IN" sz="2400" b="1" dirty="0" err="1"/>
              <a:t>Fiber</a:t>
            </a:r>
            <a:r>
              <a:rPr lang="en-IN" sz="2400" b="1" dirty="0"/>
              <a:t> Technologies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46AC42-3FE4-4FAE-949B-7BBDDCE60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Types of Optical Fiber: </a:t>
            </a:r>
            <a:r>
              <a:rPr lang="en-US" sz="2400" dirty="0"/>
              <a:t>Discusses single-mode and multi-mode fibers and their applications.</a:t>
            </a:r>
          </a:p>
          <a:p>
            <a:r>
              <a:rPr lang="en-US" sz="2400" b="1" dirty="0"/>
              <a:t>Optical Fiber Components:</a:t>
            </a:r>
            <a:r>
              <a:rPr lang="en-US" sz="2400" dirty="0"/>
              <a:t> Examines components like core, cladding, and coating in optical fiber construction.</a:t>
            </a:r>
          </a:p>
          <a:p>
            <a:r>
              <a:rPr lang="en-US" sz="2400" b="1" dirty="0"/>
              <a:t>Wavelength Division Multiplexing (WDM): </a:t>
            </a:r>
            <a:r>
              <a:rPr lang="en-US" sz="2400" dirty="0"/>
              <a:t>Introduces the technique of multiplexing multiple signals on different wavelengths.</a:t>
            </a:r>
          </a:p>
          <a:p>
            <a:r>
              <a:rPr lang="en-US" sz="2400" b="1" dirty="0"/>
              <a:t>Optical Amplifiers: </a:t>
            </a:r>
            <a:r>
              <a:rPr lang="en-US" sz="2400" dirty="0"/>
              <a:t>Discusses devices that amplify optical signals without converting them to electrical signals.</a:t>
            </a:r>
          </a:p>
          <a:p>
            <a:r>
              <a:rPr lang="en-US" sz="2400" b="1" dirty="0"/>
              <a:t>Fiber Optic Connectors: </a:t>
            </a:r>
            <a:r>
              <a:rPr lang="en-US" sz="2400" dirty="0"/>
              <a:t>Explores connectors used for terminating and connecting optical fibers.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511FDAE-DB98-4DBC-84F9-EC109EA8D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8948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F1F969-F341-400E-9D31-9B10B157C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Wireless Spectrum and Frequency Bands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A9CB81-B9FA-4946-8F79-A99740C95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Radio Frequency Spectrum:</a:t>
            </a:r>
            <a:r>
              <a:rPr lang="en-US" sz="2400" dirty="0"/>
              <a:t> Examines the allocation of frequency bands for wireless communication.</a:t>
            </a:r>
          </a:p>
          <a:p>
            <a:r>
              <a:rPr lang="en-US" sz="2400" b="1" dirty="0"/>
              <a:t>Licensed vs. Unlicensed Bands:</a:t>
            </a:r>
            <a:r>
              <a:rPr lang="en-US" sz="2400" dirty="0"/>
              <a:t> Discusses the distinction between bands requiring licensing and those available for public use.</a:t>
            </a:r>
          </a:p>
          <a:p>
            <a:r>
              <a:rPr lang="en-US" sz="2400" b="1" dirty="0"/>
              <a:t>Microwave and Millimeter Wave Bands: </a:t>
            </a:r>
            <a:r>
              <a:rPr lang="en-US" sz="2400" dirty="0"/>
              <a:t>Explores the use of higher-frequency bands for high-capacity wireless communication.</a:t>
            </a:r>
          </a:p>
          <a:p>
            <a:r>
              <a:rPr lang="en-US" sz="2400" b="1" dirty="0"/>
              <a:t>Wireless Channel Characteristics:</a:t>
            </a:r>
            <a:r>
              <a:rPr lang="en-US" sz="2400" dirty="0"/>
              <a:t> Discusses factors like bandwidth, signal strength, and interference in wireless channels.</a:t>
            </a:r>
          </a:p>
          <a:p>
            <a:r>
              <a:rPr lang="en-US" sz="2400" b="1" dirty="0"/>
              <a:t>Regulatory Bodies in Wireless Communication: </a:t>
            </a:r>
            <a:r>
              <a:rPr lang="en-US" sz="2400" dirty="0"/>
              <a:t>Introduces organizations overseeing spectrum allocation and regulations.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6693EBF-3ADA-4CC3-8F67-AE8D97CF7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772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FD61CA-377A-4219-B2F7-CD4AE1A64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Physical Layer in IoT (Internet of Things)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91AE0A-B083-4088-903C-E3715263A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Wireless Sensor Networks:</a:t>
            </a:r>
            <a:r>
              <a:rPr lang="en-US" sz="2400" dirty="0"/>
              <a:t> Discusses the role of physical layer technologies in connecting sensors in IoT applications.</a:t>
            </a:r>
          </a:p>
          <a:p>
            <a:r>
              <a:rPr lang="en-US" sz="2400" b="1" dirty="0"/>
              <a:t>Low-Power, Wide-Area Networks (LPWAN): </a:t>
            </a:r>
            <a:r>
              <a:rPr lang="en-US" sz="2400" dirty="0"/>
              <a:t>Examines networks designed for long-range communication with low-power devices.</a:t>
            </a:r>
          </a:p>
          <a:p>
            <a:r>
              <a:rPr lang="en-US" sz="2400" b="1" dirty="0"/>
              <a:t>RFID (Radio-Frequency Identification):</a:t>
            </a:r>
            <a:r>
              <a:rPr lang="en-US" sz="2400" dirty="0"/>
              <a:t> Explores RFID technology for wireless identification and tracking.</a:t>
            </a:r>
          </a:p>
          <a:p>
            <a:r>
              <a:rPr lang="en-US" sz="2400" b="1" dirty="0"/>
              <a:t>Energy Harvesting: </a:t>
            </a:r>
            <a:r>
              <a:rPr lang="en-US" sz="2400" dirty="0"/>
              <a:t>Discusses methods for extracting energy from the environment to power IoT devices.</a:t>
            </a:r>
          </a:p>
          <a:p>
            <a:r>
              <a:rPr lang="en-US" sz="2400" b="1" dirty="0"/>
              <a:t>Connectivity Challenges: </a:t>
            </a:r>
            <a:r>
              <a:rPr lang="en-US" sz="2400" dirty="0"/>
              <a:t>Examines challenges in providing reliable and efficient connectivity for a vast number of IoT devices.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083AFB7-2C2F-4C9A-B7F7-18CD9B88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4693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0CF45F-C1E3-4027-A499-8C55C8EC9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Future Trends and Innovations in Physical Layer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F4331D-4A15-48C5-AE1B-5307E43A3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6G Networks:</a:t>
            </a:r>
            <a:r>
              <a:rPr lang="en-US" sz="2400" dirty="0"/>
              <a:t> Discusses the anticipated advancements and features of the sixth generation of wireless networks.</a:t>
            </a:r>
          </a:p>
          <a:p>
            <a:r>
              <a:rPr lang="en-US" sz="2400" b="1" dirty="0"/>
              <a:t>Terahertz Communication: </a:t>
            </a:r>
            <a:r>
              <a:rPr lang="en-US" sz="2400" dirty="0"/>
              <a:t>Explores the use of terahertz frequencies for ultra-high-speed wireless communication.</a:t>
            </a:r>
          </a:p>
          <a:p>
            <a:r>
              <a:rPr lang="en-US" sz="2400" b="1" dirty="0"/>
              <a:t>Photonics in Networking:</a:t>
            </a:r>
            <a:r>
              <a:rPr lang="en-US" sz="2400" dirty="0"/>
              <a:t> Discusses the integration of photonics for data transmission using light.</a:t>
            </a:r>
          </a:p>
          <a:p>
            <a:r>
              <a:rPr lang="en-US" sz="2400" b="1" dirty="0"/>
              <a:t>Wireless Power Transfer: </a:t>
            </a:r>
            <a:r>
              <a:rPr lang="en-US" sz="2400" dirty="0"/>
              <a:t>Examines technologies for wirelessly transferring power to devices within a network.</a:t>
            </a:r>
          </a:p>
          <a:p>
            <a:r>
              <a:rPr lang="en-US" sz="2400" b="1" dirty="0"/>
              <a:t>Neuromorphic Computing: </a:t>
            </a:r>
            <a:r>
              <a:rPr lang="en-US" sz="2400" dirty="0"/>
              <a:t>Discusses the potential impact of neuromorphic computing on physical layer technologies.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9F71B4-5B8E-4D93-B3FD-5406DA93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7253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xmlns="" id="{2B97F24A-32CE-4C1C-A50D-3016B394DC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6 functions of Physical layer &amp; Importance of Physical Layer">
            <a:extLst>
              <a:ext uri="{FF2B5EF4-FFF2-40B4-BE49-F238E27FC236}">
                <a16:creationId xmlns:a16="http://schemas.microsoft.com/office/drawing/2014/main" xmlns="" id="{0489F7C3-2EC6-44A2-92B2-25D89434D5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294"/>
          <a:stretch/>
        </p:blipFill>
        <p:spPr bwMode="auto">
          <a:xfrm>
            <a:off x="5476568" y="1487329"/>
            <a:ext cx="6081448" cy="317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029543-F6C1-4800-A618-112F64BC4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1278618"/>
            <a:ext cx="3267437" cy="12027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2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Introduction </a:t>
            </a: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to the Physical </a:t>
            </a:r>
            <a:r>
              <a:rPr lang="en-US" sz="2400" b="1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Layer</a:t>
            </a:r>
            <a:endParaRPr lang="en-US" sz="2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35" name="sketch line">
            <a:extLst>
              <a:ext uri="{FF2B5EF4-FFF2-40B4-BE49-F238E27FC236}">
                <a16:creationId xmlns:a16="http://schemas.microsoft.com/office/drawing/2014/main" xmlns="" id="{CD8B4F24-440B-49E9-B85D-733523DC06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A62CFE-1DBD-47EA-B7C3-12CEEB15C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2807208"/>
            <a:ext cx="5327412" cy="3410712"/>
          </a:xfrm>
        </p:spPr>
        <p:txBody>
          <a:bodyPr vert="horz" lIns="91440" tIns="45720" rIns="91440" bIns="45720" rtlCol="0" anchor="t">
            <a:no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dirty="0"/>
              <a:t>Role in the OSI Model: </a:t>
            </a:r>
            <a:r>
              <a:rPr lang="en-US" sz="1600" dirty="0"/>
              <a:t>The Physical Layer is the first layer in the OSI model, focusing on the actual transmission of raw binary data over a physical medium.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dirty="0"/>
              <a:t>Transmission Media:</a:t>
            </a:r>
            <a:r>
              <a:rPr lang="en-US" sz="1600" dirty="0"/>
              <a:t> Discusses the various types of physical media used for data transmission, including cables, fiber optics, and wireless channels.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dirty="0"/>
              <a:t>Signal Encoding: </a:t>
            </a:r>
            <a:r>
              <a:rPr lang="en-US" sz="1600" dirty="0"/>
              <a:t>Introduces the concept of encoding digital data into physical signals for transmission.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dirty="0"/>
              <a:t>Physical Topologies:</a:t>
            </a:r>
            <a:r>
              <a:rPr lang="en-US" sz="1600" dirty="0"/>
              <a:t> Examines different network topologies, such as bus, ring, and star, and their implications on the physical layer.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600" b="1" dirty="0"/>
              <a:t>Bit Rate vs. Baud Rate:</a:t>
            </a:r>
            <a:r>
              <a:rPr lang="en-US" sz="1600" dirty="0"/>
              <a:t> Explains the difference between the rate of information transfer and the rate of signal changes.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xmlns="" id="{D9DAD6A2-B0C9-44AA-BCF5-CF3475AB8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646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863169-EBBB-487E-9E7C-A15C8E317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Physical Layer Components and Devices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1C5BC4-074B-4573-A754-43C9C98E7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Network Interface Cards (NICs): </a:t>
            </a:r>
            <a:r>
              <a:rPr lang="en-US" sz="2400" dirty="0"/>
              <a:t>Describes how NICs facilitate the communication between a device and the network.</a:t>
            </a:r>
          </a:p>
          <a:p>
            <a:r>
              <a:rPr lang="en-US" sz="2400" b="1" dirty="0"/>
              <a:t>Connectors and Cables:</a:t>
            </a:r>
            <a:r>
              <a:rPr lang="en-US" sz="2400" dirty="0"/>
              <a:t> Explores the types of cables (e.g., Ethernet cables, fiber optic cables) and connectors used in networking.</a:t>
            </a:r>
          </a:p>
          <a:p>
            <a:r>
              <a:rPr lang="en-US" sz="2400" b="1" dirty="0"/>
              <a:t>Repeater Devices:</a:t>
            </a:r>
            <a:r>
              <a:rPr lang="en-US" sz="2400" dirty="0"/>
              <a:t> Examines the role of repeaters in extending the reach of a network by regenerating signals.</a:t>
            </a:r>
          </a:p>
          <a:p>
            <a:r>
              <a:rPr lang="en-US" sz="2400" b="1" dirty="0"/>
              <a:t>Hub vs. Switch:</a:t>
            </a:r>
            <a:r>
              <a:rPr lang="en-US" sz="2400" dirty="0"/>
              <a:t> Compares the functions of hubs and switches in connecting devices within a network.</a:t>
            </a:r>
          </a:p>
          <a:p>
            <a:r>
              <a:rPr lang="en-US" sz="2400" b="1" dirty="0"/>
              <a:t>Modems: </a:t>
            </a:r>
            <a:r>
              <a:rPr lang="en-US" sz="2400" dirty="0"/>
              <a:t>Discusses the function of modems in converting digital signals to analog for transmission over traditional phone lines.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A267962-3791-400D-A7B7-8F799487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4815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B1099D-F215-4DA8-B83A-E2DEB169E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Physical Layer Characteristics: Signals and Transmission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FEBE17-D5DC-4FC4-95B2-7B5087033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Analog vs. Digital Signals: </a:t>
            </a:r>
            <a:r>
              <a:rPr lang="en-US" sz="2400" dirty="0"/>
              <a:t>Explores the differences between continuous analog signals and discrete digital signals.</a:t>
            </a:r>
          </a:p>
          <a:p>
            <a:r>
              <a:rPr lang="en-US" sz="2400" b="1" dirty="0"/>
              <a:t>Signal Attenuation: </a:t>
            </a:r>
            <a:r>
              <a:rPr lang="en-US" sz="2400" dirty="0"/>
              <a:t>Describes the loss of signal strength as it travels over a medium and the need for signal boosting.</a:t>
            </a:r>
          </a:p>
          <a:p>
            <a:r>
              <a:rPr lang="en-US" sz="2400" b="1" dirty="0"/>
              <a:t>Signal-to-Noise Ratio (SNR):</a:t>
            </a:r>
            <a:r>
              <a:rPr lang="en-US" sz="2400" dirty="0"/>
              <a:t>Examines the importance of SNR in maintaining signal integrity.</a:t>
            </a:r>
          </a:p>
          <a:p>
            <a:r>
              <a:rPr lang="en-US" sz="2400" b="1" dirty="0"/>
              <a:t>Multiplexing Techniques: </a:t>
            </a:r>
            <a:r>
              <a:rPr lang="en-US" sz="2400" dirty="0"/>
              <a:t>Introduces methods like Frequency Division Multiplexing (FDM) and Time Division Multiplexing (TDM).</a:t>
            </a:r>
          </a:p>
          <a:p>
            <a:r>
              <a:rPr lang="en-US" sz="2400" b="1" dirty="0"/>
              <a:t>Propagation Delay: </a:t>
            </a:r>
            <a:r>
              <a:rPr lang="en-US" sz="2400" dirty="0"/>
              <a:t>Discusses the time taken for a signal to travel from the sender to the receiver.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9C68E5-DD34-4155-9F0A-B4BC94B4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187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E32FC4-7BFA-4A9C-921F-E9FAAEFD2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Transmission Modes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C24CD3-A6F6-41A2-BD77-B6B60F938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963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b="1" dirty="0"/>
              <a:t>Simplex, Half-Duplex, and Full-Duplex:</a:t>
            </a:r>
            <a:r>
              <a:rPr lang="en-US" sz="2400" dirty="0"/>
              <a:t> Differentiates between one-way communication, half-duplex, and full-duplex communication modes.</a:t>
            </a:r>
          </a:p>
          <a:p>
            <a:r>
              <a:rPr lang="en-US" sz="2400" b="1" dirty="0"/>
              <a:t>Serial vs. Parallel Transmission: </a:t>
            </a:r>
            <a:r>
              <a:rPr lang="en-US" sz="2400" dirty="0"/>
              <a:t>Compares the transmission of bits sequentially (serial) and in parallel.</a:t>
            </a:r>
          </a:p>
          <a:p>
            <a:r>
              <a:rPr lang="en-US" sz="2400" b="1" dirty="0"/>
              <a:t>Bit Synchronization:</a:t>
            </a:r>
            <a:r>
              <a:rPr lang="en-US" sz="2400" dirty="0"/>
              <a:t> Discusses the need for synchronization between sender and receiver to ensure accurate data reception.</a:t>
            </a:r>
          </a:p>
          <a:p>
            <a:r>
              <a:rPr lang="en-US" sz="2400" b="1" dirty="0"/>
              <a:t>Manchester Encoding:</a:t>
            </a:r>
            <a:r>
              <a:rPr lang="en-US" sz="2400" dirty="0"/>
              <a:t> Explains how Manchester encoding is used to embed clock information into the data stream.</a:t>
            </a:r>
          </a:p>
          <a:p>
            <a:r>
              <a:rPr lang="en-US" sz="2400" b="1" dirty="0"/>
              <a:t>NRZ (Non-Return-to-Zero) Coding:</a:t>
            </a:r>
            <a:r>
              <a:rPr lang="en-US" sz="2400" dirty="0"/>
              <a:t> Describes the representation of binary data using voltage levels.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9B9F05-34F2-43C5-86BD-8587E9BFC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95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37FB09-1C5D-4638-88D7-70B9DCA6C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Multiplexing and Spread Spectrum Techniques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D0E4F4-CB58-455F-84C0-97EE4AE60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Frequency Division Multiplexing (FDM): </a:t>
            </a:r>
            <a:r>
              <a:rPr lang="en-US" sz="2400" dirty="0"/>
              <a:t>Explores how multiple signals share the same communication channel by dividing the frequency spectrum.</a:t>
            </a:r>
          </a:p>
          <a:p>
            <a:r>
              <a:rPr lang="en-US" sz="2400" b="1" dirty="0"/>
              <a:t>Time Division Multiplexing (TDM): </a:t>
            </a:r>
            <a:r>
              <a:rPr lang="en-US" sz="2400" dirty="0"/>
              <a:t>Examines how multiple signals share the channel by taking turns in sequential time slots.</a:t>
            </a:r>
          </a:p>
          <a:p>
            <a:r>
              <a:rPr lang="en-US" sz="2400" b="1" dirty="0"/>
              <a:t>Code Division Multiple Access (CDMA): </a:t>
            </a:r>
            <a:r>
              <a:rPr lang="en-US" sz="2400" dirty="0"/>
              <a:t>Discusses spread spectrum techniques that assign a unique code to each user for simultaneous communication.</a:t>
            </a:r>
          </a:p>
          <a:p>
            <a:r>
              <a:rPr lang="en-US" sz="2400" b="1" dirty="0"/>
              <a:t>Orthogonal Frequency Division Multiplexing (OFDM): </a:t>
            </a:r>
            <a:r>
              <a:rPr lang="en-US" sz="2400" dirty="0"/>
              <a:t>Introduces a multiplexing method widely used in modern wireless communication.</a:t>
            </a:r>
          </a:p>
          <a:p>
            <a:r>
              <a:rPr lang="en-US" sz="2400" b="1" dirty="0"/>
              <a:t>Direct Sequence Spread Spectrum (DSSS): </a:t>
            </a:r>
            <a:r>
              <a:rPr lang="en-US" sz="2400" dirty="0"/>
              <a:t>Explains the technique of spreading a signal across a wide frequency band for increased reliability.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7AA76C-297A-44B8-86B7-7747D5DCF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="" id="{28339769-9902-4929-B3B5-374DAE1126F2}"/>
              </a:ext>
            </a:extLst>
          </p:cNvPr>
          <p:cNvSpPr txBox="1">
            <a:spLocks/>
          </p:cNvSpPr>
          <p:nvPr/>
        </p:nvSpPr>
        <p:spPr>
          <a:xfrm>
            <a:off x="366682" y="6510358"/>
            <a:ext cx="2895600" cy="365125"/>
          </a:xfrm>
          <a:prstGeom prst="rect">
            <a:avLst/>
          </a:prstGeom>
          <a:solidFill>
            <a:srgbClr val="00B0F0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38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C3231D-A019-4F98-A3C4-29E13D18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Wireless Communication and Networking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2191E1-B423-4BAE-B37C-126CA172E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Wireless Transmission Challenges: </a:t>
            </a:r>
            <a:r>
              <a:rPr lang="en-US" sz="2400" dirty="0"/>
              <a:t>Discusses factors such as interference, fading, and attenuation in wireless communication.</a:t>
            </a:r>
          </a:p>
          <a:p>
            <a:r>
              <a:rPr lang="en-US" sz="2400" b="1" dirty="0"/>
              <a:t>Wireless LANs (WLANs):</a:t>
            </a:r>
            <a:r>
              <a:rPr lang="en-US" sz="2400" dirty="0"/>
              <a:t> Explores the characteristics and components of wireless local area networks.</a:t>
            </a:r>
          </a:p>
          <a:p>
            <a:r>
              <a:rPr lang="en-US" sz="2400" b="1" dirty="0"/>
              <a:t>Bluetooth Technology:</a:t>
            </a:r>
            <a:r>
              <a:rPr lang="en-US" sz="2400" dirty="0"/>
              <a:t> Introduces short-range wireless communication for devices like smartphones and peripherals.</a:t>
            </a:r>
          </a:p>
          <a:p>
            <a:r>
              <a:rPr lang="en-US" sz="2400" b="1" dirty="0"/>
              <a:t>Wi-Fi Standards: </a:t>
            </a:r>
            <a:r>
              <a:rPr lang="en-US" sz="2400" dirty="0"/>
              <a:t>Examines the evolution of Wi-Fi standards (e.g., 802.11a/b/g/n/ac) for wireless networking.</a:t>
            </a:r>
          </a:p>
          <a:p>
            <a:r>
              <a:rPr lang="en-US" sz="2400" b="1" dirty="0"/>
              <a:t>Cellular Networks:</a:t>
            </a:r>
            <a:r>
              <a:rPr lang="en-US" sz="2400" dirty="0"/>
              <a:t> Discusses the structure and operation of cellular networks for mobile communication.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E892E25-F211-47CF-A16F-B3BE77AC8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396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9F9F72-A2FB-4E71-A80F-C6B561AC0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2400" b="1" dirty="0"/>
              <a:t>Physical Layer Security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8F5A36-B927-4BF1-B2C7-C8551DC90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9633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Security Risks in Physical Layer: Identifies potential threats such as eavesdropping, signal jamming, and physical tampering.</a:t>
            </a:r>
          </a:p>
          <a:p>
            <a:r>
              <a:rPr lang="en-US" sz="2400" dirty="0"/>
              <a:t>Cryptography in Physical Layer: Discusses the use of encryption to secure data during transmission.</a:t>
            </a:r>
          </a:p>
          <a:p>
            <a:r>
              <a:rPr lang="en-US" sz="2400" dirty="0"/>
              <a:t>Physical Security Measures: Examines measures like secure cabling, access controls, and surveillance to protect physical infrastructure.</a:t>
            </a:r>
          </a:p>
          <a:p>
            <a:r>
              <a:rPr lang="en-US" sz="2400" dirty="0"/>
              <a:t>TEMPEST Standards: Introduces standards for protecting electronic equipment from eavesdropping.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A6162D3-0AF4-4EF6-915D-0D5696AA3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994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0ACAA9-CBCA-4A11-A439-BA16E29AD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/>
              <a:t>Emerging Technologies in Physical Layer</a:t>
            </a:r>
            <a:endParaRPr lang="en-IN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FD7DF4-6A44-41B9-94F8-A6F70EADC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5G Technology: </a:t>
            </a:r>
            <a:r>
              <a:rPr lang="en-US" sz="2400" dirty="0"/>
              <a:t>Discusses the advancements in wireless communication with 5G networks.</a:t>
            </a:r>
          </a:p>
          <a:p>
            <a:r>
              <a:rPr lang="en-US" sz="2400" b="1" dirty="0"/>
              <a:t>Fiber Optic Innovations: </a:t>
            </a:r>
            <a:r>
              <a:rPr lang="en-US" sz="2400" dirty="0"/>
              <a:t>Explores developments in fiber optic technology, including higher data rates and longer distances.</a:t>
            </a:r>
          </a:p>
          <a:p>
            <a:r>
              <a:rPr lang="en-US" sz="2400" b="1" dirty="0"/>
              <a:t>Quantum Communication: </a:t>
            </a:r>
            <a:r>
              <a:rPr lang="en-US" sz="2400" dirty="0"/>
              <a:t>Introduces quantum key distribution and other quantum technologies for secure communication.</a:t>
            </a:r>
          </a:p>
          <a:p>
            <a:r>
              <a:rPr lang="en-US" sz="2400" b="1" dirty="0"/>
              <a:t>Smart Antennas: </a:t>
            </a:r>
            <a:r>
              <a:rPr lang="en-US" sz="2400" dirty="0"/>
              <a:t>Examines antenna technologies that improve signal quality and increase network efficiency.</a:t>
            </a:r>
          </a:p>
          <a:p>
            <a:r>
              <a:rPr lang="en-US" sz="2400" b="1" dirty="0"/>
              <a:t>Power-over-Ethernet (PoE): </a:t>
            </a:r>
            <a:r>
              <a:rPr lang="en-US" sz="2400" dirty="0"/>
              <a:t>Discusses the capability to deliver electrical power along with data over Ethernet cables.</a:t>
            </a:r>
            <a:endParaRPr lang="en-IN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E6477A1-7585-47AE-B320-477D5A606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4282" y="6367102"/>
            <a:ext cx="2895600" cy="365125"/>
          </a:xfrm>
          <a:solidFill>
            <a:srgbClr val="00B0F0"/>
          </a:solidFill>
        </p:spPr>
        <p:txBody>
          <a:bodyPr/>
          <a:lstStyle/>
          <a:p>
            <a:r>
              <a:rPr lang="en-US" sz="2000" dirty="0" err="1">
                <a:solidFill>
                  <a:schemeClr val="tx1"/>
                </a:solidFill>
                <a:latin typeface="Calisto MT" pitchFamily="18" charset="0"/>
              </a:rPr>
              <a:t>Dr.MV.Subramanyam</a:t>
            </a:r>
            <a:endParaRPr lang="en-US" sz="2000" dirty="0">
              <a:solidFill>
                <a:schemeClr val="tx1"/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422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1493</Words>
  <Application>Microsoft Office PowerPoint</Application>
  <PresentationFormat>Custom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Physical  Layer</vt:lpstr>
      <vt:lpstr>Introduction to the Physical Layer</vt:lpstr>
      <vt:lpstr>Physical Layer Components and Devices</vt:lpstr>
      <vt:lpstr>Physical Layer Characteristics: Signals and Transmission</vt:lpstr>
      <vt:lpstr>Transmission Modes and Methods</vt:lpstr>
      <vt:lpstr>Multiplexing and Spread Spectrum Techniques</vt:lpstr>
      <vt:lpstr>Wireless Communication and Networking</vt:lpstr>
      <vt:lpstr>Physical Layer Security Considerations</vt:lpstr>
      <vt:lpstr>Emerging Technologies in Physical Layer</vt:lpstr>
      <vt:lpstr>Physical Layer Standards and Organizations</vt:lpstr>
      <vt:lpstr>Power and Energy Efficiency in Physical Layer</vt:lpstr>
      <vt:lpstr>Physical Layer Testing and Troubleshooting</vt:lpstr>
      <vt:lpstr>Physical Layer Challenges and Solutions</vt:lpstr>
      <vt:lpstr>Optical Fiber Technologies</vt:lpstr>
      <vt:lpstr>Wireless Spectrum and Frequency Bands</vt:lpstr>
      <vt:lpstr>Physical Layer in IoT (Internet of Things)</vt:lpstr>
      <vt:lpstr>Future Trends and Innovations in Physical Layer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Layer  Introduction to the Physical Layer in Computer Networking</dc:title>
  <dc:creator>Manoj Reddy Ch</dc:creator>
  <cp:lastModifiedBy>Lenovo</cp:lastModifiedBy>
  <cp:revision>9</cp:revision>
  <dcterms:created xsi:type="dcterms:W3CDTF">2023-11-22T15:09:23Z</dcterms:created>
  <dcterms:modified xsi:type="dcterms:W3CDTF">2023-11-22T16:36:46Z</dcterms:modified>
</cp:coreProperties>
</file>