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156"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587C73-5165-4747-A000-606EB6809D11}" type="datetimeFigureOut">
              <a:rPr lang="en-US" smtClean="0"/>
              <a:t>28-Nov-23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65E7E8-788A-44EA-85F0-A116A314F32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3B3A8ED-4142-4299-9813-2DAE50687B1A}" type="datetime1">
              <a:rPr lang="en-US" smtClean="0"/>
              <a:t>28-Nov-23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Dr.S.Md.Farooq</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A8D2E2F-7FBF-4DAF-892D-FC235389022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D44BF1-0E0A-4B50-BE36-BCB981163F95}" type="datetime1">
              <a:rPr lang="en-US" smtClean="0"/>
              <a:t>28-Nov-23</a:t>
            </a:fld>
            <a:endParaRPr lang="en-US"/>
          </a:p>
        </p:txBody>
      </p:sp>
      <p:sp>
        <p:nvSpPr>
          <p:cNvPr id="5" name="Footer Placeholder 4"/>
          <p:cNvSpPr>
            <a:spLocks noGrp="1"/>
          </p:cNvSpPr>
          <p:nvPr>
            <p:ph type="ftr" sz="quarter" idx="11"/>
          </p:nvPr>
        </p:nvSpPr>
        <p:spPr/>
        <p:txBody>
          <a:bodyPr/>
          <a:lstStyle>
            <a:extLst/>
          </a:lstStyle>
          <a:p>
            <a:r>
              <a:rPr lang="en-US" smtClean="0"/>
              <a:t>Dr.S.Md.Farooq</a:t>
            </a:r>
            <a:endParaRPr lang="en-US"/>
          </a:p>
        </p:txBody>
      </p:sp>
      <p:sp>
        <p:nvSpPr>
          <p:cNvPr id="6" name="Slide Number Placeholder 5"/>
          <p:cNvSpPr>
            <a:spLocks noGrp="1"/>
          </p:cNvSpPr>
          <p:nvPr>
            <p:ph type="sldNum" sz="quarter" idx="12"/>
          </p:nvPr>
        </p:nvSpPr>
        <p:spPr/>
        <p:txBody>
          <a:bodyPr/>
          <a:lstStyle>
            <a:extLst/>
          </a:lstStyle>
          <a:p>
            <a:fld id="{5A8D2E2F-7FBF-4DAF-892D-FC23538902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54D4686-1532-4189-B9C9-15BE0C97B088}" type="datetime1">
              <a:rPr lang="en-US" smtClean="0"/>
              <a:t>28-Nov-23</a:t>
            </a:fld>
            <a:endParaRPr lang="en-US"/>
          </a:p>
        </p:txBody>
      </p:sp>
      <p:sp>
        <p:nvSpPr>
          <p:cNvPr id="5" name="Footer Placeholder 4"/>
          <p:cNvSpPr>
            <a:spLocks noGrp="1"/>
          </p:cNvSpPr>
          <p:nvPr>
            <p:ph type="ftr" sz="quarter" idx="11"/>
          </p:nvPr>
        </p:nvSpPr>
        <p:spPr/>
        <p:txBody>
          <a:bodyPr/>
          <a:lstStyle>
            <a:extLst/>
          </a:lstStyle>
          <a:p>
            <a:r>
              <a:rPr lang="en-US" smtClean="0"/>
              <a:t>Dr.S.Md.Farooq</a:t>
            </a:r>
            <a:endParaRPr lang="en-US"/>
          </a:p>
        </p:txBody>
      </p:sp>
      <p:sp>
        <p:nvSpPr>
          <p:cNvPr id="6" name="Slide Number Placeholder 5"/>
          <p:cNvSpPr>
            <a:spLocks noGrp="1"/>
          </p:cNvSpPr>
          <p:nvPr>
            <p:ph type="sldNum" sz="quarter" idx="12"/>
          </p:nvPr>
        </p:nvSpPr>
        <p:spPr/>
        <p:txBody>
          <a:bodyPr/>
          <a:lstStyle>
            <a:extLst/>
          </a:lstStyle>
          <a:p>
            <a:fld id="{5A8D2E2F-7FBF-4DAF-892D-FC23538902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CD9C6AA-8843-4079-AEDF-EAACDBDAE567}" type="datetime1">
              <a:rPr lang="en-US" smtClean="0"/>
              <a:t>28-Nov-23</a:t>
            </a:fld>
            <a:endParaRPr lang="en-US"/>
          </a:p>
        </p:txBody>
      </p:sp>
      <p:sp>
        <p:nvSpPr>
          <p:cNvPr id="5" name="Footer Placeholder 4"/>
          <p:cNvSpPr>
            <a:spLocks noGrp="1"/>
          </p:cNvSpPr>
          <p:nvPr>
            <p:ph type="ftr" sz="quarter" idx="11"/>
          </p:nvPr>
        </p:nvSpPr>
        <p:spPr/>
        <p:txBody>
          <a:bodyPr/>
          <a:lstStyle>
            <a:extLst/>
          </a:lstStyle>
          <a:p>
            <a:r>
              <a:rPr lang="en-US" smtClean="0"/>
              <a:t>Dr.S.Md.Farooq</a:t>
            </a:r>
            <a:endParaRPr lang="en-US"/>
          </a:p>
        </p:txBody>
      </p:sp>
      <p:sp>
        <p:nvSpPr>
          <p:cNvPr id="6" name="Slide Number Placeholder 5"/>
          <p:cNvSpPr>
            <a:spLocks noGrp="1"/>
          </p:cNvSpPr>
          <p:nvPr>
            <p:ph type="sldNum" sz="quarter" idx="12"/>
          </p:nvPr>
        </p:nvSpPr>
        <p:spPr/>
        <p:txBody>
          <a:bodyPr/>
          <a:lstStyle>
            <a:extLst/>
          </a:lstStyle>
          <a:p>
            <a:fld id="{5A8D2E2F-7FBF-4DAF-892D-FC235389022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4386D57-B813-47A5-8B17-E23926B4F580}" type="datetime1">
              <a:rPr lang="en-US" smtClean="0"/>
              <a:t>28-Nov-23</a:t>
            </a:fld>
            <a:endParaRPr lang="en-US"/>
          </a:p>
        </p:txBody>
      </p:sp>
      <p:sp>
        <p:nvSpPr>
          <p:cNvPr id="5" name="Footer Placeholder 4"/>
          <p:cNvSpPr>
            <a:spLocks noGrp="1"/>
          </p:cNvSpPr>
          <p:nvPr>
            <p:ph type="ftr" sz="quarter" idx="11"/>
          </p:nvPr>
        </p:nvSpPr>
        <p:spPr/>
        <p:txBody>
          <a:bodyPr/>
          <a:lstStyle>
            <a:extLst/>
          </a:lstStyle>
          <a:p>
            <a:r>
              <a:rPr lang="en-US" smtClean="0"/>
              <a:t>Dr.S.Md.Farooq</a:t>
            </a:r>
            <a:endParaRPr lang="en-US"/>
          </a:p>
        </p:txBody>
      </p:sp>
      <p:sp>
        <p:nvSpPr>
          <p:cNvPr id="6" name="Slide Number Placeholder 5"/>
          <p:cNvSpPr>
            <a:spLocks noGrp="1"/>
          </p:cNvSpPr>
          <p:nvPr>
            <p:ph type="sldNum" sz="quarter" idx="12"/>
          </p:nvPr>
        </p:nvSpPr>
        <p:spPr/>
        <p:txBody>
          <a:bodyPr/>
          <a:lstStyle>
            <a:extLst/>
          </a:lstStyle>
          <a:p>
            <a:fld id="{5A8D2E2F-7FBF-4DAF-892D-FC235389022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0D00DA4-2F04-4685-BD4B-67D216DF3E32}" type="datetime1">
              <a:rPr lang="en-US" smtClean="0"/>
              <a:t>28-Nov-23</a:t>
            </a:fld>
            <a:endParaRPr lang="en-US"/>
          </a:p>
        </p:txBody>
      </p:sp>
      <p:sp>
        <p:nvSpPr>
          <p:cNvPr id="6" name="Footer Placeholder 5"/>
          <p:cNvSpPr>
            <a:spLocks noGrp="1"/>
          </p:cNvSpPr>
          <p:nvPr>
            <p:ph type="ftr" sz="quarter" idx="11"/>
          </p:nvPr>
        </p:nvSpPr>
        <p:spPr/>
        <p:txBody>
          <a:bodyPr/>
          <a:lstStyle>
            <a:extLst/>
          </a:lstStyle>
          <a:p>
            <a:r>
              <a:rPr lang="en-US" smtClean="0"/>
              <a:t>Dr.S.Md.Farooq</a:t>
            </a:r>
            <a:endParaRPr lang="en-US"/>
          </a:p>
        </p:txBody>
      </p:sp>
      <p:sp>
        <p:nvSpPr>
          <p:cNvPr id="7" name="Slide Number Placeholder 6"/>
          <p:cNvSpPr>
            <a:spLocks noGrp="1"/>
          </p:cNvSpPr>
          <p:nvPr>
            <p:ph type="sldNum" sz="quarter" idx="12"/>
          </p:nvPr>
        </p:nvSpPr>
        <p:spPr/>
        <p:txBody>
          <a:bodyPr/>
          <a:lstStyle>
            <a:extLst/>
          </a:lstStyle>
          <a:p>
            <a:fld id="{5A8D2E2F-7FBF-4DAF-892D-FC2353890225}"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84F2881-9980-4D3C-AD50-3B927C2F11D7}" type="datetime1">
              <a:rPr lang="en-US" smtClean="0"/>
              <a:t>28-Nov-23</a:t>
            </a:fld>
            <a:endParaRPr lang="en-US"/>
          </a:p>
        </p:txBody>
      </p:sp>
      <p:sp>
        <p:nvSpPr>
          <p:cNvPr id="8" name="Footer Placeholder 7"/>
          <p:cNvSpPr>
            <a:spLocks noGrp="1"/>
          </p:cNvSpPr>
          <p:nvPr>
            <p:ph type="ftr" sz="quarter" idx="11"/>
          </p:nvPr>
        </p:nvSpPr>
        <p:spPr/>
        <p:txBody>
          <a:bodyPr/>
          <a:lstStyle>
            <a:extLst/>
          </a:lstStyle>
          <a:p>
            <a:r>
              <a:rPr lang="en-US" smtClean="0"/>
              <a:t>Dr.S.Md.Farooq</a:t>
            </a:r>
            <a:endParaRPr lang="en-US"/>
          </a:p>
        </p:txBody>
      </p:sp>
      <p:sp>
        <p:nvSpPr>
          <p:cNvPr id="9" name="Slide Number Placeholder 8"/>
          <p:cNvSpPr>
            <a:spLocks noGrp="1"/>
          </p:cNvSpPr>
          <p:nvPr>
            <p:ph type="sldNum" sz="quarter" idx="12"/>
          </p:nvPr>
        </p:nvSpPr>
        <p:spPr/>
        <p:txBody>
          <a:bodyPr/>
          <a:lstStyle>
            <a:extLst/>
          </a:lstStyle>
          <a:p>
            <a:fld id="{5A8D2E2F-7FBF-4DAF-892D-FC23538902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18ACBEA-F3FD-4728-B6BD-C3A15C64260F}" type="datetime1">
              <a:rPr lang="en-US" smtClean="0"/>
              <a:t>28-Nov-23</a:t>
            </a:fld>
            <a:endParaRPr lang="en-US"/>
          </a:p>
        </p:txBody>
      </p:sp>
      <p:sp>
        <p:nvSpPr>
          <p:cNvPr id="4" name="Footer Placeholder 3"/>
          <p:cNvSpPr>
            <a:spLocks noGrp="1"/>
          </p:cNvSpPr>
          <p:nvPr>
            <p:ph type="ftr" sz="quarter" idx="11"/>
          </p:nvPr>
        </p:nvSpPr>
        <p:spPr/>
        <p:txBody>
          <a:bodyPr/>
          <a:lstStyle>
            <a:extLst/>
          </a:lstStyle>
          <a:p>
            <a:r>
              <a:rPr lang="en-US" smtClean="0"/>
              <a:t>Dr.S.Md.Farooq</a:t>
            </a:r>
            <a:endParaRPr lang="en-US"/>
          </a:p>
        </p:txBody>
      </p:sp>
      <p:sp>
        <p:nvSpPr>
          <p:cNvPr id="5" name="Slide Number Placeholder 4"/>
          <p:cNvSpPr>
            <a:spLocks noGrp="1"/>
          </p:cNvSpPr>
          <p:nvPr>
            <p:ph type="sldNum" sz="quarter" idx="12"/>
          </p:nvPr>
        </p:nvSpPr>
        <p:spPr/>
        <p:txBody>
          <a:bodyPr/>
          <a:lstStyle>
            <a:extLst/>
          </a:lstStyle>
          <a:p>
            <a:fld id="{5A8D2E2F-7FBF-4DAF-892D-FC2353890225}"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1E5F663-F112-4A9B-A62E-26DCBFB221A4}" type="datetime1">
              <a:rPr lang="en-US" smtClean="0"/>
              <a:t>28-Nov-23</a:t>
            </a:fld>
            <a:endParaRPr lang="en-US"/>
          </a:p>
        </p:txBody>
      </p:sp>
      <p:sp>
        <p:nvSpPr>
          <p:cNvPr id="3" name="Footer Placeholder 2"/>
          <p:cNvSpPr>
            <a:spLocks noGrp="1"/>
          </p:cNvSpPr>
          <p:nvPr>
            <p:ph type="ftr" sz="quarter" idx="11"/>
          </p:nvPr>
        </p:nvSpPr>
        <p:spPr/>
        <p:txBody>
          <a:bodyPr/>
          <a:lstStyle>
            <a:extLst/>
          </a:lstStyle>
          <a:p>
            <a:r>
              <a:rPr lang="en-US" smtClean="0"/>
              <a:t>Dr.S.Md.Farooq</a:t>
            </a:r>
            <a:endParaRPr lang="en-US"/>
          </a:p>
        </p:txBody>
      </p:sp>
      <p:sp>
        <p:nvSpPr>
          <p:cNvPr id="4" name="Slide Number Placeholder 3"/>
          <p:cNvSpPr>
            <a:spLocks noGrp="1"/>
          </p:cNvSpPr>
          <p:nvPr>
            <p:ph type="sldNum" sz="quarter" idx="12"/>
          </p:nvPr>
        </p:nvSpPr>
        <p:spPr/>
        <p:txBody>
          <a:bodyPr/>
          <a:lstStyle>
            <a:extLst/>
          </a:lstStyle>
          <a:p>
            <a:fld id="{5A8D2E2F-7FBF-4DAF-892D-FC23538902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A4E8018-F1BC-4F66-A06E-952EF94B89D2}" type="datetime1">
              <a:rPr lang="en-US" smtClean="0"/>
              <a:t>28-Nov-23</a:t>
            </a:fld>
            <a:endParaRPr lang="en-US"/>
          </a:p>
        </p:txBody>
      </p:sp>
      <p:sp>
        <p:nvSpPr>
          <p:cNvPr id="6" name="Footer Placeholder 5"/>
          <p:cNvSpPr>
            <a:spLocks noGrp="1"/>
          </p:cNvSpPr>
          <p:nvPr>
            <p:ph type="ftr" sz="quarter" idx="11"/>
          </p:nvPr>
        </p:nvSpPr>
        <p:spPr/>
        <p:txBody>
          <a:bodyPr/>
          <a:lstStyle>
            <a:extLst/>
          </a:lstStyle>
          <a:p>
            <a:r>
              <a:rPr lang="en-US" smtClean="0"/>
              <a:t>Dr.S.Md.Farooq</a:t>
            </a:r>
            <a:endParaRPr lang="en-US"/>
          </a:p>
        </p:txBody>
      </p:sp>
      <p:sp>
        <p:nvSpPr>
          <p:cNvPr id="7" name="Slide Number Placeholder 6"/>
          <p:cNvSpPr>
            <a:spLocks noGrp="1"/>
          </p:cNvSpPr>
          <p:nvPr>
            <p:ph type="sldNum" sz="quarter" idx="12"/>
          </p:nvPr>
        </p:nvSpPr>
        <p:spPr/>
        <p:txBody>
          <a:bodyPr/>
          <a:lstStyle>
            <a:extLst/>
          </a:lstStyle>
          <a:p>
            <a:fld id="{5A8D2E2F-7FBF-4DAF-892D-FC23538902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F0DEEBB-D658-4760-8F01-809D914DFA41}" type="datetime1">
              <a:rPr lang="en-US" smtClean="0"/>
              <a:t>28-Nov-23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Dr.S.Md.Farooq</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A8D2E2F-7FBF-4DAF-892D-FC235389022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380738F-1330-4D44-B595-E894CEEC87EF}" type="datetime1">
              <a:rPr lang="en-US" smtClean="0"/>
              <a:t>28-Nov-23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Dr.S.Md.Farooq</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A8D2E2F-7FBF-4DAF-892D-FC23538902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computerhope.com/jargon/e/expressi.htm" TargetMode="External"/><Relationship Id="rId2" Type="http://schemas.openxmlformats.org/officeDocument/2006/relationships/hyperlink" Target="https://www.computerhope.com/jargon/c/charact.htm" TargetMode="External"/><Relationship Id="rId1" Type="http://schemas.openxmlformats.org/officeDocument/2006/relationships/slideLayout" Target="../slideLayouts/slideLayout7.xml"/><Relationship Id="rId4" Type="http://schemas.openxmlformats.org/officeDocument/2006/relationships/hyperlink" Target="https://www.computerhope.com/jargon/p/proglang.ht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533400"/>
            <a:ext cx="8229600" cy="5632311"/>
          </a:xfrm>
          <a:prstGeom prst="rect">
            <a:avLst/>
          </a:prstGeom>
          <a:noFill/>
        </p:spPr>
        <p:txBody>
          <a:bodyPr wrap="square" rtlCol="0">
            <a:spAutoFit/>
          </a:bodyPr>
          <a:lstStyle/>
          <a:p>
            <a:r>
              <a:rPr lang="en-US" sz="2400" dirty="0" smtClean="0"/>
              <a:t>Vi Editor</a:t>
            </a:r>
          </a:p>
          <a:p>
            <a:endParaRPr lang="en-US" sz="2400" dirty="0"/>
          </a:p>
          <a:p>
            <a:r>
              <a:rPr lang="en-US" sz="2400" dirty="0"/>
              <a:t>The vi editor has been part of UNIX-based systems since the 1970s, and its interface shows </a:t>
            </a:r>
            <a:r>
              <a:rPr lang="en-US" sz="2400" dirty="0" smtClean="0"/>
              <a:t>it</a:t>
            </a:r>
          </a:p>
          <a:p>
            <a:endParaRPr lang="en-US" sz="2400" dirty="0"/>
          </a:p>
          <a:p>
            <a:r>
              <a:rPr lang="en-US" sz="2400" dirty="0"/>
              <a:t>To start vi, simply type</a:t>
            </a:r>
          </a:p>
          <a:p>
            <a:r>
              <a:rPr lang="en-US" sz="2400" dirty="0"/>
              <a:t> </a:t>
            </a:r>
          </a:p>
          <a:p>
            <a:r>
              <a:rPr lang="en-US" sz="2400" dirty="0"/>
              <a:t>[</a:t>
            </a:r>
            <a:r>
              <a:rPr lang="en-US" sz="2400" dirty="0" err="1"/>
              <a:t>michael@workbox</a:t>
            </a:r>
            <a:r>
              <a:rPr lang="en-US" sz="2400" dirty="0"/>
              <a:t> </a:t>
            </a:r>
            <a:r>
              <a:rPr lang="en-US" sz="2400" dirty="0" err="1"/>
              <a:t>michael</a:t>
            </a:r>
            <a:r>
              <a:rPr lang="en-US" sz="2400" dirty="0"/>
              <a:t>]$ vi</a:t>
            </a:r>
          </a:p>
          <a:p>
            <a:r>
              <a:rPr lang="en-US" sz="2400" dirty="0"/>
              <a:t> </a:t>
            </a:r>
          </a:p>
          <a:p>
            <a:r>
              <a:rPr lang="en-US" sz="2400" dirty="0"/>
              <a:t> If you ever find </a:t>
            </a:r>
            <a:r>
              <a:rPr lang="en-US" sz="2400" dirty="0" smtClean="0"/>
              <a:t>yourself stuck </a:t>
            </a:r>
            <a:r>
              <a:rPr lang="en-US" sz="2400" dirty="0"/>
              <a:t>in vi, press the ESC key several times and then type :</a:t>
            </a:r>
            <a:r>
              <a:rPr lang="en-US" sz="2400" dirty="0" err="1"/>
              <a:t>qu</a:t>
            </a:r>
            <a:r>
              <a:rPr lang="en-US" sz="2400" dirty="0"/>
              <a:t>! to force an exit without saving.</a:t>
            </a:r>
          </a:p>
          <a:p>
            <a:r>
              <a:rPr lang="en-US" sz="2400" dirty="0"/>
              <a:t> </a:t>
            </a:r>
          </a:p>
          <a:p>
            <a:r>
              <a:rPr lang="en-US" sz="2400" dirty="0"/>
              <a:t>If you want to save the file, type :</a:t>
            </a:r>
            <a:r>
              <a:rPr lang="en-US" sz="2400" dirty="0" err="1"/>
              <a:t>wq</a:t>
            </a:r>
            <a:endParaRPr lang="en-US" sz="2400" dirty="0"/>
          </a:p>
          <a:p>
            <a:endParaRPr lang="en-US" sz="2400" dirty="0"/>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7772400" cy="6247864"/>
          </a:xfrm>
          <a:prstGeom prst="rect">
            <a:avLst/>
          </a:prstGeom>
          <a:noFill/>
        </p:spPr>
        <p:txBody>
          <a:bodyPr wrap="square" rtlCol="0">
            <a:spAutoFit/>
          </a:bodyPr>
          <a:lstStyle/>
          <a:p>
            <a:pPr algn="just"/>
            <a:r>
              <a:rPr lang="en-US" sz="2000" dirty="0" smtClean="0"/>
              <a:t>1.BIOS</a:t>
            </a:r>
          </a:p>
          <a:p>
            <a:pPr algn="just"/>
            <a:endParaRPr lang="en-US" sz="2000" dirty="0"/>
          </a:p>
          <a:p>
            <a:pPr lvl="0" algn="just">
              <a:buFont typeface="Arial" pitchFamily="34" charset="0"/>
              <a:buChar char="•"/>
            </a:pPr>
            <a:r>
              <a:rPr lang="en-US" sz="2000" dirty="0"/>
              <a:t>BIOS stands for Basic </a:t>
            </a:r>
            <a:r>
              <a:rPr lang="en-US" sz="2000" dirty="0" err="1"/>
              <a:t>Input/Output</a:t>
            </a:r>
            <a:r>
              <a:rPr lang="en-US" sz="2000" dirty="0"/>
              <a:t> System</a:t>
            </a:r>
          </a:p>
          <a:p>
            <a:pPr lvl="0" algn="just">
              <a:buFont typeface="Arial" pitchFamily="34" charset="0"/>
              <a:buChar char="•"/>
            </a:pPr>
            <a:r>
              <a:rPr lang="en-US" sz="2000" dirty="0"/>
              <a:t>Performs some system integrity checks</a:t>
            </a:r>
          </a:p>
          <a:p>
            <a:pPr lvl="0" algn="just">
              <a:buFont typeface="Arial" pitchFamily="34" charset="0"/>
              <a:buChar char="•"/>
            </a:pPr>
            <a:r>
              <a:rPr lang="en-US" sz="2000" dirty="0"/>
              <a:t>Searches, loads, and executes the boot loader program.</a:t>
            </a:r>
          </a:p>
          <a:p>
            <a:pPr algn="just">
              <a:buFont typeface="Arial" pitchFamily="34" charset="0"/>
              <a:buChar char="•"/>
            </a:pPr>
            <a:r>
              <a:rPr lang="en-US" sz="2000" dirty="0"/>
              <a:t>It looks for boot loader in floppy, </a:t>
            </a:r>
            <a:r>
              <a:rPr lang="en-US" sz="2000" dirty="0" err="1"/>
              <a:t>cd-rom</a:t>
            </a:r>
            <a:r>
              <a:rPr lang="en-US" sz="2000" dirty="0"/>
              <a:t>, or hard </a:t>
            </a:r>
            <a:r>
              <a:rPr lang="en-US" sz="2000" dirty="0" smtClean="0"/>
              <a:t>drive</a:t>
            </a:r>
          </a:p>
          <a:p>
            <a:pPr lvl="0" algn="just">
              <a:buFont typeface="Arial" pitchFamily="34" charset="0"/>
              <a:buChar char="•"/>
            </a:pPr>
            <a:r>
              <a:rPr lang="en-US" sz="2000" dirty="0"/>
              <a:t>Once the boot loader program is detected and loaded into the memory, BIOS gives the control to it.</a:t>
            </a:r>
          </a:p>
          <a:p>
            <a:pPr algn="just">
              <a:buFont typeface="Arial" pitchFamily="34" charset="0"/>
              <a:buChar char="•"/>
            </a:pPr>
            <a:r>
              <a:rPr lang="en-US" sz="2000" dirty="0"/>
              <a:t>So, in simple terms BIOS loads and executes the MBR boot loader</a:t>
            </a:r>
            <a:r>
              <a:rPr lang="en-US" sz="2000" dirty="0" smtClean="0"/>
              <a:t>.</a:t>
            </a:r>
          </a:p>
          <a:p>
            <a:pPr algn="just">
              <a:buFont typeface="Arial" pitchFamily="34" charset="0"/>
              <a:buChar char="•"/>
            </a:pPr>
            <a:endParaRPr lang="en-US" sz="2000" dirty="0"/>
          </a:p>
          <a:p>
            <a:pPr algn="just"/>
            <a:r>
              <a:rPr lang="en-US" sz="2000" dirty="0" smtClean="0"/>
              <a:t>2.MBR</a:t>
            </a:r>
          </a:p>
          <a:p>
            <a:pPr lvl="0" algn="just">
              <a:buFont typeface="Arial" pitchFamily="34" charset="0"/>
              <a:buChar char="•"/>
            </a:pPr>
            <a:r>
              <a:rPr lang="en-US" sz="2000" dirty="0"/>
              <a:t>MBR stands for Master Boot Record.</a:t>
            </a:r>
          </a:p>
          <a:p>
            <a:pPr lvl="0" algn="just">
              <a:buFont typeface="Arial" pitchFamily="34" charset="0"/>
              <a:buChar char="•"/>
            </a:pPr>
            <a:r>
              <a:rPr lang="en-US" sz="2000" dirty="0"/>
              <a:t>It is located in the 1st sector of the bootable disk. Typically /dev/</a:t>
            </a:r>
            <a:r>
              <a:rPr lang="en-US" sz="2000" dirty="0" err="1"/>
              <a:t>hda</a:t>
            </a:r>
            <a:r>
              <a:rPr lang="en-US" sz="2000" dirty="0"/>
              <a:t>, or /dev/</a:t>
            </a:r>
            <a:r>
              <a:rPr lang="en-US" sz="2000" dirty="0" err="1"/>
              <a:t>sda</a:t>
            </a:r>
            <a:endParaRPr lang="en-US" sz="2000" dirty="0"/>
          </a:p>
          <a:p>
            <a:pPr algn="just">
              <a:buFont typeface="Arial" pitchFamily="34" charset="0"/>
              <a:buChar char="•"/>
            </a:pPr>
            <a:r>
              <a:rPr lang="en-US" sz="2000" dirty="0"/>
              <a:t>MBR is less than 512 bytes in </a:t>
            </a:r>
            <a:r>
              <a:rPr lang="en-US" sz="2000" dirty="0" smtClean="0"/>
              <a:t>size</a:t>
            </a:r>
          </a:p>
          <a:p>
            <a:pPr lvl="0" algn="just">
              <a:buFont typeface="Arial" pitchFamily="34" charset="0"/>
              <a:buChar char="•"/>
            </a:pPr>
            <a:r>
              <a:rPr lang="en-US" sz="2000" dirty="0"/>
              <a:t>It contains information about GRUB (or LILO in old systems).</a:t>
            </a:r>
          </a:p>
          <a:p>
            <a:pPr lvl="0" algn="just">
              <a:buFont typeface="Arial" pitchFamily="34" charset="0"/>
              <a:buChar char="•"/>
            </a:pPr>
            <a:r>
              <a:rPr lang="en-US" sz="2000" dirty="0"/>
              <a:t>So, in simple terms MBR loads and executes the GRUB boot loader.</a:t>
            </a:r>
          </a:p>
          <a:p>
            <a:endParaRPr lang="en-US" sz="2000" dirty="0"/>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609600"/>
            <a:ext cx="7924800" cy="6463308"/>
          </a:xfrm>
          <a:prstGeom prst="rect">
            <a:avLst/>
          </a:prstGeom>
          <a:noFill/>
        </p:spPr>
        <p:txBody>
          <a:bodyPr wrap="square" rtlCol="0">
            <a:spAutoFit/>
          </a:bodyPr>
          <a:lstStyle/>
          <a:p>
            <a:pPr algn="just"/>
            <a:r>
              <a:rPr lang="en-US" dirty="0" smtClean="0"/>
              <a:t>3.GRUB</a:t>
            </a:r>
          </a:p>
          <a:p>
            <a:pPr algn="just"/>
            <a:endParaRPr lang="en-US" dirty="0"/>
          </a:p>
          <a:p>
            <a:pPr lvl="0" algn="just"/>
            <a:r>
              <a:rPr lang="en-US" dirty="0"/>
              <a:t>GRUB stands for Grand Unified </a:t>
            </a:r>
            <a:r>
              <a:rPr lang="en-US" dirty="0" err="1"/>
              <a:t>Bootloader</a:t>
            </a:r>
            <a:r>
              <a:rPr lang="en-US" dirty="0" smtClean="0"/>
              <a:t>.</a:t>
            </a:r>
          </a:p>
          <a:p>
            <a:pPr lvl="0" algn="just"/>
            <a:endParaRPr lang="en-US" dirty="0"/>
          </a:p>
          <a:p>
            <a:pPr lvl="0" algn="just"/>
            <a:r>
              <a:rPr lang="en-US" dirty="0"/>
              <a:t>If you have multiple kernel images installed on your system, you can choose which one to be executed</a:t>
            </a:r>
            <a:r>
              <a:rPr lang="en-US" dirty="0" smtClean="0"/>
              <a:t>.</a:t>
            </a:r>
          </a:p>
          <a:p>
            <a:pPr lvl="0" algn="just"/>
            <a:endParaRPr lang="en-US" dirty="0"/>
          </a:p>
          <a:p>
            <a:pPr lvl="0" algn="just"/>
            <a:r>
              <a:rPr lang="en-US" dirty="0"/>
              <a:t>GRUB displays a splash screen, waits for few seconds, if you don’t enter anything, it loads the default kernel image as specified in the grub configuration file</a:t>
            </a:r>
            <a:r>
              <a:rPr lang="en-US" dirty="0" smtClean="0"/>
              <a:t>.</a:t>
            </a:r>
          </a:p>
          <a:p>
            <a:pPr lvl="0" algn="just"/>
            <a:endParaRPr lang="en-US" dirty="0"/>
          </a:p>
          <a:p>
            <a:pPr lvl="0" algn="just"/>
            <a:r>
              <a:rPr lang="en-US" dirty="0" smtClean="0"/>
              <a:t>4.Kernel:</a:t>
            </a:r>
          </a:p>
          <a:p>
            <a:pPr lvl="0" algn="just"/>
            <a:endParaRPr lang="en-US" dirty="0"/>
          </a:p>
          <a:p>
            <a:pPr lvl="0"/>
            <a:r>
              <a:rPr lang="en-US" dirty="0"/>
              <a:t>Mounts the root file system as specified in the “root=” in </a:t>
            </a:r>
            <a:r>
              <a:rPr lang="en-US" dirty="0" err="1" smtClean="0"/>
              <a:t>grub.conf</a:t>
            </a:r>
            <a:endParaRPr lang="en-US" dirty="0" smtClean="0"/>
          </a:p>
          <a:p>
            <a:pPr lvl="0"/>
            <a:endParaRPr lang="en-US" dirty="0"/>
          </a:p>
          <a:p>
            <a:pPr lvl="0"/>
            <a:r>
              <a:rPr lang="en-US" dirty="0"/>
              <a:t>Kernel executes the /</a:t>
            </a:r>
            <a:r>
              <a:rPr lang="en-US" dirty="0" err="1"/>
              <a:t>sbin</a:t>
            </a:r>
            <a:r>
              <a:rPr lang="en-US" dirty="0"/>
              <a:t>/init </a:t>
            </a:r>
            <a:r>
              <a:rPr lang="en-US" dirty="0" smtClean="0"/>
              <a:t>program</a:t>
            </a:r>
          </a:p>
          <a:p>
            <a:pPr lvl="0"/>
            <a:endParaRPr lang="en-US" dirty="0"/>
          </a:p>
          <a:p>
            <a:r>
              <a:rPr lang="en-US" dirty="0"/>
              <a:t>Since init was the 1st program to be executed by Linux Kernel, it has the process id (PID) of 1. </a:t>
            </a:r>
            <a:endParaRPr lang="en-US" dirty="0" smtClean="0"/>
          </a:p>
          <a:p>
            <a:endParaRPr lang="en-US" dirty="0" smtClean="0"/>
          </a:p>
          <a:p>
            <a:pPr lvl="0"/>
            <a:r>
              <a:rPr lang="en-US" dirty="0" err="1"/>
              <a:t>initrd</a:t>
            </a:r>
            <a:r>
              <a:rPr lang="en-US" dirty="0"/>
              <a:t> stands for Initial RAM Disk.</a:t>
            </a:r>
          </a:p>
          <a:p>
            <a:endParaRPr lang="en-US" dirty="0"/>
          </a:p>
          <a:p>
            <a:pPr algn="just"/>
            <a:endParaRPr lang="en-US" dirty="0"/>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305800" cy="5909310"/>
          </a:xfrm>
          <a:prstGeom prst="rect">
            <a:avLst/>
          </a:prstGeom>
          <a:noFill/>
        </p:spPr>
        <p:txBody>
          <a:bodyPr wrap="square" rtlCol="0">
            <a:spAutoFit/>
          </a:bodyPr>
          <a:lstStyle/>
          <a:p>
            <a:r>
              <a:rPr lang="en-US" dirty="0" smtClean="0"/>
              <a:t>5. Init:</a:t>
            </a:r>
          </a:p>
          <a:p>
            <a:endParaRPr lang="en-US" dirty="0"/>
          </a:p>
          <a:p>
            <a:r>
              <a:rPr lang="en-US" dirty="0"/>
              <a:t>Looks at the /etc/</a:t>
            </a:r>
            <a:r>
              <a:rPr lang="en-US" dirty="0" err="1"/>
              <a:t>inittab</a:t>
            </a:r>
            <a:r>
              <a:rPr lang="en-US" dirty="0"/>
              <a:t> file to decide the Linux run level</a:t>
            </a:r>
            <a:r>
              <a:rPr lang="en-US" dirty="0" smtClean="0"/>
              <a:t>.</a:t>
            </a:r>
          </a:p>
          <a:p>
            <a:endParaRPr lang="en-US" dirty="0"/>
          </a:p>
          <a:p>
            <a:r>
              <a:rPr lang="en-US" dirty="0"/>
              <a:t>Following are the available run </a:t>
            </a:r>
            <a:r>
              <a:rPr lang="en-US" dirty="0" smtClean="0"/>
              <a:t>levels</a:t>
            </a:r>
          </a:p>
          <a:p>
            <a:endParaRPr lang="en-US" dirty="0"/>
          </a:p>
          <a:p>
            <a:r>
              <a:rPr lang="en-US" dirty="0"/>
              <a:t>0 – halt</a:t>
            </a:r>
          </a:p>
          <a:p>
            <a:r>
              <a:rPr lang="en-US" dirty="0"/>
              <a:t>1 – Single user mode</a:t>
            </a:r>
          </a:p>
          <a:p>
            <a:r>
              <a:rPr lang="en-US" dirty="0"/>
              <a:t>2 – Multiuser, without NFS</a:t>
            </a:r>
          </a:p>
          <a:p>
            <a:r>
              <a:rPr lang="en-US" dirty="0"/>
              <a:t>3 – Full multiuser mode</a:t>
            </a:r>
          </a:p>
          <a:p>
            <a:r>
              <a:rPr lang="en-US" dirty="0"/>
              <a:t>4 – unused</a:t>
            </a:r>
          </a:p>
          <a:p>
            <a:r>
              <a:rPr lang="en-US" dirty="0"/>
              <a:t>5 – X11</a:t>
            </a:r>
          </a:p>
          <a:p>
            <a:r>
              <a:rPr lang="en-US" dirty="0"/>
              <a:t>6 – </a:t>
            </a:r>
            <a:r>
              <a:rPr lang="en-US" dirty="0" smtClean="0"/>
              <a:t>reboot</a:t>
            </a:r>
          </a:p>
          <a:p>
            <a:endParaRPr lang="en-US" dirty="0"/>
          </a:p>
          <a:p>
            <a:r>
              <a:rPr lang="en-US" dirty="0"/>
              <a:t>Init identifies the default </a:t>
            </a:r>
            <a:r>
              <a:rPr lang="en-US" dirty="0" err="1"/>
              <a:t>initlevel</a:t>
            </a:r>
            <a:r>
              <a:rPr lang="en-US" dirty="0"/>
              <a:t> from /etc/</a:t>
            </a:r>
            <a:r>
              <a:rPr lang="en-US" dirty="0" err="1"/>
              <a:t>inittab</a:t>
            </a:r>
            <a:r>
              <a:rPr lang="en-US" dirty="0"/>
              <a:t> and uses that to load all appropriate </a:t>
            </a:r>
            <a:r>
              <a:rPr lang="en-US" dirty="0" smtClean="0"/>
              <a:t>program</a:t>
            </a:r>
          </a:p>
          <a:p>
            <a:endParaRPr lang="en-US" dirty="0"/>
          </a:p>
          <a:p>
            <a:r>
              <a:rPr lang="en-US" dirty="0"/>
              <a:t>Execute ‘</a:t>
            </a:r>
            <a:r>
              <a:rPr lang="en-US" dirty="0" err="1"/>
              <a:t>grep</a:t>
            </a:r>
            <a:r>
              <a:rPr lang="en-US" dirty="0"/>
              <a:t> </a:t>
            </a:r>
            <a:r>
              <a:rPr lang="en-US" dirty="0" err="1"/>
              <a:t>initdefault</a:t>
            </a:r>
            <a:r>
              <a:rPr lang="en-US" dirty="0"/>
              <a:t> /etc/</a:t>
            </a:r>
            <a:r>
              <a:rPr lang="en-US" dirty="0" err="1"/>
              <a:t>inittab</a:t>
            </a:r>
            <a:r>
              <a:rPr lang="en-US" dirty="0"/>
              <a:t>’ on your system to identify the default run level</a:t>
            </a:r>
          </a:p>
          <a:p>
            <a:endParaRPr lang="en-US" dirty="0"/>
          </a:p>
          <a:p>
            <a:endParaRPr lang="en-US" dirty="0"/>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763000" cy="7294305"/>
          </a:xfrm>
          <a:prstGeom prst="rect">
            <a:avLst/>
          </a:prstGeom>
          <a:noFill/>
        </p:spPr>
        <p:txBody>
          <a:bodyPr wrap="square" rtlCol="0">
            <a:spAutoFit/>
          </a:bodyPr>
          <a:lstStyle/>
          <a:p>
            <a:r>
              <a:rPr lang="en-US" dirty="0" smtClean="0"/>
              <a:t>6. Run Level Programs:</a:t>
            </a:r>
          </a:p>
          <a:p>
            <a:endParaRPr lang="en-US" dirty="0"/>
          </a:p>
          <a:p>
            <a:r>
              <a:rPr lang="en-US" dirty="0"/>
              <a:t>When the Linux system is booting up, you might see various services getting started. For example, it might say “starting </a:t>
            </a:r>
            <a:r>
              <a:rPr lang="en-US" dirty="0" err="1"/>
              <a:t>sendmail</a:t>
            </a:r>
            <a:r>
              <a:rPr lang="en-US" dirty="0"/>
              <a:t> …. OK”. Those are the </a:t>
            </a:r>
            <a:r>
              <a:rPr lang="en-US" dirty="0" err="1"/>
              <a:t>runlevel</a:t>
            </a:r>
            <a:r>
              <a:rPr lang="en-US" dirty="0"/>
              <a:t> programs, executed from the run level directory as defined by your run level</a:t>
            </a:r>
            <a:r>
              <a:rPr lang="en-US" dirty="0" smtClean="0"/>
              <a:t>.</a:t>
            </a:r>
          </a:p>
          <a:p>
            <a:endParaRPr lang="en-US" dirty="0"/>
          </a:p>
          <a:p>
            <a:endParaRPr lang="en-US" dirty="0" smtClean="0"/>
          </a:p>
          <a:p>
            <a:r>
              <a:rPr lang="en-US" dirty="0"/>
              <a:t>Depending on your default init level setting, the system will execute the programs from one of the following directories.</a:t>
            </a:r>
          </a:p>
          <a:p>
            <a:r>
              <a:rPr lang="en-US" dirty="0"/>
              <a:t>Run level 0 – /etc/</a:t>
            </a:r>
            <a:r>
              <a:rPr lang="en-US" dirty="0" err="1"/>
              <a:t>rc.d</a:t>
            </a:r>
            <a:r>
              <a:rPr lang="en-US" dirty="0"/>
              <a:t>/rc0.d/</a:t>
            </a:r>
          </a:p>
          <a:p>
            <a:r>
              <a:rPr lang="en-US" dirty="0"/>
              <a:t>Run level 1 – /etc/</a:t>
            </a:r>
            <a:r>
              <a:rPr lang="en-US" dirty="0" err="1"/>
              <a:t>rc.d</a:t>
            </a:r>
            <a:r>
              <a:rPr lang="en-US" dirty="0"/>
              <a:t>/rc1.d/</a:t>
            </a:r>
          </a:p>
          <a:p>
            <a:r>
              <a:rPr lang="en-US" dirty="0"/>
              <a:t>Run level 2 – /etc/</a:t>
            </a:r>
            <a:r>
              <a:rPr lang="en-US" dirty="0" err="1"/>
              <a:t>rc.d</a:t>
            </a:r>
            <a:r>
              <a:rPr lang="en-US" dirty="0"/>
              <a:t>/rc2.d/</a:t>
            </a:r>
          </a:p>
          <a:p>
            <a:r>
              <a:rPr lang="en-US" dirty="0"/>
              <a:t>Run level 3 – /etc/</a:t>
            </a:r>
            <a:r>
              <a:rPr lang="en-US" dirty="0" err="1"/>
              <a:t>rc.d</a:t>
            </a:r>
            <a:r>
              <a:rPr lang="en-US" dirty="0"/>
              <a:t>/rc3.d/</a:t>
            </a:r>
          </a:p>
          <a:p>
            <a:r>
              <a:rPr lang="en-US" dirty="0"/>
              <a:t>Run level 4 – /etc/</a:t>
            </a:r>
            <a:r>
              <a:rPr lang="en-US" dirty="0" err="1"/>
              <a:t>rc.d</a:t>
            </a:r>
            <a:r>
              <a:rPr lang="en-US" dirty="0"/>
              <a:t>/rc4.d/</a:t>
            </a:r>
          </a:p>
          <a:p>
            <a:r>
              <a:rPr lang="en-US" dirty="0"/>
              <a:t>Run level 5 – /etc/</a:t>
            </a:r>
            <a:r>
              <a:rPr lang="en-US" dirty="0" err="1"/>
              <a:t>rc.d</a:t>
            </a:r>
            <a:r>
              <a:rPr lang="en-US" dirty="0"/>
              <a:t>/rc5.d/</a:t>
            </a:r>
          </a:p>
          <a:p>
            <a:r>
              <a:rPr lang="en-US" dirty="0"/>
              <a:t>Run level 6 – /etc/</a:t>
            </a:r>
            <a:r>
              <a:rPr lang="en-US" dirty="0" err="1"/>
              <a:t>rc.d</a:t>
            </a:r>
            <a:r>
              <a:rPr lang="en-US" dirty="0"/>
              <a:t>/rc6.d/</a:t>
            </a:r>
          </a:p>
          <a:p>
            <a:endParaRPr lang="en-US" dirty="0" smtClean="0"/>
          </a:p>
          <a:p>
            <a:pPr lvl="0"/>
            <a:r>
              <a:rPr lang="en-US" dirty="0"/>
              <a:t>Programs starts with S are used during startup. S for startup</a:t>
            </a:r>
            <a:r>
              <a:rPr lang="en-US" dirty="0" smtClean="0"/>
              <a:t>.</a:t>
            </a:r>
          </a:p>
          <a:p>
            <a:pPr lvl="0"/>
            <a:r>
              <a:rPr lang="en-US" dirty="0" smtClean="0"/>
              <a:t>Programs </a:t>
            </a:r>
            <a:r>
              <a:rPr lang="en-US" dirty="0"/>
              <a:t>starts with K are used during shutdown. K for </a:t>
            </a:r>
            <a:r>
              <a:rPr lang="en-US" dirty="0" smtClean="0"/>
              <a:t>kill</a:t>
            </a:r>
            <a:endParaRPr lang="en-US" dirty="0"/>
          </a:p>
          <a:p>
            <a:pPr lvl="0"/>
            <a:r>
              <a:rPr lang="en-US" dirty="0"/>
              <a:t>There are numbers right next to S and K in the program names. Those are the sequence number in which the programs should be started or killed.</a:t>
            </a:r>
          </a:p>
          <a:p>
            <a:endParaRPr lang="en-US" dirty="0"/>
          </a:p>
          <a:p>
            <a:endParaRPr lang="en-US" dirty="0" smtClean="0"/>
          </a:p>
          <a:p>
            <a:endParaRPr lang="en-US" dirty="0"/>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381000"/>
            <a:ext cx="8458200" cy="4801314"/>
          </a:xfrm>
          <a:prstGeom prst="rect">
            <a:avLst/>
          </a:prstGeom>
          <a:noFill/>
        </p:spPr>
        <p:txBody>
          <a:bodyPr wrap="square" rtlCol="0">
            <a:spAutoFit/>
          </a:bodyPr>
          <a:lstStyle/>
          <a:p>
            <a:pPr algn="just"/>
            <a:r>
              <a:rPr lang="en-US" b="1" dirty="0"/>
              <a:t>Enabling and Disabling Services</a:t>
            </a:r>
            <a:endParaRPr lang="en-US" dirty="0"/>
          </a:p>
          <a:p>
            <a:pPr algn="just"/>
            <a:endParaRPr lang="en-US" dirty="0" smtClean="0"/>
          </a:p>
          <a:p>
            <a:pPr algn="just"/>
            <a:endParaRPr lang="en-US" dirty="0"/>
          </a:p>
          <a:p>
            <a:pPr algn="just"/>
            <a:r>
              <a:rPr lang="en-US" dirty="0"/>
              <a:t>You can use the </a:t>
            </a:r>
            <a:r>
              <a:rPr lang="en-US" b="1" dirty="0" err="1"/>
              <a:t>systemctl</a:t>
            </a:r>
            <a:r>
              <a:rPr lang="en-US" b="1" dirty="0"/>
              <a:t> </a:t>
            </a:r>
            <a:r>
              <a:rPr lang="en-US" dirty="0"/>
              <a:t>command to enable or disable a service from starting when the system starts, for example</a:t>
            </a:r>
            <a:r>
              <a:rPr lang="en-US" dirty="0" smtClean="0"/>
              <a:t>:</a:t>
            </a:r>
          </a:p>
          <a:p>
            <a:pPr algn="just"/>
            <a:endParaRPr lang="en-US" dirty="0"/>
          </a:p>
          <a:p>
            <a:pPr algn="just"/>
            <a:r>
              <a:rPr lang="en-US" dirty="0"/>
              <a:t># </a:t>
            </a:r>
            <a:r>
              <a:rPr lang="en-US" dirty="0" err="1"/>
              <a:t>systemctl</a:t>
            </a:r>
            <a:r>
              <a:rPr lang="en-US" dirty="0"/>
              <a:t> enable </a:t>
            </a:r>
            <a:r>
              <a:rPr lang="en-US" dirty="0" err="1"/>
              <a:t>httpd</a:t>
            </a:r>
            <a:endParaRPr lang="en-US" dirty="0"/>
          </a:p>
          <a:p>
            <a:pPr algn="just"/>
            <a:r>
              <a:rPr lang="en-US" dirty="0" err="1"/>
              <a:t>ln</a:t>
            </a:r>
            <a:r>
              <a:rPr lang="en-US" dirty="0"/>
              <a:t> -s '/</a:t>
            </a:r>
            <a:r>
              <a:rPr lang="en-US" dirty="0" err="1"/>
              <a:t>usr</a:t>
            </a:r>
            <a:r>
              <a:rPr lang="en-US" dirty="0"/>
              <a:t>/lib/</a:t>
            </a:r>
            <a:r>
              <a:rPr lang="en-US" dirty="0" err="1"/>
              <a:t>systemd</a:t>
            </a:r>
            <a:r>
              <a:rPr lang="en-US" dirty="0"/>
              <a:t>/system/</a:t>
            </a:r>
            <a:r>
              <a:rPr lang="en-US" dirty="0" err="1"/>
              <a:t>httpd.service</a:t>
            </a:r>
            <a:r>
              <a:rPr lang="en-US" dirty="0"/>
              <a:t>' \</a:t>
            </a:r>
          </a:p>
          <a:p>
            <a:pPr algn="just"/>
            <a:r>
              <a:rPr lang="en-US" dirty="0"/>
              <a:t>  '/etc/</a:t>
            </a:r>
            <a:r>
              <a:rPr lang="en-US" dirty="0" err="1"/>
              <a:t>systemd</a:t>
            </a:r>
            <a:r>
              <a:rPr lang="en-US" dirty="0"/>
              <a:t>/system/multi-</a:t>
            </a:r>
            <a:r>
              <a:rPr lang="en-US" dirty="0" err="1"/>
              <a:t>user.target.wants</a:t>
            </a:r>
            <a:r>
              <a:rPr lang="en-US" dirty="0"/>
              <a:t>/</a:t>
            </a:r>
            <a:r>
              <a:rPr lang="en-US" dirty="0" err="1"/>
              <a:t>httpd.service</a:t>
            </a:r>
            <a:r>
              <a:rPr lang="en-US" dirty="0"/>
              <a:t>'</a:t>
            </a:r>
          </a:p>
          <a:p>
            <a:pPr algn="just"/>
            <a:r>
              <a:rPr lang="en-US" dirty="0"/>
              <a:t> </a:t>
            </a:r>
          </a:p>
          <a:p>
            <a:pPr algn="just"/>
            <a:endParaRPr lang="en-US" dirty="0" smtClean="0"/>
          </a:p>
          <a:p>
            <a:pPr algn="just"/>
            <a:r>
              <a:rPr lang="en-US" dirty="0"/>
              <a:t>The command enables a service by creating a symbolic link for the lowest-level system-state target at which the service should start. In the example, the command creates the symbolic link </a:t>
            </a:r>
            <a:r>
              <a:rPr lang="en-US" dirty="0" err="1"/>
              <a:t>httpd.service</a:t>
            </a:r>
            <a:r>
              <a:rPr lang="en-US" dirty="0"/>
              <a:t> for the multi-</a:t>
            </a:r>
            <a:r>
              <a:rPr lang="en-US" dirty="0" err="1"/>
              <a:t>usertarget</a:t>
            </a:r>
            <a:r>
              <a:rPr lang="en-US" dirty="0"/>
              <a:t>.</a:t>
            </a:r>
          </a:p>
          <a:p>
            <a:pPr algn="just"/>
            <a:endParaRPr lang="en-US" dirty="0"/>
          </a:p>
          <a:p>
            <a:pPr algn="just"/>
            <a:endParaRPr lang="en-US" dirty="0"/>
          </a:p>
        </p:txBody>
      </p:sp>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305800" cy="4247317"/>
          </a:xfrm>
          <a:prstGeom prst="rect">
            <a:avLst/>
          </a:prstGeom>
          <a:noFill/>
        </p:spPr>
        <p:txBody>
          <a:bodyPr wrap="square" rtlCol="0">
            <a:spAutoFit/>
          </a:bodyPr>
          <a:lstStyle/>
          <a:p>
            <a:pPr algn="just"/>
            <a:r>
              <a:rPr lang="en-US" b="1" dirty="0"/>
              <a:t>Disabling a service removes the symbolic link:</a:t>
            </a:r>
            <a:endParaRPr lang="en-US" dirty="0"/>
          </a:p>
          <a:p>
            <a:pPr algn="just"/>
            <a:endParaRPr lang="en-US" dirty="0" smtClean="0"/>
          </a:p>
          <a:p>
            <a:pPr algn="just"/>
            <a:r>
              <a:rPr lang="en-US" dirty="0"/>
              <a:t># </a:t>
            </a:r>
            <a:r>
              <a:rPr lang="en-US" dirty="0" err="1"/>
              <a:t>systemctl</a:t>
            </a:r>
            <a:r>
              <a:rPr lang="en-US" dirty="0"/>
              <a:t> disable </a:t>
            </a:r>
            <a:r>
              <a:rPr lang="en-US" dirty="0" err="1"/>
              <a:t>httpd</a:t>
            </a:r>
            <a:endParaRPr lang="en-US" dirty="0"/>
          </a:p>
          <a:p>
            <a:pPr algn="just"/>
            <a:r>
              <a:rPr lang="en-US" dirty="0" err="1"/>
              <a:t>rm</a:t>
            </a:r>
            <a:r>
              <a:rPr lang="en-US" dirty="0"/>
              <a:t> '/etc/</a:t>
            </a:r>
            <a:r>
              <a:rPr lang="en-US" dirty="0" err="1"/>
              <a:t>systemd</a:t>
            </a:r>
            <a:r>
              <a:rPr lang="en-US" dirty="0"/>
              <a:t>/system/multi-</a:t>
            </a:r>
            <a:r>
              <a:rPr lang="en-US" dirty="0" err="1"/>
              <a:t>user.target.wants</a:t>
            </a:r>
            <a:r>
              <a:rPr lang="en-US" dirty="0"/>
              <a:t>/</a:t>
            </a:r>
            <a:r>
              <a:rPr lang="en-US" dirty="0" err="1"/>
              <a:t>httpd.service</a:t>
            </a:r>
            <a:r>
              <a:rPr lang="en-US" dirty="0"/>
              <a:t>'</a:t>
            </a:r>
          </a:p>
          <a:p>
            <a:pPr algn="just"/>
            <a:endParaRPr lang="en-US" dirty="0" smtClean="0"/>
          </a:p>
          <a:p>
            <a:pPr algn="just"/>
            <a:r>
              <a:rPr lang="en-US" dirty="0"/>
              <a:t>You can use the is-enabled subcommand to check whether a service is enabled</a:t>
            </a:r>
            <a:r>
              <a:rPr lang="en-US" dirty="0" smtClean="0"/>
              <a:t>:</a:t>
            </a:r>
          </a:p>
          <a:p>
            <a:pPr algn="just"/>
            <a:endParaRPr lang="en-US" dirty="0"/>
          </a:p>
          <a:p>
            <a:pPr algn="just"/>
            <a:r>
              <a:rPr lang="en-US" dirty="0"/>
              <a:t># </a:t>
            </a:r>
            <a:r>
              <a:rPr lang="en-US" dirty="0" err="1"/>
              <a:t>systemctl</a:t>
            </a:r>
            <a:r>
              <a:rPr lang="en-US" dirty="0"/>
              <a:t> is-enabled </a:t>
            </a:r>
            <a:r>
              <a:rPr lang="en-US" dirty="0" err="1"/>
              <a:t>httpd</a:t>
            </a:r>
            <a:endParaRPr lang="en-US" dirty="0"/>
          </a:p>
          <a:p>
            <a:pPr algn="just"/>
            <a:r>
              <a:rPr lang="en-US" dirty="0"/>
              <a:t>disabled</a:t>
            </a:r>
          </a:p>
          <a:p>
            <a:pPr algn="just"/>
            <a:r>
              <a:rPr lang="en-US" dirty="0"/>
              <a:t># </a:t>
            </a:r>
            <a:r>
              <a:rPr lang="en-US" dirty="0" err="1"/>
              <a:t>systemctl</a:t>
            </a:r>
            <a:r>
              <a:rPr lang="en-US" dirty="0"/>
              <a:t> is-enabled </a:t>
            </a:r>
            <a:r>
              <a:rPr lang="en-US" dirty="0" err="1"/>
              <a:t>nfs</a:t>
            </a:r>
            <a:endParaRPr lang="en-US" dirty="0"/>
          </a:p>
          <a:p>
            <a:pPr algn="just"/>
            <a:r>
              <a:rPr lang="en-US" dirty="0"/>
              <a:t>enabled</a:t>
            </a:r>
          </a:p>
          <a:p>
            <a:pPr algn="just"/>
            <a:r>
              <a:rPr lang="en-US" dirty="0"/>
              <a:t> </a:t>
            </a:r>
          </a:p>
          <a:p>
            <a:pPr algn="just"/>
            <a:endParaRPr lang="en-US" dirty="0"/>
          </a:p>
          <a:p>
            <a:pPr algn="just"/>
            <a:endParaRPr lang="en-US" dirty="0"/>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09600"/>
            <a:ext cx="7848600" cy="4708981"/>
          </a:xfrm>
          <a:prstGeom prst="rect">
            <a:avLst/>
          </a:prstGeom>
          <a:noFill/>
        </p:spPr>
        <p:txBody>
          <a:bodyPr wrap="square" rtlCol="0">
            <a:spAutoFit/>
          </a:bodyPr>
          <a:lstStyle/>
          <a:p>
            <a:pPr algn="just"/>
            <a:r>
              <a:rPr lang="en-US" sz="2000" dirty="0" smtClean="0"/>
              <a:t>PICO:</a:t>
            </a:r>
          </a:p>
          <a:p>
            <a:pPr algn="just"/>
            <a:endParaRPr lang="en-US" sz="2000" dirty="0"/>
          </a:p>
          <a:p>
            <a:pPr algn="just"/>
            <a:r>
              <a:rPr lang="en-US" sz="2000" dirty="0" smtClean="0"/>
              <a:t>The </a:t>
            </a:r>
            <a:r>
              <a:rPr lang="en-US" sz="2000" dirty="0" err="1"/>
              <a:t>pico</a:t>
            </a:r>
            <a:r>
              <a:rPr lang="en-US" sz="2000" dirty="0"/>
              <a:t> program is another editor inspired by </a:t>
            </a:r>
            <a:r>
              <a:rPr lang="en-US" sz="2000" dirty="0" smtClean="0"/>
              <a:t>simplicity.</a:t>
            </a:r>
          </a:p>
          <a:p>
            <a:pPr algn="just"/>
            <a:endParaRPr lang="en-US" sz="2000" dirty="0"/>
          </a:p>
          <a:p>
            <a:pPr algn="just"/>
            <a:r>
              <a:rPr lang="en-US" sz="2000" dirty="0"/>
              <a:t>Like </a:t>
            </a:r>
            <a:r>
              <a:rPr lang="en-US" sz="2000" dirty="0" err="1"/>
              <a:t>joe</a:t>
            </a:r>
            <a:r>
              <a:rPr lang="en-US" sz="2000" dirty="0"/>
              <a:t>, it can work in a manner similar to Notepad, but </a:t>
            </a:r>
            <a:r>
              <a:rPr lang="en-US" sz="2000" dirty="0" err="1"/>
              <a:t>pico</a:t>
            </a:r>
            <a:r>
              <a:rPr lang="en-US" sz="2000" dirty="0"/>
              <a:t> uses its own set of key combinations. Thankfully, all available key combinations are always shown at the bottom of the screen.</a:t>
            </a:r>
          </a:p>
          <a:p>
            <a:pPr algn="just"/>
            <a:endParaRPr lang="en-US" sz="2000" dirty="0" smtClean="0"/>
          </a:p>
          <a:p>
            <a:pPr algn="just"/>
            <a:endParaRPr lang="en-US" sz="2000" dirty="0"/>
          </a:p>
          <a:p>
            <a:pPr algn="just"/>
            <a:r>
              <a:rPr lang="en-US" sz="2000" dirty="0"/>
              <a:t>To start </a:t>
            </a:r>
            <a:r>
              <a:rPr lang="en-US" sz="2000" dirty="0" err="1"/>
              <a:t>pico</a:t>
            </a:r>
            <a:r>
              <a:rPr lang="en-US" sz="2000" dirty="0"/>
              <a:t>, simply type</a:t>
            </a:r>
          </a:p>
          <a:p>
            <a:pPr algn="just"/>
            <a:r>
              <a:rPr lang="en-US" sz="2000" dirty="0"/>
              <a:t> </a:t>
            </a:r>
          </a:p>
          <a:p>
            <a:pPr algn="just"/>
            <a:r>
              <a:rPr lang="en-US" sz="2000" dirty="0"/>
              <a:t>$ </a:t>
            </a:r>
            <a:r>
              <a:rPr lang="en-US" sz="2000" dirty="0" err="1"/>
              <a:t>pico</a:t>
            </a:r>
            <a:endParaRPr lang="en-US" sz="2000" dirty="0"/>
          </a:p>
          <a:p>
            <a:pPr algn="just"/>
            <a:r>
              <a:rPr lang="en-US" sz="2000" dirty="0"/>
              <a:t> </a:t>
            </a:r>
          </a:p>
          <a:p>
            <a:pPr algn="just"/>
            <a:endParaRPr lang="en-US" sz="2000" dirty="0"/>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8153400" cy="6186309"/>
          </a:xfrm>
          <a:prstGeom prst="rect">
            <a:avLst/>
          </a:prstGeom>
          <a:noFill/>
        </p:spPr>
        <p:txBody>
          <a:bodyPr wrap="square" rtlCol="0">
            <a:spAutoFit/>
          </a:bodyPr>
          <a:lstStyle/>
          <a:p>
            <a:r>
              <a:rPr lang="en-US" dirty="0" smtClean="0"/>
              <a:t>JOE:</a:t>
            </a:r>
          </a:p>
          <a:p>
            <a:endParaRPr lang="en-US" dirty="0"/>
          </a:p>
          <a:p>
            <a:r>
              <a:rPr lang="en-US" dirty="0" err="1"/>
              <a:t>joe</a:t>
            </a:r>
            <a:r>
              <a:rPr lang="en-US" dirty="0"/>
              <a:t> most closely resembles a simple text editor. It works much like Notepad and offers on-screen </a:t>
            </a:r>
            <a:r>
              <a:rPr lang="en-US" dirty="0" smtClean="0"/>
              <a:t>help</a:t>
            </a:r>
          </a:p>
          <a:p>
            <a:endParaRPr lang="en-US" dirty="0"/>
          </a:p>
          <a:p>
            <a:r>
              <a:rPr lang="en-US" dirty="0"/>
              <a:t>To start </a:t>
            </a:r>
            <a:r>
              <a:rPr lang="en-US" dirty="0" err="1"/>
              <a:t>joe</a:t>
            </a:r>
            <a:r>
              <a:rPr lang="en-US" dirty="0"/>
              <a:t>, simply type</a:t>
            </a:r>
          </a:p>
          <a:p>
            <a:r>
              <a:rPr lang="en-US" dirty="0"/>
              <a:t> </a:t>
            </a:r>
          </a:p>
          <a:p>
            <a:r>
              <a:rPr lang="en-US" dirty="0"/>
              <a:t>$ </a:t>
            </a:r>
            <a:r>
              <a:rPr lang="en-US" dirty="0" err="1"/>
              <a:t>joe</a:t>
            </a:r>
            <a:endParaRPr lang="en-US" dirty="0"/>
          </a:p>
          <a:p>
            <a:endParaRPr lang="en-US" dirty="0" smtClean="0"/>
          </a:p>
          <a:p>
            <a:endParaRPr lang="en-US" dirty="0"/>
          </a:p>
          <a:p>
            <a:r>
              <a:rPr lang="en-US" b="1" dirty="0" err="1"/>
              <a:t>emacs</a:t>
            </a:r>
            <a:endParaRPr lang="en-US" dirty="0"/>
          </a:p>
          <a:p>
            <a:endParaRPr lang="en-US" dirty="0" smtClean="0"/>
          </a:p>
          <a:p>
            <a:endParaRPr lang="en-US" dirty="0"/>
          </a:p>
          <a:p>
            <a:pPr algn="just"/>
            <a:r>
              <a:rPr lang="en-US" dirty="0" err="1"/>
              <a:t>Emacs</a:t>
            </a:r>
            <a:r>
              <a:rPr lang="en-US" dirty="0"/>
              <a:t> can do much more than simple insertion and deletion of text. It can control sub processes, indent programs automatically, show multiple files at once, and more. </a:t>
            </a:r>
            <a:r>
              <a:rPr lang="en-US" dirty="0" err="1"/>
              <a:t>Emacs</a:t>
            </a:r>
            <a:r>
              <a:rPr lang="en-US" dirty="0"/>
              <a:t> editing commands operate in terms of </a:t>
            </a:r>
            <a:r>
              <a:rPr lang="en-US" dirty="0">
                <a:hlinkClick r:id="rId2"/>
              </a:rPr>
              <a:t>characters</a:t>
            </a:r>
            <a:r>
              <a:rPr lang="en-US" dirty="0"/>
              <a:t>, words, lines, sentences, paragraphs, and pages, as well as </a:t>
            </a:r>
            <a:r>
              <a:rPr lang="en-US" dirty="0">
                <a:hlinkClick r:id="rId3"/>
              </a:rPr>
              <a:t>expressions</a:t>
            </a:r>
            <a:r>
              <a:rPr lang="en-US" dirty="0"/>
              <a:t> and comments  in various </a:t>
            </a:r>
            <a:r>
              <a:rPr lang="en-US" dirty="0">
                <a:hlinkClick r:id="rId4"/>
              </a:rPr>
              <a:t>programming languages</a:t>
            </a:r>
            <a:r>
              <a:rPr lang="en-US" dirty="0" smtClean="0"/>
              <a:t>.</a:t>
            </a:r>
          </a:p>
          <a:p>
            <a:pPr algn="just"/>
            <a:endParaRPr lang="en-US" dirty="0"/>
          </a:p>
          <a:p>
            <a:pPr algn="just"/>
            <a:r>
              <a:rPr lang="en-US" dirty="0"/>
              <a:t>To start </a:t>
            </a:r>
            <a:r>
              <a:rPr lang="en-US" dirty="0" err="1"/>
              <a:t>emacs</a:t>
            </a:r>
            <a:r>
              <a:rPr lang="en-US" dirty="0"/>
              <a:t>, simply type         $ </a:t>
            </a:r>
            <a:r>
              <a:rPr lang="en-US" dirty="0" err="1"/>
              <a:t>emacs</a:t>
            </a:r>
            <a:endParaRPr lang="en-US" dirty="0"/>
          </a:p>
          <a:p>
            <a:pPr algn="just"/>
            <a:endParaRPr lang="en-US" dirty="0"/>
          </a:p>
          <a:p>
            <a:endParaRPr lang="en-US" dirty="0"/>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686800" cy="5324535"/>
          </a:xfrm>
          <a:prstGeom prst="rect">
            <a:avLst/>
          </a:prstGeom>
          <a:noFill/>
        </p:spPr>
        <p:txBody>
          <a:bodyPr wrap="square" rtlCol="0">
            <a:spAutoFit/>
          </a:bodyPr>
          <a:lstStyle/>
          <a:p>
            <a:pPr algn="just"/>
            <a:r>
              <a:rPr lang="en-US" sz="2000" b="1" dirty="0"/>
              <a:t>BOOTING AND SHUTTING DOWN: </a:t>
            </a:r>
            <a:endParaRPr lang="en-US" sz="2000" dirty="0"/>
          </a:p>
          <a:p>
            <a:pPr algn="just"/>
            <a:endParaRPr lang="en-US" sz="2000" dirty="0" smtClean="0"/>
          </a:p>
          <a:p>
            <a:pPr algn="just"/>
            <a:r>
              <a:rPr lang="en-US" sz="2000" dirty="0"/>
              <a:t>LILO and GRUB: </a:t>
            </a:r>
          </a:p>
          <a:p>
            <a:pPr algn="just"/>
            <a:endParaRPr lang="en-US" sz="2000" dirty="0" smtClean="0"/>
          </a:p>
          <a:p>
            <a:pPr algn="just"/>
            <a:endParaRPr lang="en-US" sz="2000" dirty="0"/>
          </a:p>
          <a:p>
            <a:pPr algn="just"/>
            <a:r>
              <a:rPr lang="en-US" sz="2000" dirty="0"/>
              <a:t>GRUB, the </a:t>
            </a:r>
            <a:r>
              <a:rPr lang="en-US" sz="2000" dirty="0" err="1"/>
              <a:t>GRand</a:t>
            </a:r>
            <a:r>
              <a:rPr lang="en-US" sz="2000" dirty="0"/>
              <a:t> Unified Boot loader, is a boot manager. It allows you to boot multiple operating systems. In addition to booting multiple operating systems, with GRUB or LILO, the </a:t>
            </a:r>
            <a:r>
              <a:rPr lang="en-US" sz="2000" dirty="0" err="1"/>
              <a:t>LInux</a:t>
            </a:r>
            <a:r>
              <a:rPr lang="en-US" sz="2000" dirty="0"/>
              <a:t> </a:t>
            </a:r>
            <a:r>
              <a:rPr lang="en-US" sz="2000" dirty="0" err="1"/>
              <a:t>LOader</a:t>
            </a:r>
            <a:r>
              <a:rPr lang="en-US" sz="2000" dirty="0"/>
              <a:t>, the other boot manager , we can choose various kernel configurations or versions to </a:t>
            </a:r>
            <a:r>
              <a:rPr lang="en-US" sz="2000" dirty="0" smtClean="0"/>
              <a:t>boot</a:t>
            </a:r>
          </a:p>
          <a:p>
            <a:pPr algn="just"/>
            <a:endParaRPr lang="en-US" sz="2000" dirty="0"/>
          </a:p>
          <a:p>
            <a:pPr algn="just"/>
            <a:r>
              <a:rPr lang="en-US" sz="2000" dirty="0"/>
              <a:t>LILO reads a configuration file (/etc/</a:t>
            </a:r>
            <a:r>
              <a:rPr lang="en-US" sz="2000" dirty="0" err="1"/>
              <a:t>lilo.conf</a:t>
            </a:r>
            <a:r>
              <a:rPr lang="en-US" sz="2000" dirty="0"/>
              <a:t>) that specifies which partitions are bootable and, if a partition is Linux, which kernel to </a:t>
            </a:r>
            <a:r>
              <a:rPr lang="en-US" sz="2000" dirty="0" smtClean="0"/>
              <a:t>load</a:t>
            </a:r>
          </a:p>
          <a:p>
            <a:pPr algn="just"/>
            <a:endParaRPr lang="en-US" sz="2000" dirty="0"/>
          </a:p>
          <a:p>
            <a:pPr algn="just"/>
            <a:r>
              <a:rPr lang="en-US" sz="2000" dirty="0"/>
              <a:t>At boot time, a prompt (usually </a:t>
            </a:r>
            <a:r>
              <a:rPr lang="en-US" sz="2000" dirty="0" err="1"/>
              <a:t>lilo</a:t>
            </a:r>
            <a:r>
              <a:rPr lang="en-US" sz="2000" dirty="0"/>
              <a:t>:) is displayed, and you have the option of specifying the operating system.</a:t>
            </a: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686800" cy="3477875"/>
          </a:xfrm>
          <a:prstGeom prst="rect">
            <a:avLst/>
          </a:prstGeom>
          <a:noFill/>
        </p:spPr>
        <p:txBody>
          <a:bodyPr wrap="square" rtlCol="0">
            <a:spAutoFit/>
          </a:bodyPr>
          <a:lstStyle/>
          <a:p>
            <a:pPr algn="just"/>
            <a:r>
              <a:rPr lang="en-US" sz="2000" dirty="0"/>
              <a:t>While GRUB performs the same tasks, it offers greater functionality than LILO. For example, there are more commands available at the grub&gt; </a:t>
            </a:r>
            <a:r>
              <a:rPr lang="en-US" sz="2000" dirty="0" smtClean="0"/>
              <a:t>prompt</a:t>
            </a:r>
          </a:p>
          <a:p>
            <a:pPr algn="just"/>
            <a:endParaRPr lang="en-US" sz="2000" dirty="0"/>
          </a:p>
          <a:p>
            <a:pPr algn="just"/>
            <a:r>
              <a:rPr lang="en-US" sz="2000" dirty="0"/>
              <a:t>You don’t really want to use either boot loader’s prompt if you can avoid it </a:t>
            </a:r>
            <a:endParaRPr lang="en-US" sz="2000" dirty="0" smtClean="0"/>
          </a:p>
          <a:p>
            <a:pPr algn="just"/>
            <a:r>
              <a:rPr lang="en-US" sz="2000" dirty="0"/>
              <a:t>but because GRUB can read ext2 and ext3 partition data, it is possible to access disk data without even booting into the operating system. </a:t>
            </a:r>
          </a:p>
          <a:p>
            <a:pPr algn="just"/>
            <a:endParaRPr lang="en-US" sz="2000" dirty="0"/>
          </a:p>
          <a:p>
            <a:pPr algn="just"/>
            <a:endParaRPr lang="en-US" sz="2000" dirty="0"/>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077200" cy="4247317"/>
          </a:xfrm>
          <a:prstGeom prst="rect">
            <a:avLst/>
          </a:prstGeom>
          <a:noFill/>
        </p:spPr>
        <p:txBody>
          <a:bodyPr wrap="square" rtlCol="0">
            <a:spAutoFit/>
          </a:bodyPr>
          <a:lstStyle/>
          <a:p>
            <a:pPr algn="just"/>
            <a:r>
              <a:rPr lang="en-US" dirty="0"/>
              <a:t>Configuring LILO :  </a:t>
            </a:r>
          </a:p>
          <a:p>
            <a:pPr algn="just"/>
            <a:endParaRPr lang="en-US" dirty="0" smtClean="0"/>
          </a:p>
          <a:p>
            <a:pPr algn="just"/>
            <a:r>
              <a:rPr lang="en-US" dirty="0"/>
              <a:t>Normally LILO is initially configured for you during the Linux installation process. However, you may find that default configuration is not correct, or you wish to customize it. And there may even come a time when you need to remove LILO from your </a:t>
            </a:r>
            <a:r>
              <a:rPr lang="en-US" dirty="0" smtClean="0"/>
              <a:t>computer.</a:t>
            </a:r>
          </a:p>
          <a:p>
            <a:pPr algn="just"/>
            <a:endParaRPr lang="en-US" dirty="0"/>
          </a:p>
          <a:p>
            <a:pPr algn="just"/>
            <a:r>
              <a:rPr lang="en-US" b="1" dirty="0"/>
              <a:t>The    /etc/</a:t>
            </a:r>
            <a:r>
              <a:rPr lang="en-US" b="1" dirty="0" err="1"/>
              <a:t>lilo.conf</a:t>
            </a:r>
            <a:r>
              <a:rPr lang="en-US" b="1" dirty="0"/>
              <a:t> </a:t>
            </a:r>
            <a:r>
              <a:rPr lang="en-US" b="1" dirty="0" smtClean="0"/>
              <a:t>File</a:t>
            </a:r>
          </a:p>
          <a:p>
            <a:pPr algn="just"/>
            <a:endParaRPr lang="en-US" b="1" dirty="0"/>
          </a:p>
          <a:p>
            <a:pPr algn="just"/>
            <a:r>
              <a:rPr lang="en-US" b="1" dirty="0" smtClean="0"/>
              <a:t>1.boot</a:t>
            </a:r>
            <a:r>
              <a:rPr lang="en-US" b="1" dirty="0"/>
              <a:t>=/dev/</a:t>
            </a:r>
            <a:r>
              <a:rPr lang="en-US" b="1" dirty="0" err="1"/>
              <a:t>hda</a:t>
            </a:r>
            <a:endParaRPr lang="en-US" b="1" dirty="0"/>
          </a:p>
          <a:p>
            <a:pPr algn="just"/>
            <a:endParaRPr lang="en-US" b="1" dirty="0" smtClean="0"/>
          </a:p>
          <a:p>
            <a:pPr algn="just"/>
            <a:r>
              <a:rPr lang="en-US" dirty="0"/>
              <a:t>Tells LILO where to install the </a:t>
            </a:r>
            <a:r>
              <a:rPr lang="en-US" dirty="0" err="1"/>
              <a:t>bootloader</a:t>
            </a:r>
            <a:r>
              <a:rPr lang="en-US" dirty="0"/>
              <a:t>. In this case, it is going into the master boot record of the first hard drive, which means LILO will control the boot process of all operating systems from the start.</a:t>
            </a:r>
            <a:endParaRPr lang="en-US" b="1" dirty="0"/>
          </a:p>
          <a:p>
            <a:pPr algn="just"/>
            <a:endParaRPr lang="en-US" dirty="0"/>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10600" cy="5078313"/>
          </a:xfrm>
          <a:prstGeom prst="rect">
            <a:avLst/>
          </a:prstGeom>
          <a:noFill/>
        </p:spPr>
        <p:txBody>
          <a:bodyPr wrap="square" rtlCol="0">
            <a:spAutoFit/>
          </a:bodyPr>
          <a:lstStyle/>
          <a:p>
            <a:pPr algn="just"/>
            <a:r>
              <a:rPr lang="en-US" b="1" dirty="0"/>
              <a:t>map=/boot/map</a:t>
            </a:r>
          </a:p>
          <a:p>
            <a:pPr algn="just"/>
            <a:r>
              <a:rPr lang="en-US" dirty="0"/>
              <a:t>The map file is automatically generated by LILO and is used </a:t>
            </a:r>
            <a:r>
              <a:rPr lang="en-US" dirty="0" smtClean="0"/>
              <a:t>internally</a:t>
            </a:r>
          </a:p>
          <a:p>
            <a:pPr algn="just"/>
            <a:endParaRPr lang="en-US" dirty="0"/>
          </a:p>
          <a:p>
            <a:pPr algn="just"/>
            <a:r>
              <a:rPr lang="en-US" b="1" dirty="0"/>
              <a:t>install=/boot/</a:t>
            </a:r>
            <a:r>
              <a:rPr lang="en-US" b="1" dirty="0" err="1"/>
              <a:t>boot.b</a:t>
            </a:r>
            <a:endParaRPr lang="en-US" b="1" dirty="0"/>
          </a:p>
          <a:p>
            <a:pPr algn="just"/>
            <a:r>
              <a:rPr lang="en-US" dirty="0"/>
              <a:t>Tells LILO what to use as the new boot sector. This file contains the “bootstrap” code that starts your operating system. </a:t>
            </a:r>
          </a:p>
          <a:p>
            <a:pPr algn="just"/>
            <a:endParaRPr lang="en-US" dirty="0" smtClean="0"/>
          </a:p>
          <a:p>
            <a:pPr algn="just"/>
            <a:r>
              <a:rPr lang="en-US" b="1" dirty="0"/>
              <a:t>compact</a:t>
            </a:r>
          </a:p>
          <a:p>
            <a:pPr algn="just"/>
            <a:r>
              <a:rPr lang="en-US" dirty="0"/>
              <a:t>Makes LILO read the hard drive faster</a:t>
            </a:r>
            <a:r>
              <a:rPr lang="en-US" dirty="0" smtClean="0"/>
              <a:t>.</a:t>
            </a:r>
          </a:p>
          <a:p>
            <a:pPr algn="just"/>
            <a:endParaRPr lang="en-US" dirty="0"/>
          </a:p>
          <a:p>
            <a:pPr algn="just"/>
            <a:r>
              <a:rPr lang="en-US" b="1" dirty="0"/>
              <a:t>prompt</a:t>
            </a:r>
          </a:p>
          <a:p>
            <a:pPr algn="just"/>
            <a:r>
              <a:rPr lang="en-US" dirty="0"/>
              <a:t>Tells LILO to prompt us at boot time to choose an operating system or enter parameters for the Linux kernel</a:t>
            </a:r>
            <a:r>
              <a:rPr lang="en-US" dirty="0" smtClean="0"/>
              <a:t>.</a:t>
            </a:r>
          </a:p>
          <a:p>
            <a:pPr algn="just"/>
            <a:endParaRPr lang="en-US" dirty="0"/>
          </a:p>
          <a:p>
            <a:pPr algn="just"/>
            <a:r>
              <a:rPr lang="en-US" b="1" dirty="0"/>
              <a:t>timeout=50</a:t>
            </a:r>
          </a:p>
          <a:p>
            <a:pPr algn="just"/>
            <a:r>
              <a:rPr lang="en-US" dirty="0"/>
              <a:t>Tells LILO how long to wait at the prompt before booting the default operating system, measured in tenths of a second. The configuration shown waits for 50 seconds</a:t>
            </a:r>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382000" cy="3416320"/>
          </a:xfrm>
          <a:prstGeom prst="rect">
            <a:avLst/>
          </a:prstGeom>
          <a:noFill/>
        </p:spPr>
        <p:txBody>
          <a:bodyPr wrap="square" rtlCol="0">
            <a:spAutoFit/>
          </a:bodyPr>
          <a:lstStyle/>
          <a:p>
            <a:r>
              <a:rPr lang="en-US" b="1" dirty="0"/>
              <a:t>Applying Changes</a:t>
            </a:r>
          </a:p>
          <a:p>
            <a:endParaRPr lang="en-US" dirty="0" smtClean="0"/>
          </a:p>
          <a:p>
            <a:r>
              <a:rPr lang="en-US" dirty="0"/>
              <a:t>Anytime you edit the /etc/</a:t>
            </a:r>
            <a:r>
              <a:rPr lang="en-US" dirty="0" err="1"/>
              <a:t>lilo.conf</a:t>
            </a:r>
            <a:r>
              <a:rPr lang="en-US" dirty="0"/>
              <a:t>, or if you move or rename any of the files used by LILO, including the Linux kernel itself (the </a:t>
            </a:r>
            <a:r>
              <a:rPr lang="en-US" dirty="0" err="1"/>
              <a:t>vmlinuz</a:t>
            </a:r>
            <a:r>
              <a:rPr lang="en-US" dirty="0"/>
              <a:t> file), you must apply your changes before they will take effect. Failing to do so might cause LILO to be unable to boot Linux!</a:t>
            </a:r>
          </a:p>
          <a:p>
            <a:endParaRPr lang="en-US" dirty="0" smtClean="0"/>
          </a:p>
          <a:p>
            <a:endParaRPr lang="en-US" dirty="0"/>
          </a:p>
          <a:p>
            <a:r>
              <a:rPr lang="en-US" dirty="0"/>
              <a:t>To apply changes, run the following command </a:t>
            </a:r>
            <a:endParaRPr lang="en-US" dirty="0" smtClean="0"/>
          </a:p>
          <a:p>
            <a:endParaRPr lang="en-US" dirty="0"/>
          </a:p>
          <a:p>
            <a:r>
              <a:rPr lang="en-US" dirty="0"/>
              <a:t>/</a:t>
            </a:r>
            <a:r>
              <a:rPr lang="en-US" dirty="0" err="1"/>
              <a:t>sbin</a:t>
            </a:r>
            <a:r>
              <a:rPr lang="en-US" dirty="0"/>
              <a:t>/</a:t>
            </a:r>
            <a:r>
              <a:rPr lang="en-US" dirty="0" err="1"/>
              <a:t>lilo</a:t>
            </a:r>
            <a:endParaRPr lang="en-US" dirty="0" smtClean="0"/>
          </a:p>
          <a:p>
            <a:endParaRPr lang="en-US" dirty="0"/>
          </a:p>
        </p:txBody>
      </p:sp>
      <p:sp>
        <p:nvSpPr>
          <p:cNvPr id="3" name="Footer Placeholder 2"/>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04800"/>
            <a:ext cx="8001000" cy="1200329"/>
          </a:xfrm>
          <a:prstGeom prst="rect">
            <a:avLst/>
          </a:prstGeom>
          <a:noFill/>
        </p:spPr>
        <p:txBody>
          <a:bodyPr wrap="square" rtlCol="0">
            <a:spAutoFit/>
          </a:bodyPr>
          <a:lstStyle/>
          <a:p>
            <a:r>
              <a:rPr lang="en-US" dirty="0"/>
              <a:t>STEPS OF BOOTING</a:t>
            </a:r>
          </a:p>
          <a:p>
            <a:endParaRPr lang="en-US" dirty="0" smtClean="0"/>
          </a:p>
          <a:p>
            <a:endParaRPr lang="en-US" dirty="0"/>
          </a:p>
          <a:p>
            <a:endParaRPr lang="en-US" dirty="0"/>
          </a:p>
        </p:txBody>
      </p:sp>
      <p:pic>
        <p:nvPicPr>
          <p:cNvPr id="3" name="Picture 2" descr="https://static.thegeekstuff.com/wp-content/uploads/2011/02/linux-boot-process.png"/>
          <p:cNvPicPr/>
          <p:nvPr/>
        </p:nvPicPr>
        <p:blipFill>
          <a:blip r:embed="rId2" cstate="print"/>
          <a:srcRect/>
          <a:stretch>
            <a:fillRect/>
          </a:stretch>
        </p:blipFill>
        <p:spPr bwMode="auto">
          <a:xfrm>
            <a:off x="990600" y="1295400"/>
            <a:ext cx="7162799" cy="4114800"/>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r>
              <a:rPr lang="en-US" smtClean="0"/>
              <a:t>Dr.S.Md.Farooq</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88</TotalTime>
  <Words>1051</Words>
  <Application>Microsoft Office PowerPoint</Application>
  <PresentationFormat>On-screen Show (4:3)</PresentationFormat>
  <Paragraphs>189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farook 1201</dc:creator>
  <cp:lastModifiedBy>farook 1201</cp:lastModifiedBy>
  <cp:revision>9</cp:revision>
  <dcterms:created xsi:type="dcterms:W3CDTF">2018-05-02T04:18:23Z</dcterms:created>
  <dcterms:modified xsi:type="dcterms:W3CDTF">2023-11-28T07:02:23Z</dcterms:modified>
</cp:coreProperties>
</file>